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8" r:id="rId3"/>
    <p:sldId id="308" r:id="rId4"/>
    <p:sldId id="309" r:id="rId5"/>
    <p:sldId id="290" r:id="rId6"/>
    <p:sldId id="291" r:id="rId7"/>
    <p:sldId id="260" r:id="rId8"/>
    <p:sldId id="295" r:id="rId9"/>
    <p:sldId id="289" r:id="rId10"/>
    <p:sldId id="293" r:id="rId11"/>
    <p:sldId id="305" r:id="rId12"/>
    <p:sldId id="297" r:id="rId13"/>
    <p:sldId id="298" r:id="rId14"/>
    <p:sldId id="292" r:id="rId15"/>
    <p:sldId id="311" r:id="rId16"/>
    <p:sldId id="310" r:id="rId17"/>
    <p:sldId id="283" r:id="rId18"/>
    <p:sldId id="281" r:id="rId19"/>
    <p:sldId id="299" r:id="rId20"/>
    <p:sldId id="303" r:id="rId21"/>
    <p:sldId id="313" r:id="rId22"/>
    <p:sldId id="294" r:id="rId23"/>
    <p:sldId id="312" r:id="rId24"/>
    <p:sldId id="314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35" d="100"/>
          <a:sy n="35" d="100"/>
        </p:scale>
        <p:origin x="-150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F8422-8267-4DA7-885C-97731C673E49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C67C6-C245-4973-9485-62A59B292D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007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C67C6-C245-4973-9485-62A59B292DC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2050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590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596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237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791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156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872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573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256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129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264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26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11560" y="2276872"/>
            <a:ext cx="7772400" cy="1143000"/>
          </a:xfrm>
        </p:spPr>
        <p:txBody>
          <a:bodyPr/>
          <a:lstStyle/>
          <a:p>
            <a:r>
              <a:rPr lang="ru-RU" dirty="0" err="1" smtClean="0"/>
              <a:t>Саркоидоз</a:t>
            </a:r>
            <a:r>
              <a:rPr lang="ru-RU" dirty="0" smtClean="0"/>
              <a:t> глаз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0" y="116632"/>
            <a:ext cx="9144000" cy="1752600"/>
          </a:xfrm>
        </p:spPr>
        <p:txBody>
          <a:bodyPr/>
          <a:lstStyle/>
          <a:p>
            <a:r>
              <a:rPr lang="ru-RU" dirty="0" smtClean="0"/>
              <a:t>ГОО ВПО «</a:t>
            </a:r>
            <a:r>
              <a:rPr lang="ru-RU" dirty="0" err="1" smtClean="0"/>
              <a:t>ДонНМУ</a:t>
            </a:r>
            <a:r>
              <a:rPr lang="ru-RU" dirty="0" smtClean="0"/>
              <a:t> им. М. Горького»</a:t>
            </a:r>
          </a:p>
          <a:p>
            <a:r>
              <a:rPr lang="ru-RU" dirty="0" smtClean="0"/>
              <a:t>кафедра офтальмологии ФИПО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5148064" y="6093296"/>
            <a:ext cx="3995936" cy="76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ru-RU" dirty="0"/>
              <a:t>а</a:t>
            </a:r>
            <a:r>
              <a:rPr lang="ru-RU" dirty="0" smtClean="0"/>
              <a:t>сс. </a:t>
            </a:r>
            <a:r>
              <a:rPr lang="ru-RU" smtClean="0"/>
              <a:t>Шевченко В.С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555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00050"/>
            <a:ext cx="7815290" cy="1028686"/>
          </a:xfrm>
        </p:spPr>
        <p:txBody>
          <a:bodyPr/>
          <a:lstStyle/>
          <a:p>
            <a:r>
              <a:rPr lang="ru-RU" sz="4000" dirty="0" smtClean="0"/>
              <a:t>Симптомы глазного </a:t>
            </a:r>
            <a:r>
              <a:rPr lang="ru-RU" sz="4000" dirty="0" err="1" smtClean="0"/>
              <a:t>саркоидоза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357298"/>
            <a:ext cx="7772400" cy="45291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Жалобы :</a:t>
            </a:r>
          </a:p>
          <a:p>
            <a:r>
              <a:rPr lang="ru-RU" dirty="0" smtClean="0"/>
              <a:t>Затуманенное зрение или полная его утрата.</a:t>
            </a:r>
          </a:p>
          <a:p>
            <a:r>
              <a:rPr lang="ru-RU" dirty="0" smtClean="0"/>
              <a:t>Светобоязнь.</a:t>
            </a:r>
          </a:p>
          <a:p>
            <a:r>
              <a:rPr lang="ru-RU" dirty="0" smtClean="0"/>
              <a:t>Мелькание мушек, черных пятен или линий перед глазами.</a:t>
            </a:r>
          </a:p>
          <a:p>
            <a:r>
              <a:rPr lang="ru-RU" dirty="0" smtClean="0"/>
              <a:t>Сухость в глазах, зуд.</a:t>
            </a:r>
          </a:p>
          <a:p>
            <a:r>
              <a:rPr lang="ru-RU" dirty="0" smtClean="0"/>
              <a:t>Покраснение век.</a:t>
            </a:r>
          </a:p>
          <a:p>
            <a:r>
              <a:rPr lang="ru-RU" dirty="0" smtClean="0"/>
              <a:t>Жжение в глазу, вплоть до боли.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0050"/>
            <a:ext cx="6858016" cy="1143000"/>
          </a:xfrm>
        </p:spPr>
        <p:txBody>
          <a:bodyPr/>
          <a:lstStyle/>
          <a:p>
            <a:r>
              <a:rPr lang="ru-RU" i="1" dirty="0" smtClean="0"/>
              <a:t>Специфические изменения придатков глаза и орбиты.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000240"/>
            <a:ext cx="8029604" cy="3886210"/>
          </a:xfrm>
        </p:spPr>
        <p:txBody>
          <a:bodyPr/>
          <a:lstStyle/>
          <a:p>
            <a:r>
              <a:rPr lang="ru-RU" b="1" i="1" dirty="0" smtClean="0"/>
              <a:t> </a:t>
            </a:r>
            <a:r>
              <a:rPr lang="ru-RU" dirty="0" smtClean="0"/>
              <a:t>Вовлечение соединительной ткани орбиты обычно одностороннее и может привести к птозу, ограничениям в движении </a:t>
            </a:r>
            <a:r>
              <a:rPr lang="ru-RU" dirty="0" err="1" smtClean="0"/>
              <a:t>экстраокулярной</a:t>
            </a:r>
            <a:r>
              <a:rPr lang="ru-RU" dirty="0" smtClean="0"/>
              <a:t> мышцы и диплопии. В редких случаях наблюдаются изолированные гранулемы орбиты и </a:t>
            </a:r>
            <a:r>
              <a:rPr lang="ru-RU" dirty="0" err="1" smtClean="0"/>
              <a:t>экстраокулярных</a:t>
            </a:r>
            <a:r>
              <a:rPr lang="ru-RU" dirty="0" smtClean="0"/>
              <a:t> мышц.</a:t>
            </a:r>
          </a:p>
        </p:txBody>
      </p:sp>
      <p:pic>
        <p:nvPicPr>
          <p:cNvPr id="4" name="Picture 4" descr="https://meduniver.com/Medical/ophtalmologia/Img/1237.jpg"/>
          <p:cNvPicPr>
            <a:picLocks noChangeAspect="1" noChangeArrowheads="1"/>
          </p:cNvPicPr>
          <p:nvPr/>
        </p:nvPicPr>
        <p:blipFill>
          <a:blip r:embed="rId2"/>
          <a:srcRect l="54425" t="12358"/>
          <a:stretch>
            <a:fillRect/>
          </a:stretch>
        </p:blipFill>
        <p:spPr bwMode="auto">
          <a:xfrm>
            <a:off x="6281134" y="0"/>
            <a:ext cx="2862866" cy="2020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00050"/>
            <a:ext cx="5857916" cy="1143000"/>
          </a:xfrm>
        </p:spPr>
        <p:txBody>
          <a:bodyPr/>
          <a:lstStyle/>
          <a:p>
            <a:r>
              <a:rPr lang="ru-RU" i="1" dirty="0" smtClean="0"/>
              <a:t>Изменения конъюнктивы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1650"/>
            <a:ext cx="9144000" cy="4114800"/>
          </a:xfrm>
        </p:spPr>
        <p:txBody>
          <a:bodyPr/>
          <a:lstStyle/>
          <a:p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75% всех случаев первичного обследования выявляются изменения конъюнктивы.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Видимые макроскопические признаки  проявляются мясистыми, подобными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халязиону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золотистыми по цвету узелками.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Эти изменения располагаются в проекции нижнего и верхнего свода конъюнктивальной полости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хроническом течении патологического процесса эти изменения наблюдаются реже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http://www.meddean.luc.edu/Lumen/meded/Radio/sarc/s11.jpg"/>
          <p:cNvPicPr>
            <a:picLocks noChangeAspect="1" noChangeArrowheads="1"/>
          </p:cNvPicPr>
          <p:nvPr/>
        </p:nvPicPr>
        <p:blipFill>
          <a:blip r:embed="rId2"/>
          <a:srcRect l="6401" t="4049" r="3658" b="5399"/>
          <a:stretch>
            <a:fillRect/>
          </a:stretch>
        </p:blipFill>
        <p:spPr bwMode="auto">
          <a:xfrm>
            <a:off x="6380268" y="80989"/>
            <a:ext cx="2655708" cy="1811234"/>
          </a:xfrm>
          <a:prstGeom prst="rect">
            <a:avLst/>
          </a:prstGeom>
          <a:noFill/>
        </p:spPr>
      </p:pic>
      <p:pic>
        <p:nvPicPr>
          <p:cNvPr id="62468" name="Picture 4" descr="https://meduniver.com/Medical/ophtalmologia/Img/1237.jpg"/>
          <p:cNvPicPr>
            <a:picLocks noChangeAspect="1" noChangeArrowheads="1"/>
          </p:cNvPicPr>
          <p:nvPr/>
        </p:nvPicPr>
        <p:blipFill>
          <a:blip r:embed="rId3"/>
          <a:srcRect t="9269" r="51780"/>
          <a:stretch>
            <a:fillRect/>
          </a:stretch>
        </p:blipFill>
        <p:spPr bwMode="auto">
          <a:xfrm>
            <a:off x="0" y="0"/>
            <a:ext cx="2571736" cy="1775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Изменения роговицы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285860"/>
            <a:ext cx="7772400" cy="460059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Отмечено четыре вида вовлечения роговицы в патологический процесс при </a:t>
            </a:r>
            <a:r>
              <a:rPr lang="ru-RU" dirty="0" err="1" smtClean="0"/>
              <a:t>саркоидозе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возникновение утолщения роговицы в нижнем отделе,</a:t>
            </a:r>
          </a:p>
          <a:p>
            <a:r>
              <a:rPr lang="ru-RU" dirty="0" smtClean="0"/>
              <a:t>образование кальцинированной ленточной </a:t>
            </a:r>
            <a:r>
              <a:rPr lang="ru-RU" dirty="0" err="1" smtClean="0"/>
              <a:t>кератопатии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стромальное</a:t>
            </a:r>
            <a:r>
              <a:rPr lang="ru-RU" dirty="0" smtClean="0"/>
              <a:t> утолщение роговицы,</a:t>
            </a:r>
          </a:p>
          <a:p>
            <a:r>
              <a:rPr lang="ru-RU" dirty="0" smtClean="0"/>
              <a:t>развитие интерстициального кератита.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7772400" cy="885810"/>
          </a:xfrm>
        </p:spPr>
        <p:txBody>
          <a:bodyPr/>
          <a:lstStyle/>
          <a:p>
            <a:r>
              <a:rPr lang="ru-RU" dirty="0" err="1" smtClean="0"/>
              <a:t>увеит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285860"/>
            <a:ext cx="7772400" cy="4600590"/>
          </a:xfrm>
        </p:spPr>
        <p:txBody>
          <a:bodyPr/>
          <a:lstStyle/>
          <a:p>
            <a:r>
              <a:rPr lang="ru-RU" dirty="0" smtClean="0"/>
              <a:t>может протекать в следующих вариациях:</a:t>
            </a:r>
          </a:p>
          <a:p>
            <a:r>
              <a:rPr lang="ru-RU" dirty="0" smtClean="0"/>
              <a:t>Передний является наиболее распространенной формой заболевания.</a:t>
            </a:r>
          </a:p>
          <a:p>
            <a:r>
              <a:rPr lang="ru-RU" dirty="0" smtClean="0"/>
              <a:t>Средний, вовлекающий в патологический процесс стекловидное тело.</a:t>
            </a:r>
          </a:p>
          <a:p>
            <a:r>
              <a:rPr lang="ru-RU" dirty="0" smtClean="0"/>
              <a:t>Задний </a:t>
            </a:r>
            <a:r>
              <a:rPr lang="ru-RU" dirty="0" err="1" smtClean="0"/>
              <a:t>увеит</a:t>
            </a:r>
            <a:r>
              <a:rPr lang="ru-RU" dirty="0" smtClean="0"/>
              <a:t> с вовлечением сетчатки</a:t>
            </a:r>
            <a:endParaRPr lang="ru-RU" dirty="0"/>
          </a:p>
        </p:txBody>
      </p:sp>
      <p:pic>
        <p:nvPicPr>
          <p:cNvPr id="5122" name="Picture 2" descr="https://www.sarkoidoza.ru/wp-content/uploads/2018/12/shutterstock_126608381.jpg"/>
          <p:cNvPicPr>
            <a:picLocks noChangeAspect="1" noChangeArrowheads="1"/>
          </p:cNvPicPr>
          <p:nvPr/>
        </p:nvPicPr>
        <p:blipFill>
          <a:blip r:embed="rId2"/>
          <a:srcRect l="35940" t="23622" r="26665" b="43465"/>
          <a:stretch>
            <a:fillRect/>
          </a:stretch>
        </p:blipFill>
        <p:spPr bwMode="auto">
          <a:xfrm>
            <a:off x="6498081" y="0"/>
            <a:ext cx="2645919" cy="1428736"/>
          </a:xfrm>
          <a:prstGeom prst="rect">
            <a:avLst/>
          </a:prstGeom>
          <a:noFill/>
        </p:spPr>
      </p:pic>
      <p:pic>
        <p:nvPicPr>
          <p:cNvPr id="5124" name="Picture 4" descr="http://medicalpicturesinfo.com/wp-content/uploads/2011/10/Uveitis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3697" y="3429000"/>
            <a:ext cx="2990303" cy="2064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увеит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771650"/>
            <a:ext cx="4281518" cy="4114800"/>
          </a:xfrm>
        </p:spPr>
        <p:txBody>
          <a:bodyPr/>
          <a:lstStyle/>
          <a:p>
            <a:r>
              <a:rPr lang="ru-RU" dirty="0" smtClean="0"/>
              <a:t>Узелки </a:t>
            </a:r>
            <a:r>
              <a:rPr lang="ru-RU" dirty="0" err="1" smtClean="0"/>
              <a:t>Бусакка</a:t>
            </a:r>
            <a:r>
              <a:rPr lang="ru-RU" dirty="0" smtClean="0"/>
              <a:t>, являются истинными гранулематозными поражениями, </a:t>
            </a:r>
          </a:p>
          <a:p>
            <a:r>
              <a:rPr lang="ru-RU" dirty="0" smtClean="0"/>
              <a:t>Узелки </a:t>
            </a:r>
            <a:r>
              <a:rPr lang="ru-RU" dirty="0" err="1" smtClean="0"/>
              <a:t>Кеппе</a:t>
            </a:r>
            <a:r>
              <a:rPr lang="ru-RU" dirty="0" smtClean="0"/>
              <a:t> только на внутреннем краю радужки, являются источниками для развития задних </a:t>
            </a:r>
            <a:r>
              <a:rPr lang="ru-RU" dirty="0" err="1" smtClean="0"/>
              <a:t>синехий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cf.ppt-online.org/files1/slide/b/bS5WxIaRXzjmh3DCniufqw2T6ABLFQPEc4Ut7s8OY/slide-35.jpg"/>
          <p:cNvPicPr>
            <a:picLocks noChangeAspect="1" noChangeArrowheads="1"/>
          </p:cNvPicPr>
          <p:nvPr/>
        </p:nvPicPr>
        <p:blipFill>
          <a:blip r:embed="rId2"/>
          <a:srcRect l="13841" t="20019" r="8651" b="5390"/>
          <a:stretch>
            <a:fillRect/>
          </a:stretch>
        </p:blipFill>
        <p:spPr bwMode="auto">
          <a:xfrm>
            <a:off x="4714876" y="4071942"/>
            <a:ext cx="3421793" cy="2466690"/>
          </a:xfrm>
          <a:prstGeom prst="rect">
            <a:avLst/>
          </a:prstGeom>
          <a:noFill/>
        </p:spPr>
      </p:pic>
      <p:pic>
        <p:nvPicPr>
          <p:cNvPr id="29700" name="Picture 4" descr="https://classconnection.s3.amazonaws.com/635/flashcards/2416635/png/screen_shot_2014-05-03_at_100647_pm-145C4FE62C576738BF8-thumb4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643050"/>
            <a:ext cx="3028950" cy="2314575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>
            <a:off x="3428992" y="2143116"/>
            <a:ext cx="3214710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071802" y="4071942"/>
            <a:ext cx="2928958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000108"/>
            <a:ext cx="3810000" cy="4886342"/>
          </a:xfrm>
        </p:spPr>
        <p:txBody>
          <a:bodyPr/>
          <a:lstStyle/>
          <a:p>
            <a:r>
              <a:rPr lang="ru-RU" dirty="0" smtClean="0"/>
              <a:t>Помутнения стекловидного тела по типу ''снежных комьев'' (стрелка) или ''нитки жемчуга'' (обведено кружком).</a:t>
            </a:r>
          </a:p>
          <a:p>
            <a:r>
              <a:rPr lang="ru-RU" dirty="0" smtClean="0"/>
              <a:t> Помутнения главным образом расположены в нижней части стекловидного тела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 descr="ocular7.jpg (4941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357430"/>
            <a:ext cx="2771775" cy="2333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28736"/>
            <a:ext cx="8856984" cy="4457714"/>
          </a:xfrm>
        </p:spPr>
        <p:txBody>
          <a:bodyPr/>
          <a:lstStyle/>
          <a:p>
            <a:r>
              <a:rPr lang="ru-RU" dirty="0" smtClean="0">
                <a:effectLst/>
              </a:rPr>
              <a:t>формирование </a:t>
            </a:r>
            <a:r>
              <a:rPr lang="ru-RU" dirty="0">
                <a:effectLst/>
              </a:rPr>
              <a:t>скопления лейкоцитов вокруг кровеносных сосудов и обширных </a:t>
            </a:r>
            <a:r>
              <a:rPr lang="ru-RU" dirty="0" err="1" smtClean="0">
                <a:effectLst/>
              </a:rPr>
              <a:t>перивенозных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инфильтратов, именуемых «капли воска от свечи». Обнаруживаются эти симптомы при осмотре глазного дна. После рассасывания воспаления могут оставаться </a:t>
            </a:r>
            <a:r>
              <a:rPr lang="ru-RU" dirty="0" smtClean="0">
                <a:effectLst/>
              </a:rPr>
              <a:t>хориоретинальные</a:t>
            </a:r>
          </a:p>
          <a:p>
            <a:pPr>
              <a:buNone/>
            </a:pPr>
            <a:r>
              <a:rPr lang="ru-RU" dirty="0" smtClean="0">
                <a:effectLst/>
              </a:rPr>
              <a:t>    рубцы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/>
              </a:rPr>
              <a:t>Задний </a:t>
            </a:r>
            <a:r>
              <a:rPr lang="ru-RU" i="1" dirty="0" err="1" smtClean="0">
                <a:effectLst/>
              </a:rPr>
              <a:t>увеит</a:t>
            </a:r>
            <a:endParaRPr lang="ru-RU" i="1" dirty="0">
              <a:effectLst/>
            </a:endParaRPr>
          </a:p>
        </p:txBody>
      </p:sp>
      <p:pic>
        <p:nvPicPr>
          <p:cNvPr id="34818" name="Picture 2" descr="https://sarcoidosis.stormway.ru/perevod/ers2005/ocular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5991" y="4500570"/>
            <a:ext cx="2788009" cy="2357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904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7772400" cy="671496"/>
          </a:xfrm>
        </p:spPr>
        <p:txBody>
          <a:bodyPr/>
          <a:lstStyle/>
          <a:p>
            <a:r>
              <a:rPr lang="ru-RU" i="1" dirty="0" smtClean="0">
                <a:effectLst/>
              </a:rPr>
              <a:t>Глаукома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1-  обструкция </a:t>
            </a:r>
            <a:r>
              <a:rPr lang="ru-RU" dirty="0" err="1" smtClean="0"/>
              <a:t>трабекулярной</a:t>
            </a:r>
            <a:r>
              <a:rPr lang="ru-RU" dirty="0" smtClean="0"/>
              <a:t> сети в результате образования </a:t>
            </a:r>
            <a:r>
              <a:rPr lang="ru-RU" dirty="0" err="1" smtClean="0"/>
              <a:t>трабекулярных</a:t>
            </a:r>
            <a:r>
              <a:rPr lang="ru-RU" dirty="0" smtClean="0"/>
              <a:t> узелков</a:t>
            </a:r>
          </a:p>
          <a:p>
            <a:pPr marL="0" indent="0">
              <a:buNone/>
            </a:pPr>
            <a:r>
              <a:rPr lang="ru-RU" dirty="0" smtClean="0"/>
              <a:t>2- о</a:t>
            </a:r>
            <a:r>
              <a:rPr lang="ru-RU" dirty="0" smtClean="0">
                <a:effectLst/>
              </a:rPr>
              <a:t>бразование </a:t>
            </a:r>
            <a:r>
              <a:rPr lang="ru-RU" dirty="0">
                <a:effectLst/>
              </a:rPr>
              <a:t>передних и задних </a:t>
            </a:r>
            <a:r>
              <a:rPr lang="ru-RU" dirty="0" err="1" smtClean="0">
                <a:effectLst/>
              </a:rPr>
              <a:t>синехий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ocular6.jpg (4588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786190"/>
            <a:ext cx="2657475" cy="1866901"/>
          </a:xfrm>
          <a:prstGeom prst="rect">
            <a:avLst/>
          </a:prstGeom>
          <a:noFill/>
        </p:spPr>
      </p:pic>
      <p:pic>
        <p:nvPicPr>
          <p:cNvPr id="36868" name="Picture 4" descr="ocular5.jpg (5178 byte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500174"/>
            <a:ext cx="3028950" cy="2276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4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6143636" cy="5529284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sz="2800" dirty="0" smtClean="0"/>
              <a:t>Для острого </a:t>
            </a:r>
            <a:r>
              <a:rPr lang="ru-RU" sz="2800" dirty="0" err="1" smtClean="0"/>
              <a:t>саркоидозного</a:t>
            </a:r>
            <a:r>
              <a:rPr lang="ru-RU" sz="2800" dirty="0" smtClean="0"/>
              <a:t> иридоциклита характерно возникновение больших преципитатов на поверхности средней и нижней части </a:t>
            </a:r>
            <a:r>
              <a:rPr lang="ru-RU" sz="2800" dirty="0" err="1" smtClean="0"/>
              <a:t>роговичного</a:t>
            </a:r>
            <a:r>
              <a:rPr lang="ru-RU" sz="2800" dirty="0" smtClean="0"/>
              <a:t> эндотелия. </a:t>
            </a:r>
          </a:p>
          <a:p>
            <a:r>
              <a:rPr lang="ru-RU" sz="2800" dirty="0" smtClean="0"/>
              <a:t>Эти изменения обычно сравнивают с каплями бараньего жира (</a:t>
            </a:r>
            <a:r>
              <a:rPr lang="ru-RU" sz="2800" dirty="0" err="1" smtClean="0"/>
              <a:t>mutton</a:t>
            </a:r>
            <a:r>
              <a:rPr lang="ru-RU" sz="2800" dirty="0" smtClean="0"/>
              <a:t> </a:t>
            </a:r>
            <a:r>
              <a:rPr lang="ru-RU" sz="2800" dirty="0" err="1" smtClean="0"/>
              <a:t>fat</a:t>
            </a:r>
            <a:r>
              <a:rPr lang="ru-RU" sz="2800" dirty="0" smtClean="0"/>
              <a:t>), они являются локальными скоплениями воспалительных клеток и часто имеют гравитационное распределение. </a:t>
            </a:r>
            <a:endParaRPr lang="ru-RU" dirty="0"/>
          </a:p>
        </p:txBody>
      </p:sp>
      <p:pic>
        <p:nvPicPr>
          <p:cNvPr id="25602" name="Picture 2" descr="http://nashi-glaza.ru/wp-content/uploads/2014/01/endophthalmit-organum-visus-news-110112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1" y="928669"/>
            <a:ext cx="3500430" cy="2362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2143140"/>
          </a:xfrm>
        </p:spPr>
        <p:txBody>
          <a:bodyPr/>
          <a:lstStyle/>
          <a:p>
            <a:r>
              <a:rPr lang="ru-RU" b="0" dirty="0" err="1">
                <a:effectLst/>
              </a:rPr>
              <a:t>Саркоидоз</a:t>
            </a:r>
            <a:r>
              <a:rPr lang="ru-RU" b="0" dirty="0">
                <a:effectLst/>
              </a:rPr>
              <a:t> </a:t>
            </a:r>
            <a:r>
              <a:rPr lang="ru-RU" sz="4000" b="0" dirty="0" smtClean="0">
                <a:effectLst/>
              </a:rPr>
              <a:t/>
            </a:r>
            <a:br>
              <a:rPr lang="ru-RU" sz="4000" b="0" dirty="0" smtClean="0">
                <a:effectLst/>
              </a:rPr>
            </a:br>
            <a:r>
              <a:rPr lang="ru-RU" sz="4000" b="0" dirty="0" smtClean="0">
                <a:effectLst/>
              </a:rPr>
              <a:t>(болезнь </a:t>
            </a:r>
            <a:r>
              <a:rPr lang="ru-RU" sz="4000" b="0" dirty="0" err="1">
                <a:effectLst/>
              </a:rPr>
              <a:t>Бенье</a:t>
            </a:r>
            <a:r>
              <a:rPr lang="ru-RU" sz="4000" b="0" dirty="0">
                <a:effectLst/>
              </a:rPr>
              <a:t> — Бека — </a:t>
            </a:r>
            <a:r>
              <a:rPr lang="ru-RU" sz="4000" b="0" dirty="0" err="1">
                <a:effectLst/>
              </a:rPr>
              <a:t>Шаумана</a:t>
            </a:r>
            <a:r>
              <a:rPr lang="ru-RU" sz="4000" b="0" dirty="0">
                <a:effectLst/>
              </a:rPr>
              <a:t>, «доброкачественный </a:t>
            </a:r>
            <a:r>
              <a:rPr lang="ru-RU" sz="4000" b="0" dirty="0" err="1">
                <a:effectLst/>
              </a:rPr>
              <a:t>гранулематоз</a:t>
            </a:r>
            <a:r>
              <a:rPr lang="ru-RU" sz="4000" b="0" dirty="0">
                <a:effectLst/>
              </a:rPr>
              <a:t>»)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571744"/>
            <a:ext cx="8856984" cy="4283807"/>
          </a:xfrm>
        </p:spPr>
        <p:txBody>
          <a:bodyPr/>
          <a:lstStyle/>
          <a:p>
            <a:pPr algn="just"/>
            <a:r>
              <a:rPr lang="ru-RU" sz="2800" dirty="0" smtClean="0">
                <a:effectLst/>
              </a:rPr>
              <a:t>хроническая </a:t>
            </a:r>
            <a:r>
              <a:rPr lang="ru-RU" sz="2800" dirty="0" err="1">
                <a:effectLst/>
              </a:rPr>
              <a:t>мультисистемная</a:t>
            </a:r>
            <a:r>
              <a:rPr lang="ru-RU" sz="2800" dirty="0">
                <a:effectLst/>
              </a:rPr>
              <a:t> гранулематозная болезнь, которая является результатом </a:t>
            </a:r>
            <a:r>
              <a:rPr lang="ru-RU" sz="2800" dirty="0" smtClean="0">
                <a:effectLst/>
              </a:rPr>
              <a:t>усиленного </a:t>
            </a:r>
            <a:r>
              <a:rPr lang="ru-RU" sz="2800" dirty="0">
                <a:effectLst/>
              </a:rPr>
              <a:t>клеточного иммунного ответа на </a:t>
            </a:r>
            <a:r>
              <a:rPr lang="ru-RU" sz="2800" dirty="0" smtClean="0">
                <a:effectLst/>
              </a:rPr>
              <a:t>неизвестные антигены.</a:t>
            </a:r>
          </a:p>
          <a:p>
            <a:pPr algn="just"/>
            <a:r>
              <a:rPr lang="ru-RU" sz="2800" dirty="0">
                <a:effectLst/>
              </a:rPr>
              <a:t>чаще всего проявляется двусторонним увеличением медиастинальных лимфоузлов, наличием инфильтратов в легочной ткани, кожными, глазными симптомами, вовлечением в процесс многих внутренних органов и систем</a:t>
            </a:r>
            <a:endParaRPr lang="ru-RU" sz="28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6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00050"/>
            <a:ext cx="5500726" cy="1143000"/>
          </a:xfrm>
        </p:spPr>
        <p:txBody>
          <a:bodyPr/>
          <a:lstStyle/>
          <a:p>
            <a:r>
              <a:rPr lang="ru-RU" i="1" dirty="0" err="1" smtClean="0"/>
              <a:t>Нейропатия</a:t>
            </a:r>
            <a:r>
              <a:rPr lang="ru-RU" i="1" dirty="0" smtClean="0"/>
              <a:t> зрительного нерва.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1650"/>
            <a:ext cx="9144000" cy="4114800"/>
          </a:xfrm>
        </p:spPr>
        <p:txBody>
          <a:bodyPr/>
          <a:lstStyle/>
          <a:p>
            <a:r>
              <a:rPr lang="ru-RU" b="1" i="1" dirty="0" smtClean="0"/>
              <a:t> </a:t>
            </a:r>
            <a:r>
              <a:rPr lang="ru-RU" sz="2800" dirty="0" smtClean="0"/>
              <a:t>Частота вовлечения зрительного нерва в </a:t>
            </a:r>
            <a:r>
              <a:rPr lang="ru-RU" sz="2800" dirty="0" err="1" smtClean="0"/>
              <a:t>саркоидозный</a:t>
            </a:r>
            <a:r>
              <a:rPr lang="ru-RU" sz="2800" dirty="0" smtClean="0"/>
              <a:t> процесс  -  0,5-5%. </a:t>
            </a:r>
          </a:p>
          <a:p>
            <a:r>
              <a:rPr lang="ru-RU" sz="2800" dirty="0" smtClean="0"/>
              <a:t>Оно опасно тем, что развивается быстро и вызывает долговременную потерю зрения. </a:t>
            </a:r>
          </a:p>
          <a:p>
            <a:r>
              <a:rPr lang="ru-RU" sz="2800" dirty="0" smtClean="0"/>
              <a:t>Клинически определяется отек диска зрительного нерва и его инфильтрация, а также утолщение </a:t>
            </a:r>
            <a:r>
              <a:rPr lang="ru-RU" sz="2800" dirty="0" err="1" smtClean="0"/>
              <a:t>перипапиллярной</a:t>
            </a:r>
            <a:r>
              <a:rPr lang="ru-RU" sz="2800" dirty="0" smtClean="0"/>
              <a:t> области, связанное со смежным ретинитом и прогрессирующей атрофией, обусловленной ретробульбарным или хиазмальным вовлечением. </a:t>
            </a:r>
            <a:endParaRPr lang="ru-RU" sz="2800" dirty="0"/>
          </a:p>
        </p:txBody>
      </p:sp>
      <p:pic>
        <p:nvPicPr>
          <p:cNvPr id="22530" name="Picture 2" descr="https://www.atlasophthalmology.net/atlasimg/6_105718231131_low.jpg"/>
          <p:cNvPicPr>
            <a:picLocks noChangeAspect="1" noChangeArrowheads="1"/>
          </p:cNvPicPr>
          <p:nvPr/>
        </p:nvPicPr>
        <p:blipFill>
          <a:blip r:embed="rId2"/>
          <a:srcRect t="11070"/>
          <a:stretch>
            <a:fillRect/>
          </a:stretch>
        </p:blipFill>
        <p:spPr bwMode="auto">
          <a:xfrm>
            <a:off x="5810250" y="0"/>
            <a:ext cx="3333750" cy="2024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5172084" cy="1143000"/>
          </a:xfrm>
        </p:spPr>
        <p:txBody>
          <a:bodyPr/>
          <a:lstStyle/>
          <a:p>
            <a:r>
              <a:rPr lang="ru-RU" dirty="0" smtClean="0"/>
              <a:t>катаракта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Осложнение </a:t>
            </a:r>
          </a:p>
          <a:p>
            <a:r>
              <a:rPr lang="ru-RU" dirty="0" smtClean="0"/>
              <a:t> хронического </a:t>
            </a:r>
            <a:r>
              <a:rPr lang="ru-RU" dirty="0" err="1" smtClean="0"/>
              <a:t>увеита</a:t>
            </a:r>
            <a:endParaRPr lang="ru-RU" dirty="0" smtClean="0"/>
          </a:p>
          <a:p>
            <a:r>
              <a:rPr lang="ru-RU" dirty="0" smtClean="0"/>
              <a:t>Применение больших доз кортикостероидов и </a:t>
            </a:r>
            <a:r>
              <a:rPr lang="ru-RU" dirty="0" err="1" smtClean="0"/>
              <a:t>цитостатиков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Ð¤Ð¾ÑÐ¾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92" y="0"/>
            <a:ext cx="4429108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4743456" cy="1143000"/>
          </a:xfrm>
        </p:spPr>
        <p:txBody>
          <a:bodyPr/>
          <a:lstStyle/>
          <a:p>
            <a:r>
              <a:rPr lang="ru-RU" dirty="0" smtClean="0"/>
              <a:t>Диагностика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71650"/>
            <a:ext cx="6072230" cy="4114800"/>
          </a:xfrm>
        </p:spPr>
        <p:txBody>
          <a:bodyPr/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Лимфопения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как маркер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саркоидоза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глаз</a:t>
            </a:r>
          </a:p>
          <a:p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Исследование крови на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ангиотензин-превращающий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фермент (АПФ)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Стандартом диагностики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саркоидоза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глаз является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инвазивный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метод –  биопсия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рентгенография грудной клетки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https://www.sarkoidoza.ru/wp-content/uploads/2017/06/analysis-2030261_1280-1024x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0"/>
            <a:ext cx="2857488" cy="1905922"/>
          </a:xfrm>
          <a:prstGeom prst="rect">
            <a:avLst/>
          </a:prstGeom>
          <a:noFill/>
        </p:spPr>
      </p:pic>
      <p:pic>
        <p:nvPicPr>
          <p:cNvPr id="21506" name="Picture 2" descr="https://im0-tub-ua.yandex.net/i?id=575e2249df31ba690dc90c8920e8cdb8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0224" y="3714752"/>
            <a:ext cx="2573776" cy="1928826"/>
          </a:xfrm>
          <a:prstGeom prst="rect">
            <a:avLst/>
          </a:prstGeom>
          <a:noFill/>
        </p:spPr>
      </p:pic>
      <p:sp>
        <p:nvSpPr>
          <p:cNvPr id="21508" name="AutoShape 4" descr="https://media.pulmonologyadvisor.com/images/2017/08/11/sarcoidosislungsscisourcese5_12734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media.pulmonologyadvisor.com/images/2017/08/11/sarcoidosislungsscisourcese5_12734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cdn.prod-carehubs.net/n1/da80d6cfaf47088d/uploads/2017/03/Presentation1-e14897605119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s://cdn.prod-carehubs.net/n1/da80d6cfaf47088d/uploads/2017/03/Presentation1-e14897605119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6" name="Picture 12" descr="https://radiomed.ru/sites/default/files/user/33491/novyy_risunok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876807"/>
            <a:ext cx="2086773" cy="1981193"/>
          </a:xfrm>
          <a:prstGeom prst="rect">
            <a:avLst/>
          </a:prstGeom>
          <a:noFill/>
        </p:spPr>
      </p:pic>
      <p:sp>
        <p:nvSpPr>
          <p:cNvPr id="21518" name="AutoShape 14" descr="https://media.springernature.com/lw785/springer-static/image/art%3A10.1007%2Fs13244-017-0545-6/MediaObjects/13244_2017_545_Fig19_HTML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https://im0-tub-ua.yandex.net/i?id=5bebbb962456115f52143a1d3c9d4c0d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22" name="Picture 18" descr="https://studfiles.net/html/16042/374/html_La3SuCZWkk.MLDi/htmlconvd-jhcGd531x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0191" y="1928802"/>
            <a:ext cx="2803809" cy="1766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7958166" cy="600058"/>
          </a:xfrm>
        </p:spPr>
        <p:txBody>
          <a:bodyPr/>
          <a:lstStyle/>
          <a:p>
            <a:r>
              <a:rPr lang="ru-RU" dirty="0" smtClean="0"/>
              <a:t>Клинический диагноз устанавливается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8858280" cy="4600590"/>
          </a:xfrm>
        </p:spPr>
        <p:txBody>
          <a:bodyPr/>
          <a:lstStyle/>
          <a:p>
            <a:r>
              <a:rPr lang="ru-RU" dirty="0" smtClean="0"/>
              <a:t> если клинические данные подтверждены данными диагностических тестов. </a:t>
            </a:r>
          </a:p>
          <a:p>
            <a:r>
              <a:rPr lang="ru-RU" dirty="0" smtClean="0"/>
              <a:t>Клинический диагноз считается установленным, если более трех из шести диагностических экспертиз дают положительный результат, включая 1) или 3) или оба.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Для этого необходимо проведение шести исследований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357298"/>
            <a:ext cx="7772400" cy="452915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/>
              <a:t>1) отрицательную туберкулиновую кожную пробу;</a:t>
            </a:r>
          </a:p>
          <a:p>
            <a:r>
              <a:rPr lang="ru-RU" sz="2400" dirty="0" smtClean="0"/>
              <a:t> 2) рентген-исследование легких;</a:t>
            </a:r>
          </a:p>
          <a:p>
            <a:r>
              <a:rPr lang="ru-RU" sz="2400" dirty="0" smtClean="0"/>
              <a:t> 3) повышенный уровень сывороточного АПФ ( выше 60 </a:t>
            </a:r>
            <a:r>
              <a:rPr lang="ru-RU" sz="2400" dirty="0" err="1" smtClean="0"/>
              <a:t>ед</a:t>
            </a:r>
            <a:r>
              <a:rPr lang="ru-RU" sz="2400" dirty="0" smtClean="0"/>
              <a:t>/л);</a:t>
            </a:r>
          </a:p>
          <a:p>
            <a:r>
              <a:rPr lang="ru-RU" sz="2400" dirty="0" smtClean="0"/>
              <a:t> 4) повышенный уровень сывороточного лизоцима;</a:t>
            </a:r>
          </a:p>
          <a:p>
            <a:r>
              <a:rPr lang="ru-RU" sz="2400" dirty="0" smtClean="0"/>
              <a:t> 5) Фактор некроза опухоли альфа</a:t>
            </a:r>
          </a:p>
          <a:p>
            <a:r>
              <a:rPr lang="ru-RU" sz="2400" dirty="0" smtClean="0"/>
              <a:t>6) повышение </a:t>
            </a:r>
            <a:r>
              <a:rPr lang="en-US" sz="2400" dirty="0" smtClean="0"/>
              <a:t>Ca</a:t>
            </a:r>
            <a:r>
              <a:rPr lang="ru-RU" sz="2400" dirty="0" smtClean="0"/>
              <a:t>++ 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5800" y="400050"/>
            <a:ext cx="7772400" cy="88581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85800" y="1142984"/>
            <a:ext cx="7772400" cy="4743466"/>
          </a:xfrm>
        </p:spPr>
        <p:txBody>
          <a:bodyPr/>
          <a:lstStyle/>
          <a:p>
            <a:r>
              <a:rPr lang="ru-RU" dirty="0" smtClean="0"/>
              <a:t>Поражение глаз - тяжелое проявление </a:t>
            </a:r>
            <a:r>
              <a:rPr lang="ru-RU" dirty="0" err="1" smtClean="0"/>
              <a:t>саркоидоза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Нелеченный</a:t>
            </a:r>
            <a:r>
              <a:rPr lang="ru-RU" dirty="0" smtClean="0"/>
              <a:t> </a:t>
            </a:r>
            <a:r>
              <a:rPr lang="ru-RU" dirty="0" err="1" smtClean="0"/>
              <a:t>саркоидоз</a:t>
            </a:r>
            <a:r>
              <a:rPr lang="ru-RU" dirty="0" smtClean="0"/>
              <a:t> глаз может привести к катаракте, глаукоме и даже слепоте.</a:t>
            </a:r>
          </a:p>
          <a:p>
            <a:r>
              <a:rPr lang="ru-RU" dirty="0" smtClean="0"/>
              <a:t> Терапия обычно является успешной при использование цитотоксических и </a:t>
            </a:r>
            <a:r>
              <a:rPr lang="ru-RU" dirty="0" err="1" smtClean="0"/>
              <a:t>антицитокиновых</a:t>
            </a:r>
            <a:r>
              <a:rPr lang="ru-RU" dirty="0" smtClean="0"/>
              <a:t> терапии.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9375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6815158" cy="1143000"/>
          </a:xfrm>
        </p:spPr>
        <p:txBody>
          <a:bodyPr/>
          <a:lstStyle/>
          <a:p>
            <a:r>
              <a:rPr lang="ru-RU" dirty="0" smtClean="0"/>
              <a:t>Эпидемиология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6815158" cy="4386276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афроамериканцев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распространенность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саркоидоза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составляет около 35 случаев на 100 000 населения.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Среди светлокожего населения Северной Америки этот показатель в 2 – 3 раза ниже.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Европе и России в последние годы распространенность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саркоидоза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составляет 40 случаев на 100 000 населения.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Японии - наиболее низкие показатели  -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всего 1 – 2 случая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100000 населения отмечаются.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7106" name="Picture 2" descr="http://diseasespictures.com/wp-content/uploads/2012/10/Sarcoidosis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5293" y="0"/>
            <a:ext cx="2298707" cy="2298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7772400" cy="814372"/>
          </a:xfrm>
        </p:spPr>
        <p:txBody>
          <a:bodyPr/>
          <a:lstStyle/>
          <a:p>
            <a:r>
              <a:rPr lang="ru-RU" dirty="0" smtClean="0"/>
              <a:t>Эпидемиология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500174"/>
            <a:ext cx="7772400" cy="4386276"/>
          </a:xfrm>
        </p:spPr>
        <p:txBody>
          <a:bodyPr/>
          <a:lstStyle/>
          <a:p>
            <a:r>
              <a:rPr lang="ru-RU" sz="2400" dirty="0" err="1" smtClean="0"/>
              <a:t>Саркоидоз</a:t>
            </a:r>
            <a:r>
              <a:rPr lang="ru-RU" sz="2400" dirty="0" smtClean="0"/>
              <a:t> может поражать людей любого возраста, однако существуют определенные критические периоды, в которые заболеваемость наиболее высока. </a:t>
            </a:r>
          </a:p>
          <a:p>
            <a:r>
              <a:rPr lang="ru-RU" sz="2400" dirty="0" smtClean="0"/>
              <a:t>Возраст с 20 до 35 лет считается опасным для обоих полов. </a:t>
            </a:r>
          </a:p>
          <a:p>
            <a:r>
              <a:rPr lang="ru-RU" sz="2400" dirty="0" smtClean="0"/>
              <a:t>У женщин существует и второй пик заболеваемости, который приходится на период с 45 до 55 лет.</a:t>
            </a:r>
          </a:p>
          <a:p>
            <a:r>
              <a:rPr lang="ru-RU" sz="2400" dirty="0" smtClean="0"/>
              <a:t> В целом же вероятность развития </a:t>
            </a:r>
            <a:r>
              <a:rPr lang="ru-RU" sz="2400" dirty="0" err="1" smtClean="0"/>
              <a:t>саркоидоза</a:t>
            </a:r>
            <a:r>
              <a:rPr lang="ru-RU" sz="2400" dirty="0" smtClean="0"/>
              <a:t> для обоих полов приблизительно одинакова.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Существуют следующие теории возникновения </a:t>
            </a:r>
            <a:r>
              <a:rPr lang="ru-RU" i="1" dirty="0" err="1" smtClean="0"/>
              <a:t>саркоидоза</a:t>
            </a:r>
            <a:r>
              <a:rPr lang="ru-RU" i="1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инфекционная теория;</a:t>
            </a:r>
          </a:p>
          <a:p>
            <a:r>
              <a:rPr lang="ru-RU" dirty="0" smtClean="0"/>
              <a:t>теория контактной передачи болезни;</a:t>
            </a:r>
          </a:p>
          <a:p>
            <a:r>
              <a:rPr lang="ru-RU" dirty="0" smtClean="0"/>
              <a:t>воздействие факторов окружающей среды;</a:t>
            </a:r>
          </a:p>
          <a:p>
            <a:r>
              <a:rPr lang="ru-RU" dirty="0" smtClean="0"/>
              <a:t>наследственная теория;</a:t>
            </a:r>
          </a:p>
          <a:p>
            <a:r>
              <a:rPr lang="ru-RU" dirty="0" smtClean="0"/>
              <a:t>медикаментозная теория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6315092" cy="1143000"/>
          </a:xfrm>
        </p:spPr>
        <p:txBody>
          <a:bodyPr/>
          <a:lstStyle/>
          <a:p>
            <a:r>
              <a:rPr lang="ru-RU" sz="3600" i="1" dirty="0" smtClean="0"/>
              <a:t>Согласно локализации патологического процесса  предложена следующая классификация </a:t>
            </a:r>
            <a:r>
              <a:rPr lang="ru-RU" sz="3600" i="1" dirty="0" err="1" smtClean="0"/>
              <a:t>саркоидоза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500306"/>
            <a:ext cx="7772400" cy="33861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err="1" smtClean="0"/>
              <a:t>саркоидоз</a:t>
            </a:r>
            <a:r>
              <a:rPr lang="ru-RU" dirty="0" smtClean="0"/>
              <a:t> легких и органов дыхания;</a:t>
            </a:r>
          </a:p>
          <a:p>
            <a:r>
              <a:rPr lang="ru-RU" dirty="0" err="1" smtClean="0"/>
              <a:t>саркоидоз</a:t>
            </a:r>
            <a:r>
              <a:rPr lang="ru-RU" dirty="0" smtClean="0"/>
              <a:t> другого органа или системы;</a:t>
            </a:r>
          </a:p>
          <a:p>
            <a:r>
              <a:rPr lang="ru-RU" dirty="0" err="1" smtClean="0"/>
              <a:t>генерализованный</a:t>
            </a:r>
            <a:r>
              <a:rPr lang="ru-RU" dirty="0" smtClean="0"/>
              <a:t> </a:t>
            </a:r>
            <a:r>
              <a:rPr lang="ru-RU" dirty="0" err="1" smtClean="0"/>
              <a:t>саркоидоз</a:t>
            </a:r>
            <a:r>
              <a:rPr lang="ru-RU" dirty="0" smtClean="0"/>
              <a:t> (</a:t>
            </a:r>
            <a:r>
              <a:rPr lang="ru-RU" i="1" dirty="0" smtClean="0"/>
              <a:t>как правило, поражение легких в сочетании с поражением других органов и систем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48130" name="Picture 2" descr="https://www.polismed.com/upfiles/other/artgen/133/sm_3351730014196529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s://radiomed.ru/sites/default/files/1yy.slayd39.jpg"/>
          <p:cNvPicPr>
            <a:picLocks noChangeAspect="1" noChangeArrowheads="1"/>
          </p:cNvPicPr>
          <p:nvPr/>
        </p:nvPicPr>
        <p:blipFill>
          <a:blip r:embed="rId3"/>
          <a:srcRect t="25197" r="50787" b="9974"/>
          <a:stretch>
            <a:fillRect/>
          </a:stretch>
        </p:blipFill>
        <p:spPr bwMode="auto">
          <a:xfrm>
            <a:off x="6513525" y="4000504"/>
            <a:ext cx="2630475" cy="25989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5314960" cy="957248"/>
          </a:xfrm>
        </p:spPr>
        <p:txBody>
          <a:bodyPr/>
          <a:lstStyle/>
          <a:p>
            <a:r>
              <a:rPr lang="ru-RU" dirty="0" smtClean="0"/>
              <a:t>Область поражения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771650"/>
            <a:ext cx="7000924" cy="4114800"/>
          </a:xfrm>
        </p:spPr>
        <p:txBody>
          <a:bodyPr/>
          <a:lstStyle/>
          <a:p>
            <a:r>
              <a:rPr lang="ru-RU" sz="2400" dirty="0" smtClean="0">
                <a:effectLst/>
              </a:rPr>
              <a:t>1 место  - поражение  легких 40-60%</a:t>
            </a:r>
          </a:p>
          <a:p>
            <a:r>
              <a:rPr lang="ru-RU" sz="2400" dirty="0" smtClean="0">
                <a:effectLst/>
              </a:rPr>
              <a:t>2 место – поражение кожи 40-50%</a:t>
            </a:r>
          </a:p>
          <a:p>
            <a:r>
              <a:rPr lang="ru-RU" sz="2400" dirty="0" smtClean="0">
                <a:effectLst/>
              </a:rPr>
              <a:t>3 место - поражение органа зрения 35-50% .</a:t>
            </a:r>
          </a:p>
          <a:p>
            <a:r>
              <a:rPr lang="ru-RU" sz="2400" dirty="0" smtClean="0"/>
              <a:t>поражение органов пищеварения;</a:t>
            </a:r>
          </a:p>
          <a:p>
            <a:r>
              <a:rPr lang="ru-RU" sz="2400" dirty="0" smtClean="0"/>
              <a:t>поражение нервной системы;</a:t>
            </a:r>
          </a:p>
          <a:p>
            <a:r>
              <a:rPr lang="ru-RU" sz="2400" dirty="0" smtClean="0"/>
              <a:t>поражение почек;</a:t>
            </a:r>
          </a:p>
          <a:p>
            <a:r>
              <a:rPr lang="ru-RU" sz="2400" dirty="0" smtClean="0"/>
              <a:t>поражение опорно-двигательного аппарата;</a:t>
            </a:r>
          </a:p>
          <a:p>
            <a:r>
              <a:rPr lang="ru-RU" sz="2400" dirty="0" smtClean="0"/>
              <a:t>поражение ротовой полости </a:t>
            </a:r>
          </a:p>
          <a:p>
            <a:r>
              <a:rPr lang="ru-RU" sz="2400" dirty="0" err="1" smtClean="0"/>
              <a:t>ЛОР-органов</a:t>
            </a:r>
            <a:r>
              <a:rPr lang="ru-RU" sz="2400" dirty="0" smtClean="0"/>
              <a:t>.</a:t>
            </a:r>
            <a:endParaRPr lang="ru-RU" sz="2400" dirty="0" smtClean="0">
              <a:effectLst/>
            </a:endParaRPr>
          </a:p>
          <a:p>
            <a:pPr>
              <a:buNone/>
            </a:pPr>
            <a:r>
              <a:rPr lang="ru-RU" dirty="0" smtClean="0">
                <a:effectLst/>
              </a:rPr>
              <a:t>орган зрения может поражаться </a:t>
            </a:r>
          </a:p>
          <a:p>
            <a:pPr>
              <a:buNone/>
            </a:pPr>
            <a:r>
              <a:rPr lang="ru-RU" dirty="0" smtClean="0">
                <a:effectLst/>
              </a:rPr>
              <a:t>как  </a:t>
            </a:r>
            <a:r>
              <a:rPr lang="ru-RU" dirty="0" err="1" smtClean="0">
                <a:effectLst/>
              </a:rPr>
              <a:t>сочетанно</a:t>
            </a:r>
            <a:r>
              <a:rPr lang="ru-RU" dirty="0" smtClean="0">
                <a:effectLst/>
              </a:rPr>
              <a:t>, так изолированно</a:t>
            </a:r>
          </a:p>
        </p:txBody>
      </p:sp>
      <p:pic>
        <p:nvPicPr>
          <p:cNvPr id="32772" name="Picture 4" descr="https://mykozha.ru/wp-content/uploads/IMGP14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7871" y="2214554"/>
            <a:ext cx="2236129" cy="1772132"/>
          </a:xfrm>
          <a:prstGeom prst="rect">
            <a:avLst/>
          </a:prstGeom>
          <a:noFill/>
        </p:spPr>
      </p:pic>
      <p:pic>
        <p:nvPicPr>
          <p:cNvPr id="32776" name="Picture 8" descr="https://piel-l.org/libreria/wp-content/uploads/2011/01/sarcoidosis_img_13.jpg"/>
          <p:cNvPicPr>
            <a:picLocks noChangeAspect="1" noChangeArrowheads="1"/>
          </p:cNvPicPr>
          <p:nvPr/>
        </p:nvPicPr>
        <p:blipFill>
          <a:blip r:embed="rId5"/>
          <a:srcRect r="19498" b="20220"/>
          <a:stretch>
            <a:fillRect/>
          </a:stretch>
        </p:blipFill>
        <p:spPr bwMode="auto">
          <a:xfrm>
            <a:off x="5774814" y="0"/>
            <a:ext cx="3544423" cy="2214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375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857256"/>
          </a:xfrm>
        </p:spPr>
        <p:txBody>
          <a:bodyPr/>
          <a:lstStyle/>
          <a:p>
            <a:r>
              <a:rPr lang="ru-RU" sz="3600" dirty="0" smtClean="0"/>
              <a:t>Общие проявления </a:t>
            </a:r>
            <a:r>
              <a:rPr lang="ru-RU" sz="3600" dirty="0" err="1" smtClean="0"/>
              <a:t>саркоидоза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000108"/>
            <a:ext cx="7772400" cy="4886342"/>
          </a:xfrm>
        </p:spPr>
        <p:txBody>
          <a:bodyPr/>
          <a:lstStyle/>
          <a:p>
            <a:r>
              <a:rPr lang="ru-RU" sz="2400" dirty="0" smtClean="0"/>
              <a:t>общая слабость;</a:t>
            </a:r>
          </a:p>
          <a:p>
            <a:r>
              <a:rPr lang="ru-RU" sz="2400" dirty="0" smtClean="0"/>
              <a:t>повышенная утомляемость;</a:t>
            </a:r>
          </a:p>
          <a:p>
            <a:r>
              <a:rPr lang="ru-RU" sz="2400" dirty="0" smtClean="0"/>
              <a:t>лихорадка;</a:t>
            </a:r>
          </a:p>
          <a:p>
            <a:r>
              <a:rPr lang="ru-RU" sz="2400" dirty="0" smtClean="0"/>
              <a:t>потеря массы тела;</a:t>
            </a:r>
          </a:p>
          <a:p>
            <a:r>
              <a:rPr lang="ru-RU" sz="2400" dirty="0" smtClean="0"/>
              <a:t>увеличение размеров лимфатических узлов;</a:t>
            </a:r>
          </a:p>
          <a:p>
            <a:r>
              <a:rPr lang="ru-RU" sz="2400" dirty="0" smtClean="0"/>
              <a:t>одышка;</a:t>
            </a:r>
          </a:p>
          <a:p>
            <a:r>
              <a:rPr lang="ru-RU" sz="2400" dirty="0" smtClean="0"/>
              <a:t>кашель;</a:t>
            </a:r>
          </a:p>
          <a:p>
            <a:r>
              <a:rPr lang="ru-RU" sz="2400" dirty="0" smtClean="0"/>
              <a:t>болезненность в груди;</a:t>
            </a:r>
          </a:p>
          <a:p>
            <a:r>
              <a:rPr lang="ru-RU" sz="2400" dirty="0" smtClean="0"/>
              <a:t>шелушение и рубцовое изменение кожи;</a:t>
            </a:r>
          </a:p>
          <a:p>
            <a:r>
              <a:rPr lang="ru-RU" sz="2400" dirty="0" smtClean="0"/>
              <a:t>миокардит;</a:t>
            </a:r>
          </a:p>
          <a:p>
            <a:r>
              <a:rPr lang="ru-RU" sz="2400" dirty="0" smtClean="0"/>
              <a:t>аритмия;</a:t>
            </a:r>
          </a:p>
          <a:p>
            <a:r>
              <a:rPr lang="ru-RU" sz="2400" dirty="0" smtClean="0"/>
              <a:t>отеки ног;</a:t>
            </a:r>
          </a:p>
          <a:p>
            <a:r>
              <a:rPr lang="ru-RU" sz="2400" dirty="0" smtClean="0"/>
              <a:t>потеря сознания.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Офтальмологические проявления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Поражение придаточного аппарата</a:t>
            </a:r>
          </a:p>
          <a:p>
            <a:r>
              <a:rPr lang="ru-RU" dirty="0" smtClean="0"/>
              <a:t>Поражение конъюнктивы</a:t>
            </a:r>
          </a:p>
          <a:p>
            <a:r>
              <a:rPr lang="ru-RU" dirty="0" smtClean="0"/>
              <a:t>Поражение роговицы</a:t>
            </a:r>
          </a:p>
          <a:p>
            <a:r>
              <a:rPr lang="ru-RU" dirty="0" smtClean="0"/>
              <a:t>Поражение сосудистой оболочки</a:t>
            </a:r>
          </a:p>
          <a:p>
            <a:r>
              <a:rPr lang="ru-RU" dirty="0" smtClean="0"/>
              <a:t>Глаукома</a:t>
            </a:r>
          </a:p>
          <a:p>
            <a:r>
              <a:rPr lang="ru-RU" dirty="0" smtClean="0"/>
              <a:t>Поражение зрительного нерва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95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ма Office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Тема Office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854</TotalTime>
  <Words>731</Words>
  <Application>Microsoft Office PowerPoint</Application>
  <PresentationFormat>Экран (4:3)</PresentationFormat>
  <Paragraphs>129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Тема1</vt:lpstr>
      <vt:lpstr>Саркоидоз глаз</vt:lpstr>
      <vt:lpstr>Саркоидоз  (болезнь Бенье — Бека — Шаумана, «доброкачественный гранулематоз»)</vt:lpstr>
      <vt:lpstr>Эпидемиология</vt:lpstr>
      <vt:lpstr>Эпидемиология </vt:lpstr>
      <vt:lpstr>Существуют следующие теории возникновения саркоидоза:</vt:lpstr>
      <vt:lpstr>Согласно локализации патологического процесса  предложена следующая классификация саркоидоза</vt:lpstr>
      <vt:lpstr>Область поражения</vt:lpstr>
      <vt:lpstr>Общие проявления саркоидоза</vt:lpstr>
      <vt:lpstr>Офтальмологические проявления</vt:lpstr>
      <vt:lpstr>Симптомы глазного саркоидоза </vt:lpstr>
      <vt:lpstr>Специфические изменения придатков глаза и орбиты.</vt:lpstr>
      <vt:lpstr>Изменения конъюнктивы</vt:lpstr>
      <vt:lpstr>Изменения роговицы</vt:lpstr>
      <vt:lpstr>увеит</vt:lpstr>
      <vt:lpstr>увеит</vt:lpstr>
      <vt:lpstr>Слайд 16</vt:lpstr>
      <vt:lpstr>Задний увеит</vt:lpstr>
      <vt:lpstr>Глаукома</vt:lpstr>
      <vt:lpstr>Слайд 19</vt:lpstr>
      <vt:lpstr>Нейропатия зрительного нерва.</vt:lpstr>
      <vt:lpstr>катаракта</vt:lpstr>
      <vt:lpstr>Диагностика </vt:lpstr>
      <vt:lpstr>Клинический диагноз устанавливается</vt:lpstr>
      <vt:lpstr>Для этого необходимо проведение шести исследований</vt:lpstr>
      <vt:lpstr>Заключение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Саркоидоз глаз</dc:title>
  <dc:creator>Владимир</dc:creator>
  <cp:lastModifiedBy>User</cp:lastModifiedBy>
  <cp:revision>87</cp:revision>
  <dcterms:created xsi:type="dcterms:W3CDTF">2019-03-04T18:39:21Z</dcterms:created>
  <dcterms:modified xsi:type="dcterms:W3CDTF">2020-10-28T21:24:31Z</dcterms:modified>
</cp:coreProperties>
</file>