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73" r:id="rId6"/>
    <p:sldId id="269" r:id="rId7"/>
    <p:sldId id="270" r:id="rId8"/>
    <p:sldId id="275" r:id="rId9"/>
    <p:sldId id="271" r:id="rId10"/>
    <p:sldId id="260" r:id="rId11"/>
    <p:sldId id="261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AA0CF-5EFD-44E4-8196-79E109D0F95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AEA19-04CD-4EAC-ABE5-C5219D51A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Предъявлялись схематические изображения эмоций и фотографии людей/человека с</a:t>
            </a:r>
            <a:r>
              <a:rPr lang="ru-RU" baseline="0" dirty="0"/>
              <a:t> различными эмоциями. Пациенту необходимо было выбрать нажатием на кнопку улыбающуюся или смеющуюся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AEA19-04CD-4EAC-ABE5-C5219D51A0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0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4E9-CF07-4011-9A95-35A284DC31B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0AB1-AC4B-4D93-8C1B-06D78F39B7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4E9-CF07-4011-9A95-35A284DC31B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0AB1-AC4B-4D93-8C1B-06D78F39B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4E9-CF07-4011-9A95-35A284DC31B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0AB1-AC4B-4D93-8C1B-06D78F39B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4E9-CF07-4011-9A95-35A284DC31B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0AB1-AC4B-4D93-8C1B-06D78F39B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4E9-CF07-4011-9A95-35A284DC31B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0AB1-AC4B-4D93-8C1B-06D78F39B7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4E9-CF07-4011-9A95-35A284DC31B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0AB1-AC4B-4D93-8C1B-06D78F39B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4E9-CF07-4011-9A95-35A284DC31B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0AB1-AC4B-4D93-8C1B-06D78F39B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4E9-CF07-4011-9A95-35A284DC31B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0AB1-AC4B-4D93-8C1B-06D78F39B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4E9-CF07-4011-9A95-35A284DC31B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0AB1-AC4B-4D93-8C1B-06D78F39B7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4E9-CF07-4011-9A95-35A284DC31B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0AB1-AC4B-4D93-8C1B-06D78F39B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4E9-CF07-4011-9A95-35A284DC31B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0AB1-AC4B-4D93-8C1B-06D78F39B7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D6864E9-CF07-4011-9A95-35A284DC31B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F10AB1-AC4B-4D93-8C1B-06D78F39B78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406640" cy="2664296"/>
          </a:xfrm>
        </p:spPr>
        <p:txBody>
          <a:bodyPr>
            <a:normAutofit/>
          </a:bodyPr>
          <a:lstStyle/>
          <a:p>
            <a:r>
              <a:rPr lang="uk-UA" sz="3200" b="1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Вызванные</a:t>
            </a:r>
            <a:r>
              <a:rPr lang="uk-UA" sz="3200" b="1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потенциалы</a:t>
            </a:r>
            <a:r>
              <a:rPr lang="uk-UA" sz="3200" b="1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b="1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</a:t>
            </a:r>
            <a:r>
              <a:rPr lang="uk-UA" sz="3200" b="1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uk-UA" sz="3200" b="1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событием</a:t>
            </a:r>
            <a:r>
              <a:rPr lang="uk-UA" sz="3200" b="1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3200" b="1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</a:t>
            </a:r>
            <a:r>
              <a:rPr lang="uk-UA" sz="3200" b="1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</a:t>
            </a:r>
            <a:r>
              <a:rPr lang="uk-UA" sz="3200" b="1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-образного </a:t>
            </a:r>
            <a:r>
              <a:rPr lang="uk-UA" sz="3200" b="1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паттерна</a:t>
            </a:r>
            <a:r>
              <a:rPr lang="uk-UA" sz="3200" b="1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3200" b="1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</a:t>
            </a:r>
            <a:r>
              <a:rPr lang="uk-UA" sz="3200" b="1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uk-UA" sz="3200" b="1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расстройством</a:t>
            </a:r>
            <a:r>
              <a:rPr lang="uk-UA" sz="3200" b="1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аутистического</a:t>
            </a:r>
            <a:r>
              <a:rPr lang="uk-UA" sz="3200" b="1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спектра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7406640" cy="2976736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к.м.н. Морозова А. В.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к.м.н. Ефименко М. В.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детской и общей неврологии ФИПО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ГОО ВПО Донецкий национальный медицинский университет им. </a:t>
            </a:r>
            <a:r>
              <a:rPr lang="ru-RU" alt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М.Горького</a:t>
            </a: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Ответы ВПСС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3425825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00" y="3717032"/>
            <a:ext cx="3505504" cy="107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131172"/>
            <a:ext cx="3393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000" b="1" dirty="0">
                <a:solidFill>
                  <a:srgbClr val="800000"/>
                </a:solidFill>
                <a:latin typeface="Arial" pitchFamily="34" charset="0"/>
              </a:rPr>
              <a:t>норма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ru-RU" altLang="ru-RU" sz="2000" b="1" dirty="0">
              <a:solidFill>
                <a:srgbClr val="800000"/>
              </a:solidFill>
              <a:latin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ru-RU" altLang="ru-RU" sz="2000" b="1" dirty="0">
              <a:solidFill>
                <a:srgbClr val="800000"/>
              </a:solidFill>
              <a:latin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ru-RU" altLang="ru-RU" sz="2000" b="1" dirty="0">
              <a:solidFill>
                <a:srgbClr val="800000"/>
              </a:solidFill>
              <a:latin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000" b="1" dirty="0">
                <a:solidFill>
                  <a:srgbClr val="800000"/>
                </a:solidFill>
                <a:latin typeface="Arial" pitchFamily="34" charset="0"/>
              </a:rPr>
              <a:t>Отсутствие распознавание стимулов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ru-RU" altLang="ru-RU" sz="2000" b="1" dirty="0">
              <a:solidFill>
                <a:srgbClr val="800000"/>
              </a:solidFill>
              <a:latin typeface="Arial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800000"/>
                </a:solidFill>
                <a:latin typeface="Arial" pitchFamily="34" charset="0"/>
              </a:rPr>
              <a:t>Значимый стимул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000" b="1" dirty="0">
                <a:solidFill>
                  <a:srgbClr val="800000"/>
                </a:solidFill>
                <a:latin typeface="Arial" pitchFamily="34" charset="0"/>
              </a:rPr>
              <a:t>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800000"/>
                </a:solidFill>
                <a:latin typeface="Arial" pitchFamily="34" charset="0"/>
              </a:rPr>
              <a:t>Незначимый стимул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ru-RU" altLang="ru-RU" sz="2000" b="1" dirty="0">
              <a:solidFill>
                <a:srgbClr val="800000"/>
              </a:solidFill>
              <a:latin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ru-RU" altLang="ru-RU" sz="2000" b="1" dirty="0">
              <a:solidFill>
                <a:srgbClr val="800000"/>
              </a:solidFill>
              <a:latin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ru-RU" altLang="ru-RU" sz="2000" b="1" dirty="0">
              <a:solidFill>
                <a:srgbClr val="800000"/>
              </a:solidFill>
              <a:latin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ru-RU" altLang="ru-RU" sz="2000" b="1" dirty="0">
              <a:solidFill>
                <a:srgbClr val="800000"/>
              </a:solidFill>
              <a:latin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000" b="1" dirty="0">
                <a:solidFill>
                  <a:srgbClr val="800000"/>
                </a:solidFill>
                <a:latin typeface="Arial" pitchFamily="34" charset="0"/>
              </a:rPr>
              <a:t>Сохранение распознавание стимулов с удлинение латентности пика Р300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90" y="5157191"/>
            <a:ext cx="3279775" cy="148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43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>
            <a:noAutofit/>
          </a:bodyPr>
          <a:lstStyle/>
          <a:p>
            <a:r>
              <a:rPr lang="ru-RU" sz="3600" dirty="0"/>
              <a:t>Данные эмоционально-образного ВПСС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272808" cy="443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6039238"/>
            <a:ext cx="7272808" cy="7387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dirty="0"/>
              <a:t>Контрольная группа –  100%  норма</a:t>
            </a:r>
          </a:p>
        </p:txBody>
      </p:sp>
    </p:spTree>
    <p:extLst>
      <p:ext uri="{BB962C8B-B14F-4D97-AF65-F5344CB8AC3E}">
        <p14:creationId xmlns:p14="http://schemas.microsoft.com/office/powerpoint/2010/main" val="57415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6880808" cy="5077544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Мультифокальные вызванных потенциалов, связанных с событием (ВПСС) на предъявление эмоционально-образного паттерна могут послужить  инструментом  в выявлении и объективизации селективных когнитивных нарушений, что в даст возможность  для дифференцирования и раннего выявления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расстройства интеллектуального развития и c нарушением/отсутствием  функционального языка. Данное исследование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высокую</a:t>
            </a:r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позитивную прогностическую ценность (96%; 0,93). </a:t>
            </a:r>
            <a:endParaRPr lang="ru-RU" altLang="ru-RU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03648" y="1412776"/>
            <a:ext cx="4576552" cy="25572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9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Расстройство аутистического спектра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/>
              <a:t> – психическое расстройство детского возраста, характеризующееся нарушением социального взаимодействия и общения, повторяющимися и стереотипными моделями поведения и неравномерным интеллектуальным развитием, часто с умственной отсталостью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21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296144"/>
          </a:xfrm>
        </p:spPr>
        <p:txBody>
          <a:bodyPr>
            <a:normAutofit fontScale="90000"/>
          </a:bodyPr>
          <a:lstStyle/>
          <a:p>
            <a:br>
              <a:rPr lang="ru-RU" sz="2000" dirty="0"/>
            </a:br>
            <a:r>
              <a:rPr lang="ru-RU" sz="3200" dirty="0"/>
              <a:t>В МКБ-11 расстройство аутистического спектра делится на подтипы: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4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6A02.0 РАС без расстройства интеллектуального развития и без нарушений функционального языка, либо с мягким нарушением.</a:t>
            </a:r>
          </a:p>
          <a:p>
            <a:r>
              <a:rPr lang="ru-RU" dirty="0"/>
              <a:t>6A02.1 РАС с расстройством интеллектуального развития и без нарушений функционального языка, либо с мягким нарушением.</a:t>
            </a:r>
          </a:p>
          <a:p>
            <a:r>
              <a:rPr lang="ru-RU" dirty="0"/>
              <a:t>6A02.2 РАС без расстройства интеллектуального развития и c нарушением функционального языка.</a:t>
            </a:r>
          </a:p>
          <a:p>
            <a:r>
              <a:rPr lang="ru-RU" dirty="0"/>
              <a:t>6A02.3 РАС с расстройством интеллектуального развития и с нарушением функционального языка.</a:t>
            </a:r>
          </a:p>
          <a:p>
            <a:r>
              <a:rPr lang="ru-RU" dirty="0"/>
              <a:t>6A02.4 РАС без расстройства интеллектуального развития и с отсутствием функционального языка.</a:t>
            </a:r>
          </a:p>
          <a:p>
            <a:r>
              <a:rPr lang="ru-RU" dirty="0"/>
              <a:t>6A02.5 РАС с расстройством интеллектуального развития и с отсутствием функционального языка.</a:t>
            </a:r>
          </a:p>
          <a:p>
            <a:r>
              <a:rPr lang="ru-RU" dirty="0"/>
              <a:t>6A02.Y Другое уточнённое расстройство аутистического спектра.</a:t>
            </a:r>
          </a:p>
          <a:p>
            <a:r>
              <a:rPr lang="ru-RU" dirty="0"/>
              <a:t>6A02.Z Расстройство аутистического спектра, неуточнённое.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2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Дефицит навыка распознавания и интерпретаций эмоций пациентами связывается с нарушениями в социальном взаимодействии и считается одним из определяющих признаков данного расстройства.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34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>
                <a:solidFill>
                  <a:srgbClr val="800000"/>
                </a:solidFill>
              </a:rPr>
              <a:t>Цель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71600"/>
            <a:ext cx="8280920" cy="493772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b="1" dirty="0">
                <a:solidFill>
                  <a:srgbClr val="00005E"/>
                </a:solidFill>
              </a:rPr>
              <a:t>	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возможности мультифокальных вызванных потенциалов, связанных с событием (ВПСС), в выявлении и объективизации селективных когнитивных нарушений эмоционально-образного паттерна у пациентов с РАС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расстройства интеллектуального развития и c нарушением/отсутствием  функционального языка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6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7468" y="4005064"/>
            <a:ext cx="3176532" cy="2852936"/>
          </a:xfrm>
          <a:noFill/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32656"/>
            <a:ext cx="8229600" cy="487363"/>
          </a:xfrm>
        </p:spPr>
        <p:txBody>
          <a:bodyPr>
            <a:normAutofit fontScale="90000"/>
          </a:bodyPr>
          <a:lstStyle/>
          <a:p>
            <a:pPr marL="381000" indent="-381000">
              <a:lnSpc>
                <a:spcPct val="80000"/>
              </a:lnSpc>
            </a:pPr>
            <a:r>
              <a:rPr lang="ru-RU" altLang="ru-RU" sz="4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Нейрофизиологический  метод</a:t>
            </a: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1115616" y="764704"/>
            <a:ext cx="8028384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ru-RU" altLang="ru-RU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Зрительные вызванные потенциалы, связанные с событием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Слуховые вызванные потенциалы, связанные с событием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(</a:t>
            </a:r>
            <a:r>
              <a:rPr lang="en-US" altLang="ru-RU" sz="1600" b="1" dirty="0">
                <a:latin typeface="Tahoma" pitchFamily="34" charset="0"/>
                <a:cs typeface="Tahoma" pitchFamily="34" charset="0"/>
              </a:rPr>
              <a:t>Duncan C.C.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,</a:t>
            </a:r>
            <a:r>
              <a:rPr lang="en-US" altLang="ru-RU" sz="1600" b="1" dirty="0">
                <a:latin typeface="Tahoma" pitchFamily="34" charset="0"/>
                <a:cs typeface="Tahoma" pitchFamily="34" charset="0"/>
              </a:rPr>
              <a:t> Barry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600" b="1" dirty="0">
                <a:latin typeface="Tahoma" pitchFamily="34" charset="0"/>
                <a:cs typeface="Tahoma" pitchFamily="34" charset="0"/>
              </a:rPr>
              <a:t>C.C.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ru-RU" sz="1600" b="1" dirty="0">
                <a:latin typeface="Tahoma" pitchFamily="34" charset="0"/>
                <a:cs typeface="Tahoma" pitchFamily="34" charset="0"/>
              </a:rPr>
              <a:t>Connolly J.F. [et al]  Event-related potentials in clinical research: Guidelines for eliciting, recording, and quantifying mismatch negativity, P300, and N400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 , </a:t>
            </a:r>
            <a:r>
              <a:rPr lang="en-US" altLang="ru-RU" sz="1600" b="1" dirty="0">
                <a:latin typeface="Tahoma" pitchFamily="34" charset="0"/>
                <a:cs typeface="Tahoma" pitchFamily="34" charset="0"/>
              </a:rPr>
              <a:t>2009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1115616" y="5370953"/>
            <a:ext cx="48006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ahoma" pitchFamily="34" charset="0"/>
                <a:cs typeface="Tahoma" pitchFamily="34" charset="0"/>
              </a:rPr>
              <a:t>16-канального компьютерного диагностического комплекса «</a:t>
            </a:r>
            <a:r>
              <a:rPr lang="ru-RU" altLang="ru-RU" b="1" dirty="0" err="1">
                <a:latin typeface="Tahoma" pitchFamily="34" charset="0"/>
                <a:cs typeface="Tahoma" pitchFamily="34" charset="0"/>
              </a:rPr>
              <a:t>Експерт</a:t>
            </a:r>
            <a:r>
              <a:rPr lang="ru-RU" altLang="ru-RU" b="1" dirty="0">
                <a:latin typeface="Tahoma" pitchFamily="34" charset="0"/>
                <a:cs typeface="Tahoma" pitchFamily="34" charset="0"/>
              </a:rPr>
              <a:t>» (</a:t>
            </a:r>
            <a:r>
              <a:rPr lang="en-US" altLang="ru-RU" b="1" dirty="0" err="1">
                <a:latin typeface="Tahoma" pitchFamily="34" charset="0"/>
                <a:cs typeface="Tahoma" pitchFamily="34" charset="0"/>
              </a:rPr>
              <a:t>Tredex</a:t>
            </a:r>
            <a:r>
              <a:rPr lang="ru-RU" altLang="ru-RU" b="1" dirty="0">
                <a:latin typeface="Tahoma" pitchFamily="34" charset="0"/>
                <a:cs typeface="Tahoma" pitchFamily="34" charset="0"/>
              </a:rPr>
              <a:t>) Украина, Харьков ТРКО.31940081.001 — 2006 РЭ, ГОСТ 20790. 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5410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83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8172400" cy="1828800"/>
          </a:xfrm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Мультифокальные вызванные потенциалы, связанные с событием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76400"/>
            <a:ext cx="8388424" cy="5181600"/>
          </a:xfrm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rgbClr val="000066"/>
                </a:solidFill>
              </a:rPr>
              <a:t>Стимул-паттерны адресованные </a:t>
            </a:r>
            <a:r>
              <a:rPr lang="ru-RU" altLang="ru-RU" sz="4000" b="1" dirty="0">
                <a:solidFill>
                  <a:srgbClr val="800000"/>
                </a:solidFill>
              </a:rPr>
              <a:t>когнитивной стратегической зоне</a:t>
            </a:r>
            <a:r>
              <a:rPr lang="ru-RU" altLang="ru-RU" sz="3600" b="1" dirty="0">
                <a:solidFill>
                  <a:srgbClr val="003300"/>
                </a:solidFill>
              </a:rPr>
              <a:t> </a:t>
            </a:r>
            <a:r>
              <a:rPr lang="ru-RU" altLang="ru-RU" sz="3600" b="1" dirty="0">
                <a:solidFill>
                  <a:schemeClr val="bg2"/>
                </a:solidFill>
              </a:rPr>
              <a:t>или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3600" b="1" dirty="0">
                <a:solidFill>
                  <a:srgbClr val="003300"/>
                </a:solidFill>
              </a:rPr>
              <a:t>  </a:t>
            </a:r>
            <a:r>
              <a:rPr lang="ru-RU" altLang="ru-RU" sz="3600" b="1" dirty="0" err="1">
                <a:solidFill>
                  <a:srgbClr val="000066"/>
                </a:solidFill>
              </a:rPr>
              <a:t>нейрональным</a:t>
            </a:r>
            <a:r>
              <a:rPr lang="ru-RU" altLang="ru-RU" sz="3600" b="1" dirty="0">
                <a:solidFill>
                  <a:srgbClr val="000066"/>
                </a:solidFill>
              </a:rPr>
              <a:t> сетям </a:t>
            </a:r>
            <a:r>
              <a:rPr lang="ru-RU" altLang="ru-RU" sz="4000" b="1" dirty="0">
                <a:solidFill>
                  <a:srgbClr val="800000"/>
                </a:solidFill>
              </a:rPr>
              <a:t>«фокуса когнитивного взаимодействия»,</a:t>
            </a:r>
            <a:r>
              <a:rPr lang="ru-RU" altLang="ru-RU" sz="3600" b="1" dirty="0">
                <a:solidFill>
                  <a:srgbClr val="0033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3600" b="1" dirty="0">
                <a:solidFill>
                  <a:srgbClr val="000066"/>
                </a:solidFill>
              </a:rPr>
              <a:t>которые обрабатывают информацию и участвуют в познавательном процессе </a:t>
            </a:r>
          </a:p>
        </p:txBody>
      </p:sp>
    </p:spTree>
    <p:extLst>
      <p:ext uri="{BB962C8B-B14F-4D97-AF65-F5344CB8AC3E}">
        <p14:creationId xmlns:p14="http://schemas.microsoft.com/office/powerpoint/2010/main" val="395215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387124"/>
            <a:ext cx="7848872" cy="6453336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Исследуемая группа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27 детей в возрасте  от 5 до 7 лет  </a:t>
            </a:r>
            <a:r>
              <a:rPr lang="ru-RU" sz="26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(девочек  - 16, мальчиков - 11) </a:t>
            </a:r>
            <a:r>
              <a:rPr lang="ru-RU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Установленный диагноз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ru-RU" dirty="0"/>
              <a:t>6A02.2 РАС без расстройства интеллектуального развития и c нарушением функционального языка. </a:t>
            </a:r>
            <a:r>
              <a:rPr lang="ru-RU" b="1" dirty="0">
                <a:solidFill>
                  <a:srgbClr val="002060"/>
                </a:solidFill>
              </a:rPr>
              <a:t>(18 человек)</a:t>
            </a:r>
          </a:p>
          <a:p>
            <a:pPr marL="82296" indent="0">
              <a:buNone/>
            </a:pPr>
            <a:r>
              <a:rPr lang="ru-RU" dirty="0"/>
              <a:t>       6A02.4 РАС без расстройства интеллектуального развития и с отсутствием функционального языка. </a:t>
            </a:r>
            <a:r>
              <a:rPr lang="ru-RU" b="1" dirty="0">
                <a:solidFill>
                  <a:srgbClr val="002060"/>
                </a:solidFill>
              </a:rPr>
              <a:t>(9 человек)</a:t>
            </a:r>
          </a:p>
          <a:p>
            <a:pPr marL="82296" indent="0">
              <a:buNone/>
            </a:pPr>
            <a:r>
              <a:rPr lang="ru-RU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нарушений слуха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Контрольная группа </a:t>
            </a:r>
          </a:p>
          <a:p>
            <a:pPr marL="533400" indent="-53340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30 здоровых детей той же возрастной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360809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991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800000"/>
                </a:solidFill>
              </a:rPr>
              <a:t>Эмоционально- образный  паттерн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2652" y="2996952"/>
            <a:ext cx="1905000" cy="1428750"/>
          </a:xfrm>
          <a:noFill/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31" y="4550376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29" y="134076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6" y="1124744"/>
            <a:ext cx="5683349" cy="510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08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</TotalTime>
  <Words>564</Words>
  <Application>Microsoft Macintosh PowerPoint</Application>
  <PresentationFormat>Экран (4:3)</PresentationFormat>
  <Paragraphs>61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Corbel</vt:lpstr>
      <vt:lpstr>Gill Sans MT</vt:lpstr>
      <vt:lpstr>Tahoma</vt:lpstr>
      <vt:lpstr>Times New Roman</vt:lpstr>
      <vt:lpstr>Verdana</vt:lpstr>
      <vt:lpstr>Wingdings</vt:lpstr>
      <vt:lpstr>Wingdings 2</vt:lpstr>
      <vt:lpstr>Солнцестояние</vt:lpstr>
      <vt:lpstr>Вызванные потенциалы, связанные с событием на предъявление эмоционально-образного паттерна у пациентов с расстройством аутистического спектра</vt:lpstr>
      <vt:lpstr>Расстройство аутистического спектра </vt:lpstr>
      <vt:lpstr> В МКБ-11 расстройство аутистического спектра делится на подтипы: </vt:lpstr>
      <vt:lpstr>Презентация PowerPoint</vt:lpstr>
      <vt:lpstr>Цель</vt:lpstr>
      <vt:lpstr>Нейрофизиологический  метод</vt:lpstr>
      <vt:lpstr>Мультифокальные вызванные потенциалы, связанные с событием</vt:lpstr>
      <vt:lpstr>Презентация PowerPoint</vt:lpstr>
      <vt:lpstr>Эмоционально- образный  паттерн</vt:lpstr>
      <vt:lpstr>Ответы ВПСС</vt:lpstr>
      <vt:lpstr>Данные эмоционально-образного ВПСС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Игорь Луцкий</cp:lastModifiedBy>
  <cp:revision>19</cp:revision>
  <dcterms:created xsi:type="dcterms:W3CDTF">2020-10-30T19:46:08Z</dcterms:created>
  <dcterms:modified xsi:type="dcterms:W3CDTF">2020-11-05T05:15:10Z</dcterms:modified>
</cp:coreProperties>
</file>