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5" r:id="rId3"/>
    <p:sldId id="270" r:id="rId4"/>
    <p:sldId id="274" r:id="rId5"/>
    <p:sldId id="277" r:id="rId6"/>
    <p:sldId id="287" r:id="rId7"/>
    <p:sldId id="281" r:id="rId8"/>
    <p:sldId id="283" r:id="rId9"/>
    <p:sldId id="284" r:id="rId10"/>
    <p:sldId id="285" r:id="rId11"/>
    <p:sldId id="286" r:id="rId12"/>
    <p:sldId id="290" r:id="rId13"/>
    <p:sldId id="289" r:id="rId14"/>
    <p:sldId id="295" r:id="rId15"/>
    <p:sldId id="296" r:id="rId16"/>
    <p:sldId id="299" r:id="rId17"/>
    <p:sldId id="301" r:id="rId18"/>
    <p:sldId id="302" r:id="rId19"/>
    <p:sldId id="305" r:id="rId20"/>
    <p:sldId id="310" r:id="rId21"/>
    <p:sldId id="308" r:id="rId22"/>
    <p:sldId id="315" r:id="rId23"/>
    <p:sldId id="320" r:id="rId24"/>
    <p:sldId id="318" r:id="rId25"/>
    <p:sldId id="31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A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253" autoAdjust="0"/>
  </p:normalViewPr>
  <p:slideViewPr>
    <p:cSldViewPr>
      <p:cViewPr>
        <p:scale>
          <a:sx n="82" d="100"/>
          <a:sy n="82" d="100"/>
        </p:scale>
        <p:origin x="1020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648569699151899E-2"/>
          <c:y val="4.0835315350448827E-2"/>
          <c:w val="0.93462675603093914"/>
          <c:h val="0.81555847536214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общее количество пациентов</c:v>
                </c:pt>
                <c:pt idx="1">
                  <c:v>пострадавшие ожогового профиля </c:v>
                </c:pt>
                <c:pt idx="2">
                  <c:v>госпитализация в отделение анестезиологии и реанимации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1373</c:v>
                </c:pt>
                <c:pt idx="1">
                  <c:v>1092</c:v>
                </c:pt>
                <c:pt idx="2">
                  <c:v>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A8-45FE-8F93-428B40400D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общее количество пациентов</c:v>
                </c:pt>
                <c:pt idx="1">
                  <c:v>пострадавшие ожогового профиля </c:v>
                </c:pt>
                <c:pt idx="2">
                  <c:v>госпитализация в отделение анестезиологии и реанимации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1483</c:v>
                </c:pt>
                <c:pt idx="1">
                  <c:v>1232</c:v>
                </c:pt>
                <c:pt idx="2">
                  <c:v>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A8-45FE-8F93-428B40400D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7263744"/>
        <c:axId val="117290112"/>
      </c:barChart>
      <c:catAx>
        <c:axId val="117263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117290112"/>
        <c:crosses val="autoZero"/>
        <c:auto val="1"/>
        <c:lblAlgn val="ctr"/>
        <c:lblOffset val="100"/>
        <c:noMultiLvlLbl val="0"/>
      </c:catAx>
      <c:valAx>
        <c:axId val="117290112"/>
        <c:scaling>
          <c:orientation val="minMax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117263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386602776825115"/>
          <c:y val="2.9259022899264422E-2"/>
          <c:w val="0.2155132924039036"/>
          <c:h val="0.19929439364618401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Helvetica" pitchFamily="34" charset="0"/>
          <a:cs typeface="Helvetica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648569699151822E-2"/>
          <c:y val="6.7150872125319408E-2"/>
          <c:w val="0.93462675603093914"/>
          <c:h val="0.789243170511918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29% поверхности тела </c:v>
                </c:pt>
                <c:pt idx="1">
                  <c:v>от 30% до 49% поверхности тела </c:v>
                </c:pt>
                <c:pt idx="2">
                  <c:v>от 50% поверхности тела и более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904</c:v>
                </c:pt>
                <c:pt idx="1">
                  <c:v>124</c:v>
                </c:pt>
                <c:pt idx="2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1-4CDC-AB2A-9E5B01CAC99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29% поверхности тела </c:v>
                </c:pt>
                <c:pt idx="1">
                  <c:v>от 30% до 49% поверхности тела </c:v>
                </c:pt>
                <c:pt idx="2">
                  <c:v>от 50% поверхности тела и более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1097</c:v>
                </c:pt>
                <c:pt idx="1">
                  <c:v>95</c:v>
                </c:pt>
                <c:pt idx="2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71-4CDC-AB2A-9E5B01CAC99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7819136"/>
        <c:axId val="127825024"/>
      </c:barChart>
      <c:catAx>
        <c:axId val="127819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127825024"/>
        <c:crosses val="autoZero"/>
        <c:auto val="1"/>
        <c:lblAlgn val="ctr"/>
        <c:lblOffset val="100"/>
        <c:noMultiLvlLbl val="0"/>
      </c:catAx>
      <c:valAx>
        <c:axId val="127825024"/>
        <c:scaling>
          <c:orientation val="minMax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127819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108300570251718"/>
          <c:y val="0.12183821978963789"/>
          <c:w val="0.24038746938565697"/>
          <c:h val="0.17058308713997791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latin typeface="Helvetica" pitchFamily="34" charset="0"/>
          <a:cs typeface="Helvetica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114786391255666E-2"/>
          <c:y val="3.3182709483535293E-2"/>
          <c:w val="0.93462675603093914"/>
          <c:h val="0.815558475362147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операционная активность 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1145</c:v>
                </c:pt>
                <c:pt idx="1">
                  <c:v>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3E-4AF7-878E-D3E094B727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31181952"/>
        <c:axId val="131196032"/>
      </c:barChart>
      <c:catAx>
        <c:axId val="131181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131196032"/>
        <c:crosses val="autoZero"/>
        <c:auto val="1"/>
        <c:lblAlgn val="ctr"/>
        <c:lblOffset val="100"/>
        <c:noMultiLvlLbl val="0"/>
      </c:catAx>
      <c:valAx>
        <c:axId val="131196032"/>
        <c:scaling>
          <c:orientation val="minMax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1311819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>
          <a:latin typeface="Helvetica" pitchFamily="34" charset="0"/>
          <a:cs typeface="Helvetica" pitchFamily="34" charset="0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75BFE5-40CD-490C-8DF9-1D2BD8AA110C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C8D36-079E-4E1C-8DE8-6B5A5BD833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C8D36-079E-4E1C-8DE8-6B5A5BD83300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C8D36-079E-4E1C-8DE8-6B5A5BD8330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C8D36-079E-4E1C-8DE8-6B5A5BD83300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C8D36-079E-4E1C-8DE8-6B5A5BD83300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C8D36-079E-4E1C-8DE8-6B5A5BD83300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C8D36-079E-4E1C-8DE8-6B5A5BD8330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C8D36-079E-4E1C-8DE8-6B5A5BD8330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C8D36-079E-4E1C-8DE8-6B5A5BD83300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2.pn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1331640" y="1700808"/>
            <a:ext cx="6552728" cy="4022467"/>
          </a:xfrm>
          <a:prstGeom prst="rect">
            <a:avLst/>
          </a:prstGeom>
          <a:noFill/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467544" y="0"/>
            <a:ext cx="8229600" cy="1916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Государственное бюджетное учреждение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 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«Санкт-Петербургский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 н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аучно-исследовательский институт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 скорой помощи имени И.И. Джанелидзе»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ru-RU" sz="4400" baseline="0" dirty="0" smtClean="0">
                <a:latin typeface="Helvetica" pitchFamily="34" charset="0"/>
                <a:ea typeface="+mj-ea"/>
                <a:cs typeface="Helvetica" pitchFamily="34" charset="0"/>
              </a:rPr>
              <a:t>отдел термических поражений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323528" y="5661248"/>
            <a:ext cx="8640960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b="1" dirty="0" smtClean="0">
                <a:latin typeface="Helvetica" pitchFamily="34" charset="0"/>
              </a:rPr>
              <a:t>Система </a:t>
            </a:r>
            <a:r>
              <a:rPr lang="ru-RU" sz="2400" b="1" dirty="0" err="1" smtClean="0">
                <a:latin typeface="Helvetica" pitchFamily="34" charset="0"/>
              </a:rPr>
              <a:t>биотехнологического</a:t>
            </a:r>
            <a:r>
              <a:rPr lang="ru-RU" sz="2400" b="1" dirty="0" smtClean="0">
                <a:latin typeface="Helvetica" pitchFamily="34" charset="0"/>
              </a:rPr>
              <a:t> восстановления кожного покрова, при обширных глубоких ожогах</a:t>
            </a:r>
            <a:endParaRPr kumimoji="0" lang="ru-RU" sz="24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OneDrive основной\OneDrive - aggregate back-end e-services\Мое\Печатная работа\Доклады\Джанелидзовские чтения\Картинки к докладу\фибр стопка 2.jpg"/>
          <p:cNvPicPr>
            <a:picLocks noChangeAspect="1" noChangeArrowheads="1"/>
          </p:cNvPicPr>
          <p:nvPr/>
        </p:nvPicPr>
        <p:blipFill>
          <a:blip r:embed="rId2" cstate="print"/>
          <a:srcRect r="1042" b="2277"/>
          <a:stretch>
            <a:fillRect/>
          </a:stretch>
        </p:blipFill>
        <p:spPr bwMode="auto">
          <a:xfrm>
            <a:off x="755576" y="2780928"/>
            <a:ext cx="1872208" cy="136815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pic>
        <p:nvPicPr>
          <p:cNvPr id="15" name="Рисунок 14" descr="C:\Users\air8vagner\AppData\Local\Microsoft\Windows\Temporary Internet Files\Content.Word\20190402_125320.jpg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1700808"/>
            <a:ext cx="1861431" cy="136815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7" name="Рисунок 16" descr="D:\Wagner\Публикации 2.0\Пособия и рекомендации\Глава ФБ\Фото\5\IMG_0024.JPG"/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63888" y="1484784"/>
            <a:ext cx="2088232" cy="153102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8" name="Рисунок 17" descr="Рис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3888" y="3356992"/>
            <a:ext cx="2094680" cy="156600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C:\Users\air8vagner\AppData\Local\Microsoft\Windows\Temporary Internet Files\Content.Word\IMG-20180705-WA0006.jpg"/>
          <p:cNvPicPr/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563888" y="5229200"/>
            <a:ext cx="2088232" cy="1539171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0" name="Рисунок 19" descr="D:\Wagner\Публикации 2.0\Пособия и рекомендации\Глава ФБ\Фото\14\DSCN0533.jpg"/>
          <p:cNvPicPr/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95536" y="5085184"/>
            <a:ext cx="2275557" cy="165618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2" name="Рисунок 21" descr="Рис"/>
          <p:cNvPicPr/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6256" y="3356992"/>
            <a:ext cx="2088232" cy="158417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 descr="D:\Wagner\Публикации 2.0\Пособия и рекомендации\Глава ФБ\Фото\5\IMGP4050.JPG"/>
          <p:cNvPicPr/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6876256" y="1484784"/>
            <a:ext cx="2088232" cy="152721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3707904" y="1196752"/>
            <a:ext cx="1787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latin typeface="Helvetica" pitchFamily="34" charset="0"/>
                <a:cs typeface="Helvetica" pitchFamily="34" charset="0"/>
              </a:rPr>
              <a:t>Дермальные</a:t>
            </a:r>
            <a:r>
              <a:rPr lang="ru-RU" sz="1400" dirty="0" smtClean="0">
                <a:latin typeface="Helvetica" pitchFamily="34" charset="0"/>
                <a:cs typeface="Helvetica" pitchFamily="34" charset="0"/>
              </a:rPr>
              <a:t> ожоги</a:t>
            </a:r>
            <a:endParaRPr lang="ru-RU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07904" y="3068960"/>
            <a:ext cx="1766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Helvetica" pitchFamily="34" charset="0"/>
                <a:cs typeface="Helvetica" pitchFamily="34" charset="0"/>
              </a:rPr>
              <a:t>Сочетание с САДП</a:t>
            </a:r>
            <a:endParaRPr lang="ru-RU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4941168"/>
            <a:ext cx="24080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Helvetica" pitchFamily="34" charset="0"/>
                <a:cs typeface="Helvetica" pitchFamily="34" charset="0"/>
              </a:rPr>
              <a:t>Подготовка ран к пластике</a:t>
            </a:r>
            <a:endParaRPr lang="ru-RU" sz="14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9" name="Рисунок 28" descr="C:\Users\air8vagner\AppData\Local\Microsoft\Windows\Temporary Internet Files\Content.Word\IMG-20180817-WA0002.jpg"/>
          <p:cNvPicPr/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6876256" y="5229200"/>
            <a:ext cx="2083089" cy="153490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30" name="Прямая со стрелкой 29"/>
          <p:cNvCxnSpPr>
            <a:stCxn id="17" idx="1"/>
          </p:cNvCxnSpPr>
          <p:nvPr/>
        </p:nvCxnSpPr>
        <p:spPr>
          <a:xfrm flipH="1">
            <a:off x="2699793" y="2250296"/>
            <a:ext cx="864095" cy="117870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8" idx="1"/>
          </p:cNvCxnSpPr>
          <p:nvPr/>
        </p:nvCxnSpPr>
        <p:spPr>
          <a:xfrm flipH="1" flipV="1">
            <a:off x="2699793" y="3383568"/>
            <a:ext cx="864095" cy="75642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19" idx="1"/>
          </p:cNvCxnSpPr>
          <p:nvPr/>
        </p:nvCxnSpPr>
        <p:spPr>
          <a:xfrm flipH="1" flipV="1">
            <a:off x="2699792" y="3356992"/>
            <a:ext cx="864096" cy="264179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Овал 42"/>
          <p:cNvSpPr/>
          <p:nvPr/>
        </p:nvSpPr>
        <p:spPr>
          <a:xfrm>
            <a:off x="2678336" y="3357563"/>
            <a:ext cx="72008" cy="72008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4" name="Прямая со стрелкой 43"/>
          <p:cNvCxnSpPr/>
          <p:nvPr/>
        </p:nvCxnSpPr>
        <p:spPr>
          <a:xfrm flipV="1">
            <a:off x="2555776" y="4149080"/>
            <a:ext cx="1" cy="93610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95536" y="4797152"/>
            <a:ext cx="220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Helvetica" pitchFamily="34" charset="0"/>
                <a:cs typeface="Helvetica" pitchFamily="34" charset="0"/>
              </a:rPr>
              <a:t>Лечение</a:t>
            </a:r>
            <a:r>
              <a:rPr lang="ru-RU" sz="1400" b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400" dirty="0" smtClean="0">
                <a:latin typeface="Helvetica" pitchFamily="34" charset="0"/>
                <a:cs typeface="Helvetica" pitchFamily="34" charset="0"/>
              </a:rPr>
              <a:t>донорских</a:t>
            </a:r>
            <a:r>
              <a:rPr lang="ru-RU" sz="1400" b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400" dirty="0" smtClean="0">
                <a:latin typeface="Helvetica" pitchFamily="34" charset="0"/>
                <a:cs typeface="Helvetica" pitchFamily="34" charset="0"/>
              </a:rPr>
              <a:t>ран</a:t>
            </a:r>
            <a:endParaRPr lang="ru-RU" sz="14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47" name="Прямая со стрелкой 46"/>
          <p:cNvCxnSpPr>
            <a:stCxn id="24" idx="1"/>
            <a:endCxn id="17" idx="3"/>
          </p:cNvCxnSpPr>
          <p:nvPr/>
        </p:nvCxnSpPr>
        <p:spPr>
          <a:xfrm flipH="1">
            <a:off x="5652120" y="2248392"/>
            <a:ext cx="1224136" cy="190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>
            <a:off x="5667375" y="4149080"/>
            <a:ext cx="1208881" cy="8583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flipH="1">
            <a:off x="5652120" y="6021288"/>
            <a:ext cx="1224136" cy="1904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одержимое 2"/>
          <p:cNvSpPr txBox="1">
            <a:spLocks/>
          </p:cNvSpPr>
          <p:nvPr/>
        </p:nvSpPr>
        <p:spPr>
          <a:xfrm>
            <a:off x="1201341" y="107107"/>
            <a:ext cx="8640960" cy="1065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Фибробласты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показания к применению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115616" y="116632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Фибробласты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клиническое наблюдение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3528" y="1412776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Пациентка Б, 74 лет. Поступила в отделение анестезиологии и реанимации 17.11.2018 г. с диагнозом «Ожоговая болезнь. Термический ожог горячей водой 36%(31%)/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III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а,б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степени наружных половых органов, промежности, ягодиц, верхних и нижних конечностей. Шок 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III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степени».</a:t>
            </a:r>
            <a:endParaRPr lang="ru-RU" sz="16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3794" name="Picture 2" descr="C:\OneDrive основной\OneDrive - aggregate back-end e-services\Мое\Докторская\ИССЛЕДОВАНИЯ В ГЛАВЫ\Фибробласты\для Костякова Д.В\Лаптева Г.И\IMG-20190121-WA001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747672" y="2284776"/>
            <a:ext cx="2104040" cy="280831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33796" name="Picture 4" descr="C:\OneDrive основной\OneDrive - aggregate back-end e-services\Мое\Докторская\ИССЛЕДОВАНИЯ В ГЛАВЫ\Фибробласты\для Костякова Д.В\Лаптева Г.И\IMG-20190121-WA001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39952" y="2636912"/>
            <a:ext cx="2808311" cy="210623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33795" name="Picture 3" descr="C:\OneDrive основной\OneDrive - aggregate back-end e-services\Мое\Докторская\ИССЛЕДОВАНИЯ В ГЛАВЫ\Фибробласты\для Костякова Д.В\Лаптева Г.И\IMG-20190121-WA001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134766" y="4655468"/>
            <a:ext cx="2808312" cy="210404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223645" y="4655468"/>
            <a:ext cx="2808312" cy="2106234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 rot="16200000">
            <a:off x="-515911" y="3532275"/>
            <a:ext cx="1446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Начало операции</a:t>
            </a:r>
            <a:endParaRPr lang="ru-RU" sz="1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935338" y="5631389"/>
            <a:ext cx="2040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>
                <a:latin typeface="Helvetica" pitchFamily="34" charset="0"/>
                <a:cs typeface="Helvetica" pitchFamily="34" charset="0"/>
              </a:rPr>
              <a:t>САДП+аллофибробласты</a:t>
            </a:r>
            <a:endParaRPr lang="ru-RU" sz="1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2878100" y="3427897"/>
            <a:ext cx="2137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Первая перевязка (6 сутки)</a:t>
            </a:r>
            <a:endParaRPr lang="ru-RU" sz="1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959953" y="5558638"/>
            <a:ext cx="2093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Восстановленный кожный </a:t>
            </a:r>
          </a:p>
          <a:p>
            <a:pPr algn="ctr"/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покров</a:t>
            </a:r>
            <a:endParaRPr lang="ru-RU" sz="1200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303240" y="116632"/>
            <a:ext cx="68407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Стволовые клетки</a:t>
            </a:r>
          </a:p>
          <a:p>
            <a:pPr lvl="0" algn="ctr"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характеристика клеточной линии</a:t>
            </a:r>
            <a:endParaRPr lang="ru-RU" sz="3200" i="1" dirty="0" smtClean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6" name="Picture 2" descr="C:\OneDrive основной\OneDrive - aggregate back-end e-services\Мое\Печатная работа\Доклады\Джанелидзовские чтения\Картинки к докладу\embryonic_stem_cells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52120" y="1484784"/>
            <a:ext cx="3005572" cy="200371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23528" y="4365104"/>
            <a:ext cx="2880320" cy="240065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lvl="1" indent="44767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err="1" smtClean="0">
                <a:latin typeface="Helvetica" pitchFamily="34" charset="0"/>
                <a:cs typeface="Helvetica" pitchFamily="34" charset="0"/>
              </a:rPr>
              <a:t>тотипотентные</a:t>
            </a:r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;</a:t>
            </a:r>
          </a:p>
          <a:p>
            <a:pPr marL="0" lvl="1" indent="44767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err="1" smtClean="0">
                <a:latin typeface="Helvetica" pitchFamily="34" charset="0"/>
                <a:cs typeface="Helvetica" pitchFamily="34" charset="0"/>
              </a:rPr>
              <a:t>плюрипотентные</a:t>
            </a:r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; </a:t>
            </a:r>
          </a:p>
          <a:p>
            <a:pPr marL="0" lvl="1" indent="44767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err="1" smtClean="0">
                <a:latin typeface="Helvetica" pitchFamily="34" charset="0"/>
                <a:cs typeface="Helvetica" pitchFamily="34" charset="0"/>
              </a:rPr>
              <a:t>мультипотентные</a:t>
            </a:r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;</a:t>
            </a:r>
          </a:p>
          <a:p>
            <a:pPr marL="0" lvl="1" indent="44767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err="1" smtClean="0">
                <a:latin typeface="Helvetica" pitchFamily="34" charset="0"/>
                <a:cs typeface="Helvetica" pitchFamily="34" charset="0"/>
              </a:rPr>
              <a:t>олигопотентные</a:t>
            </a:r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;</a:t>
            </a:r>
          </a:p>
          <a:p>
            <a:pPr marL="0" lvl="1" indent="447675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унипотентные. </a:t>
            </a:r>
            <a:endParaRPr lang="ru-RU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40152" y="4365104"/>
            <a:ext cx="2880320" cy="240065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anchor="ctr">
            <a:spAutoFit/>
          </a:bodyPr>
          <a:lstStyle/>
          <a:p>
            <a:pPr indent="447675">
              <a:lnSpc>
                <a:spcPct val="2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эмбриональные;</a:t>
            </a:r>
          </a:p>
          <a:p>
            <a:pPr indent="447675">
              <a:lnSpc>
                <a:spcPct val="2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фетальные; </a:t>
            </a:r>
          </a:p>
          <a:p>
            <a:pPr indent="447675">
              <a:lnSpc>
                <a:spcPct val="2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Helvetica" pitchFamily="34" charset="0"/>
                <a:cs typeface="Helvetica" pitchFamily="34" charset="0"/>
              </a:rPr>
              <a:t>постнатальные. </a:t>
            </a:r>
            <a:endParaRPr lang="ru-RU" sz="20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1695450" y="3789040"/>
            <a:ext cx="2876551" cy="47816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572000" y="3789040"/>
            <a:ext cx="2905125" cy="50673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Стрелка вниз 17"/>
          <p:cNvSpPr/>
          <p:nvPr/>
        </p:nvSpPr>
        <p:spPr>
          <a:xfrm>
            <a:off x="3851920" y="4437112"/>
            <a:ext cx="1440160" cy="2232248"/>
          </a:xfrm>
          <a:prstGeom prst="downArrow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Возможность</a:t>
            </a: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Helvetica" pitchFamily="34" charset="0"/>
                <a:cs typeface="Helvetica" pitchFamily="34" charset="0"/>
              </a:rPr>
              <a:t>дифференцировки</a:t>
            </a:r>
            <a:endParaRPr lang="ru-RU" sz="1400" dirty="0">
              <a:solidFill>
                <a:schemeClr val="tx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40152" y="3501008"/>
            <a:ext cx="24769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i="1" dirty="0" smtClean="0">
                <a:latin typeface="Helvetica" pitchFamily="34" charset="0"/>
                <a:cs typeface="Helvetica" pitchFamily="34" charset="0"/>
              </a:rPr>
              <a:t>Эмбриональные стволовые клетки</a:t>
            </a:r>
            <a:endParaRPr lang="ru-RU" sz="1050" i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4" name="Picture 2" descr="Cell_SPA film_010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83568" y="1484784"/>
            <a:ext cx="3585594" cy="201617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55576" y="3501008"/>
            <a:ext cx="35092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i="1" dirty="0" smtClean="0">
                <a:latin typeface="Helvetica" pitchFamily="34" charset="0"/>
                <a:cs typeface="Helvetica" pitchFamily="34" charset="0"/>
              </a:rPr>
              <a:t>Стволовые клетки в составе раневого покрытия</a:t>
            </a:r>
            <a:endParaRPr lang="ru-RU" sz="1050" i="1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467544" y="2708920"/>
            <a:ext cx="72008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635896" y="1362075"/>
            <a:ext cx="231254" cy="41074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303240" y="116632"/>
            <a:ext cx="68407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Стволовые клетки</a:t>
            </a:r>
          </a:p>
          <a:p>
            <a:pPr lvl="0" algn="ctr"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изготовление БМКП</a:t>
            </a:r>
            <a:endParaRPr lang="ru-RU" sz="3200" i="1" dirty="0" smtClean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4" name="Picture 2" descr="D:\СНО\Ожоги\забор клетчатки\DSC_081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1556792"/>
            <a:ext cx="2109839" cy="2232248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6" name="Picture 3" descr="D:\СНО\Ожоги\Институт Цитологии\DSC_088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79512" y="4221088"/>
            <a:ext cx="2105537" cy="2232248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9" name="Picture 4" descr="D:\СНО\Ожоги\Институт Цитологии\DSC_0914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699792" y="4149080"/>
            <a:ext cx="2269192" cy="2416850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0" name="Picture 2" descr="D:\СНО\Ожоги\Институт Цитологии\DSC_0962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851920" y="1412776"/>
            <a:ext cx="1116052" cy="2304256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1" name="Picture 3" descr="D:\СНО\Ожоги\Институт Цитологии\Картинка №12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2680717" y="1423442"/>
            <a:ext cx="1144811" cy="2289622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2" name="Picture 2" descr="D:\СНО\Ожоги\Институт Цитологии\DSC_0982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5436096" y="2492896"/>
            <a:ext cx="3483387" cy="3096344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1" name="Стрелка вправо 10"/>
          <p:cNvSpPr/>
          <p:nvPr/>
        </p:nvSpPr>
        <p:spPr>
          <a:xfrm rot="5400000">
            <a:off x="1102443" y="3874221"/>
            <a:ext cx="440062" cy="269701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2254571" y="5314381"/>
            <a:ext cx="440062" cy="269701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6200000">
            <a:off x="3622724" y="3802212"/>
            <a:ext cx="440062" cy="269701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990876" y="3010125"/>
            <a:ext cx="440062" cy="269701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910C031-BBEC-431A-9205-1A7D8110374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339752" y="1340768"/>
            <a:ext cx="2196235" cy="219623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531CB6C-0F6F-4E14-96CB-5C22364F271A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72000" y="1340768"/>
            <a:ext cx="2199683" cy="219968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23" name="TextBox 22"/>
          <p:cNvSpPr txBox="1"/>
          <p:nvPr/>
        </p:nvSpPr>
        <p:spPr>
          <a:xfrm>
            <a:off x="2339752" y="3573016"/>
            <a:ext cx="21210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i="1" dirty="0" err="1" smtClean="0">
                <a:latin typeface="Helvetica" pitchFamily="34" charset="0"/>
                <a:cs typeface="Helvetica" pitchFamily="34" charset="0"/>
              </a:rPr>
              <a:t>Адипогенные</a:t>
            </a:r>
            <a:r>
              <a:rPr lang="ru-RU" sz="1050" i="1" dirty="0" smtClean="0">
                <a:latin typeface="Helvetica" pitchFamily="34" charset="0"/>
                <a:cs typeface="Helvetica" pitchFamily="34" charset="0"/>
              </a:rPr>
              <a:t> МСК, 4-й пассаж</a:t>
            </a:r>
            <a:endParaRPr lang="ru-RU" sz="1050" i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99992" y="3573016"/>
            <a:ext cx="21210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i="1" dirty="0" err="1" smtClean="0">
                <a:latin typeface="Helvetica" pitchFamily="34" charset="0"/>
                <a:cs typeface="Helvetica" pitchFamily="34" charset="0"/>
              </a:rPr>
              <a:t>Адипогенные</a:t>
            </a:r>
            <a:r>
              <a:rPr lang="ru-RU" sz="1050" i="1" dirty="0" smtClean="0">
                <a:latin typeface="Helvetica" pitchFamily="34" charset="0"/>
                <a:cs typeface="Helvetica" pitchFamily="34" charset="0"/>
              </a:rPr>
              <a:t> МСК, 7-й пассаж</a:t>
            </a:r>
            <a:endParaRPr lang="ru-RU" sz="1050" i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5" name="Picture 2" descr="C:\Users\Alexandr\Dropbox\Mil\ДЫХАНИЕ К\Проект\Этап 4\Отчет 4 этап\Фото для альбома\21 Формы выпуска ММСК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07503" y="4437112"/>
            <a:ext cx="4416491" cy="16561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6" name="Picture 3" descr="C:\Users\Alexandr\Dropbox\Mil\ДЫХАНИЕ К\Проект\Этап 4\Отчет 4 этап\Фото для альбома\22 Формы выпуска КККП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5076056" y="4437112"/>
            <a:ext cx="3961703" cy="201622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cxnSp>
        <p:nvCxnSpPr>
          <p:cNvPr id="29" name="Прямая со стрелкой 28"/>
          <p:cNvCxnSpPr/>
          <p:nvPr/>
        </p:nvCxnSpPr>
        <p:spPr>
          <a:xfrm flipH="1">
            <a:off x="2324100" y="3861048"/>
            <a:ext cx="2172124" cy="529977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490308" y="3861048"/>
            <a:ext cx="2586767" cy="52045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13953" y="6093296"/>
            <a:ext cx="279275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i="1" dirty="0" smtClean="0">
                <a:latin typeface="Helvetica" pitchFamily="34" charset="0"/>
                <a:cs typeface="Helvetica" pitchFamily="34" charset="0"/>
              </a:rPr>
              <a:t>Препарат «ММСК»™</a:t>
            </a:r>
          </a:p>
          <a:p>
            <a:pPr algn="ctr"/>
            <a:r>
              <a:rPr lang="ru-RU" sz="1050" i="1" dirty="0" smtClean="0">
                <a:latin typeface="Helvetica" pitchFamily="34" charset="0"/>
                <a:cs typeface="Helvetica" pitchFamily="34" charset="0"/>
              </a:rPr>
              <a:t>(суспензия для инъекционного введения)</a:t>
            </a:r>
            <a:endParaRPr lang="ru-RU" sz="1050" i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48738" y="6442502"/>
            <a:ext cx="214353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i="1" dirty="0" smtClean="0">
                <a:latin typeface="Helvetica" pitchFamily="34" charset="0"/>
                <a:cs typeface="Helvetica" pitchFamily="34" charset="0"/>
              </a:rPr>
              <a:t>Препарат «КККП»™</a:t>
            </a:r>
          </a:p>
          <a:p>
            <a:pPr algn="ctr"/>
            <a:r>
              <a:rPr lang="ru-RU" sz="1050" i="1" dirty="0" smtClean="0">
                <a:latin typeface="Helvetica" pitchFamily="34" charset="0"/>
                <a:cs typeface="Helvetica" pitchFamily="34" charset="0"/>
              </a:rPr>
              <a:t>(гель для аппликации на раны)</a:t>
            </a:r>
            <a:endParaRPr lang="ru-RU" sz="1050" i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2303240" y="116632"/>
            <a:ext cx="68407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defRPr/>
            </a:pP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Стволовые клетки</a:t>
            </a:r>
          </a:p>
          <a:p>
            <a:pPr lvl="0" algn="ctr"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изготовление БМКП</a:t>
            </a:r>
            <a:endParaRPr lang="ru-RU" sz="3200" i="1" dirty="0" smtClean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67830" y="260995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115616" y="0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Стволовые клетки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аппликации геля КККП</a:t>
            </a:r>
          </a:p>
          <a:p>
            <a:pPr algn="ctr"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(клиническое наблюдение)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400" i="1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1484784"/>
            <a:ext cx="8928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b="1" i="1" dirty="0" smtClean="0">
                <a:latin typeface="Helvetica" pitchFamily="34" charset="0"/>
                <a:cs typeface="Helvetica" pitchFamily="34" charset="0"/>
              </a:rPr>
              <a:t>Пациент В, 43 лет. Диагноз при поступлении «Ожог горячей жидкостью </a:t>
            </a:r>
            <a:br>
              <a:rPr lang="ru-RU" b="1" i="1" dirty="0" smtClean="0">
                <a:latin typeface="Helvetica" pitchFamily="34" charset="0"/>
                <a:cs typeface="Helvetica" pitchFamily="34" charset="0"/>
              </a:rPr>
            </a:br>
            <a:r>
              <a:rPr lang="ru-RU" b="1" i="1" dirty="0" smtClean="0">
                <a:latin typeface="Helvetica" pitchFamily="34" charset="0"/>
                <a:cs typeface="Helvetica" pitchFamily="34" charset="0"/>
              </a:rPr>
              <a:t>8%/</a:t>
            </a:r>
            <a:r>
              <a:rPr lang="en-US" b="1" i="1" dirty="0" smtClean="0">
                <a:latin typeface="Helvetica" pitchFamily="34" charset="0"/>
                <a:cs typeface="Helvetica" pitchFamily="34" charset="0"/>
              </a:rPr>
              <a:t>II-III</a:t>
            </a:r>
            <a:r>
              <a:rPr lang="ru-RU" b="1" i="1" dirty="0" smtClean="0">
                <a:latin typeface="Helvetica" pitchFamily="34" charset="0"/>
                <a:cs typeface="Helvetica" pitchFamily="34" charset="0"/>
              </a:rPr>
              <a:t>а степени верхних конечностей, туловища»</a:t>
            </a:r>
            <a:endParaRPr lang="ru-RU" b="1" i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5400000">
            <a:off x="1498920" y="3765776"/>
            <a:ext cx="3823573" cy="2141909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3807539" y="3401373"/>
            <a:ext cx="3803735" cy="2130797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10800000">
            <a:off x="6876256" y="2924944"/>
            <a:ext cx="2150000" cy="3822222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07504" y="2564904"/>
            <a:ext cx="2127734" cy="3782639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467544" y="1484784"/>
            <a:ext cx="8496944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b="1" i="1" dirty="0" smtClean="0">
                <a:latin typeface="Helvetica" pitchFamily="34" charset="0"/>
                <a:cs typeface="Helvetica" pitchFamily="34" charset="0"/>
              </a:rPr>
              <a:t>Пациент Г, 49 лет. Диагноз при поступлении: </a:t>
            </a:r>
            <a:br>
              <a:rPr lang="ru-RU" b="1" i="1" dirty="0" smtClean="0">
                <a:latin typeface="Helvetica" pitchFamily="34" charset="0"/>
                <a:cs typeface="Helvetica" pitchFamily="34" charset="0"/>
              </a:rPr>
            </a:br>
            <a:r>
              <a:rPr lang="ru-RU" b="1" i="1" dirty="0" smtClean="0">
                <a:latin typeface="Helvetica" pitchFamily="34" charset="0"/>
                <a:cs typeface="Helvetica" pitchFamily="34" charset="0"/>
              </a:rPr>
              <a:t>«Ожог пламенем 6%(5,5%)</a:t>
            </a:r>
            <a:r>
              <a:rPr lang="en-US" b="1" i="1" dirty="0" smtClean="0">
                <a:latin typeface="Helvetica" pitchFamily="34" charset="0"/>
                <a:cs typeface="Helvetica" pitchFamily="34" charset="0"/>
              </a:rPr>
              <a:t>/III</a:t>
            </a:r>
            <a:r>
              <a:rPr lang="ru-RU" b="1" i="1" dirty="0" err="1" smtClean="0">
                <a:latin typeface="Helvetica" pitchFamily="34" charset="0"/>
                <a:cs typeface="Helvetica" pitchFamily="34" charset="0"/>
              </a:rPr>
              <a:t>а-б</a:t>
            </a:r>
            <a:r>
              <a:rPr lang="ru-RU" b="1" i="1" dirty="0" smtClean="0">
                <a:latin typeface="Helvetica" pitchFamily="34" charset="0"/>
                <a:cs typeface="Helvetica" pitchFamily="34" charset="0"/>
              </a:rPr>
              <a:t> степени правого бедра, голени»</a:t>
            </a:r>
            <a:endParaRPr lang="ru-RU" b="1" i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" name="Рисунок 9" descr="image (1).jpe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3965" y="2924006"/>
            <a:ext cx="2241036" cy="3000396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 descr="image (3).jpe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72383" y="2395364"/>
            <a:ext cx="2869328" cy="2143140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 descr="image (4).jpe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862856" y="4638518"/>
            <a:ext cx="2869329" cy="2143140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 descr="image (5).jpe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087093" y="2395364"/>
            <a:ext cx="2869328" cy="2143140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B1880C-1FAF-4FEE-B0AE-745F1AAFE96F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077568" y="4638518"/>
            <a:ext cx="2869328" cy="2143140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Содержимое 2"/>
          <p:cNvSpPr txBox="1">
            <a:spLocks/>
          </p:cNvSpPr>
          <p:nvPr/>
        </p:nvSpPr>
        <p:spPr>
          <a:xfrm>
            <a:off x="1115616" y="0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Стволовые клетки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инъекция суспензии ММСК</a:t>
            </a:r>
          </a:p>
          <a:p>
            <a:pPr algn="ctr"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(клиническое наблюдение)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400" i="1" dirty="0" smtClean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115616" y="116632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Генетика и </a:t>
            </a:r>
            <a:r>
              <a:rPr lang="ru-RU" sz="3200" b="1" dirty="0" err="1" smtClean="0">
                <a:latin typeface="Helvetica" pitchFamily="34" charset="0"/>
                <a:cs typeface="Helvetica" pitchFamily="34" charset="0"/>
              </a:rPr>
              <a:t>эпигенетика</a:t>
            </a:r>
            <a:endParaRPr lang="ru-RU" sz="3200" b="1" dirty="0" smtClean="0">
              <a:latin typeface="Helvetica" pitchFamily="34" charset="0"/>
              <a:cs typeface="Helvetic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распределение клеточных популяций</a:t>
            </a:r>
          </a:p>
        </p:txBody>
      </p:sp>
      <p:pic>
        <p:nvPicPr>
          <p:cNvPr id="3076" name="Picture 4" descr="C:\OneDrive основной\OneDrive - aggregate back-end e-services\Мое\Печатная работа\Доклады\Джанелидзовские чтения\Картинки к докладу\Эпигенетика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282752" y="1484784"/>
            <a:ext cx="9371763" cy="5271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115616" y="116632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Генетика и </a:t>
            </a:r>
            <a:r>
              <a:rPr lang="ru-RU" sz="3200" b="1" dirty="0" err="1" smtClean="0">
                <a:latin typeface="Helvetica" pitchFamily="34" charset="0"/>
                <a:cs typeface="Helvetica" pitchFamily="34" charset="0"/>
              </a:rPr>
              <a:t>эпигенетика</a:t>
            </a:r>
            <a:endParaRPr lang="ru-RU" sz="3200" b="1" dirty="0" smtClean="0">
              <a:latin typeface="Helvetica" pitchFamily="34" charset="0"/>
              <a:cs typeface="Helvetic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перепрограммирование клеток</a:t>
            </a:r>
          </a:p>
        </p:txBody>
      </p:sp>
      <p:pic>
        <p:nvPicPr>
          <p:cNvPr id="4099" name="Picture 3" descr="C:\OneDrive основной\OneDrive - aggregate back-end e-services\Мое\Печатная работа\Доклады\Джанелидзовские чтения\Картинки к докладу\nobel-2012_medicine_fig1_60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27784" y="1412776"/>
            <a:ext cx="3780420" cy="25202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4077072"/>
            <a:ext cx="44110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>
              <a:lnSpc>
                <a:spcPct val="125000"/>
              </a:lnSpc>
            </a:pPr>
            <a:r>
              <a:rPr lang="en-US" sz="1600" b="1" dirty="0" smtClean="0">
                <a:latin typeface="Helvetica" pitchFamily="34" charset="0"/>
                <a:cs typeface="Helvetica" pitchFamily="34" charset="0"/>
              </a:rPr>
              <a:t>John Bertrand Gurdon</a:t>
            </a:r>
            <a:r>
              <a:rPr lang="ru-RU" sz="1600" b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b="1" dirty="0" smtClean="0">
                <a:latin typeface="Helvetica" pitchFamily="34" charset="0"/>
                <a:cs typeface="Helvetica" pitchFamily="34" charset="0"/>
                <a:sym typeface="Symbol"/>
              </a:rPr>
              <a:t></a:t>
            </a:r>
            <a:r>
              <a:rPr lang="ru-RU" sz="1600" b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английский биолог, который в 1962  впервые продемонстрировал возможность перепрограммирования на основе ооцита дифференцированных соматических клеток обратно в эмбриональное состояние.</a:t>
            </a:r>
            <a:endParaRPr lang="ru-RU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2" y="4005064"/>
            <a:ext cx="44110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>
              <a:lnSpc>
                <a:spcPct val="125000"/>
              </a:lnSpc>
            </a:pPr>
            <a:r>
              <a:rPr lang="ru-RU" sz="1600" b="1" dirty="0" err="1" smtClean="0">
                <a:latin typeface="Helvetica" pitchFamily="34" charset="0"/>
                <a:cs typeface="Helvetica" pitchFamily="34" charset="0"/>
              </a:rPr>
              <a:t>Синъя</a:t>
            </a:r>
            <a:r>
              <a:rPr lang="ru-RU" sz="1600" b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b="1" dirty="0" err="1" smtClean="0">
                <a:latin typeface="Helvetica" pitchFamily="34" charset="0"/>
                <a:cs typeface="Helvetica" pitchFamily="34" charset="0"/>
              </a:rPr>
              <a:t>Яманака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smtClean="0">
                <a:latin typeface="Helvetica" pitchFamily="34" charset="0"/>
                <a:cs typeface="Helvetica" pitchFamily="34" charset="0"/>
                <a:sym typeface="Symbol"/>
              </a:rPr>
              <a:t>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японский ученый, который в 2006  впервые продемонстрировал возможность получения индуцированных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плюрипотентных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стволовых клеток из дифференцированной соматической популяции путем применения комбинации различных факторов </a:t>
            </a:r>
            <a:r>
              <a:rPr lang="ru-RU" sz="1600" dirty="0" smtClean="0">
                <a:latin typeface="Helvetica" pitchFamily="34" charset="0"/>
                <a:cs typeface="Helvetica" pitchFamily="34" charset="0"/>
                <a:sym typeface="Symbol"/>
              </a:rPr>
              <a:t>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«коктейль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Яманаки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».</a:t>
            </a:r>
            <a:endParaRPr lang="ru-RU" sz="1600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99592" y="1346249"/>
            <a:ext cx="19494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 descr="Фото001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83979" y="1300212"/>
            <a:ext cx="190500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8" descr="3517x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60179" y="2730551"/>
            <a:ext cx="18288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Содержимое 8" descr="IMG_8516.JPG"/>
          <p:cNvPicPr>
            <a:picLocks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99592" y="2848024"/>
            <a:ext cx="19478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Box 1"/>
          <p:cNvSpPr txBox="1">
            <a:spLocks noChangeArrowheads="1"/>
          </p:cNvSpPr>
          <p:nvPr/>
        </p:nvSpPr>
        <p:spPr bwMode="auto">
          <a:xfrm>
            <a:off x="239091" y="908720"/>
            <a:ext cx="4075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dirty="0"/>
              <a:t>Получение полимерных матриц</a:t>
            </a:r>
          </a:p>
        </p:txBody>
      </p:sp>
      <p:pic>
        <p:nvPicPr>
          <p:cNvPr id="35848" name="Picture 6" descr="08-rheometer-a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105400" y="1241425"/>
            <a:ext cx="1246188" cy="165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TextBox 15"/>
          <p:cNvSpPr txBox="1">
            <a:spLocks noChangeArrowheads="1"/>
          </p:cNvSpPr>
          <p:nvPr/>
        </p:nvSpPr>
        <p:spPr bwMode="auto">
          <a:xfrm>
            <a:off x="4821238" y="874714"/>
            <a:ext cx="4075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dirty="0"/>
              <a:t>Исследование свойств полимеров</a:t>
            </a:r>
          </a:p>
        </p:txBody>
      </p:sp>
      <p:pic>
        <p:nvPicPr>
          <p:cNvPr id="35850" name="Рисунок 16" descr="C:\NOVATEST\3.Instron\Instron\Изображения\3119-606_P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7315201" y="2746375"/>
            <a:ext cx="110331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07504" y="931912"/>
            <a:ext cx="4267200" cy="35052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660900" y="874713"/>
            <a:ext cx="4267200" cy="35052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5853" name="Picture 9" descr="ДМА-a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711701" y="3019425"/>
            <a:ext cx="22225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Picture 10" descr="СЭМ-5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6642101" y="1289050"/>
            <a:ext cx="19558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Рисунок 22" descr="G17a.jpg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4824414" y="4945063"/>
            <a:ext cx="396081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6" name="TextBox 23"/>
          <p:cNvSpPr txBox="1">
            <a:spLocks noChangeArrowheads="1"/>
          </p:cNvSpPr>
          <p:nvPr/>
        </p:nvSpPr>
        <p:spPr bwMode="auto">
          <a:xfrm>
            <a:off x="4711701" y="4495800"/>
            <a:ext cx="418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dirty="0"/>
              <a:t>Кластер для культивирования клеток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60900" y="4495800"/>
            <a:ext cx="4267200" cy="22098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114800" y="2565402"/>
            <a:ext cx="838200" cy="227013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7020272" y="3789040"/>
            <a:ext cx="228600" cy="804863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4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11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26" name="Содержимое 2"/>
          <p:cNvSpPr txBox="1">
            <a:spLocks/>
          </p:cNvSpPr>
          <p:nvPr/>
        </p:nvSpPr>
        <p:spPr>
          <a:xfrm>
            <a:off x="1115616" y="116632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err="1" smtClean="0">
                <a:latin typeface="Helvetica" pitchFamily="34" charset="0"/>
                <a:cs typeface="Helvetica" pitchFamily="34" charset="0"/>
              </a:rPr>
              <a:t>Биополимерные</a:t>
            </a: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 покрытия</a:t>
            </a:r>
            <a:endParaRPr lang="ru-RU" sz="2400" b="1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6282" y="4505052"/>
            <a:ext cx="43385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 smtClean="0">
                <a:latin typeface="Helvetica" pitchFamily="34" charset="0"/>
                <a:cs typeface="Helvetica" pitchFamily="34" charset="0"/>
              </a:rPr>
              <a:t>Электроспиннинг</a:t>
            </a:r>
            <a:r>
              <a:rPr lang="ru-RU" sz="1600" b="1" dirty="0" smtClean="0">
                <a:latin typeface="Helvetica" pitchFamily="34" charset="0"/>
                <a:cs typeface="Helvetica" pitchFamily="34" charset="0"/>
              </a:rPr>
              <a:t> (</a:t>
            </a:r>
            <a:r>
              <a:rPr lang="ru-RU" sz="1600" b="1" dirty="0" err="1" smtClean="0">
                <a:latin typeface="Helvetica" pitchFamily="34" charset="0"/>
                <a:cs typeface="Helvetica" pitchFamily="34" charset="0"/>
              </a:rPr>
              <a:t>электроформование</a:t>
            </a:r>
            <a:r>
              <a:rPr lang="ru-RU" sz="1600" b="1" dirty="0" smtClean="0">
                <a:latin typeface="Helvetica" pitchFamily="34" charset="0"/>
                <a:cs typeface="Helvetica" pitchFamily="34" charset="0"/>
              </a:rPr>
              <a:t>, </a:t>
            </a:r>
            <a:r>
              <a:rPr lang="ru-RU" sz="1600" b="1" dirty="0" err="1" smtClean="0">
                <a:latin typeface="Helvetica" pitchFamily="34" charset="0"/>
                <a:cs typeface="Helvetica" pitchFamily="34" charset="0"/>
              </a:rPr>
              <a:t>электропрядение</a:t>
            </a:r>
            <a:r>
              <a:rPr lang="ru-RU" sz="1600" b="1" dirty="0" smtClean="0">
                <a:latin typeface="Helvetica" pitchFamily="34" charset="0"/>
                <a:cs typeface="Helvetica" pitchFamily="34" charset="0"/>
              </a:rPr>
              <a:t>)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 — способ получения полимерных волокон в результате действия электростатических сил на электрически заряженную струю полимерного раствора или расплава. Метод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электроформования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позволяет получать полимерные волокна диаметром порядка нескольких сотен нанометров.</a:t>
            </a:r>
            <a:endParaRPr lang="ru-RU" sz="1600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04100602"/>
              </p:ext>
            </p:extLst>
          </p:nvPr>
        </p:nvGraphicFramePr>
        <p:xfrm>
          <a:off x="75638" y="1385392"/>
          <a:ext cx="4464496" cy="2763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Содержимое 2"/>
          <p:cNvSpPr txBox="1">
            <a:spLocks/>
          </p:cNvSpPr>
          <p:nvPr/>
        </p:nvSpPr>
        <p:spPr>
          <a:xfrm>
            <a:off x="395536" y="116632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Статистические данные</a:t>
            </a:r>
          </a:p>
          <a:p>
            <a:pPr algn="ctr"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количество </a:t>
            </a: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пациентов         характеристика </a:t>
            </a:r>
            <a:r>
              <a:rPr lang="ru-RU" sz="2400" i="1" dirty="0">
                <a:latin typeface="Helvetica" pitchFamily="34" charset="0"/>
                <a:cs typeface="Helvetica" pitchFamily="34" charset="0"/>
              </a:rPr>
              <a:t>ожоговых </a:t>
            </a:r>
            <a:endParaRPr lang="ru-RU" sz="2400" i="1" dirty="0" smtClean="0">
              <a:latin typeface="Helvetica" pitchFamily="34" charset="0"/>
              <a:cs typeface="Helvetica" pitchFamily="34" charset="0"/>
            </a:endParaRPr>
          </a:p>
          <a:p>
            <a:pPr algn="ctr">
              <a:defRPr/>
            </a:pPr>
            <a:r>
              <a:rPr lang="ru-RU" sz="2400" i="1" dirty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                                                         поражений</a:t>
            </a:r>
            <a:endParaRPr lang="ru-RU" sz="2400" i="1" dirty="0">
              <a:latin typeface="Helvetica" pitchFamily="34" charset="0"/>
              <a:cs typeface="Helvetic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400" i="1" dirty="0" smtClean="0">
              <a:latin typeface="Helvetica" pitchFamily="34" charset="0"/>
              <a:cs typeface="Helvetic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766709227"/>
              </p:ext>
            </p:extLst>
          </p:nvPr>
        </p:nvGraphicFramePr>
        <p:xfrm>
          <a:off x="4573488" y="1385392"/>
          <a:ext cx="4536504" cy="2589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371168871"/>
              </p:ext>
            </p:extLst>
          </p:nvPr>
        </p:nvGraphicFramePr>
        <p:xfrm>
          <a:off x="1907704" y="4332195"/>
          <a:ext cx="5616624" cy="2566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Содержимое 2"/>
          <p:cNvSpPr txBox="1">
            <a:spLocks/>
          </p:cNvSpPr>
          <p:nvPr/>
        </p:nvSpPr>
        <p:spPr>
          <a:xfrm>
            <a:off x="549569" y="4055977"/>
            <a:ext cx="864096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операционная </a:t>
            </a: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активность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Рисунок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63663" y="4128002"/>
            <a:ext cx="3387725" cy="26289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0964" name="Рисунок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86401" y="1316038"/>
            <a:ext cx="3311525" cy="264636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0965" name="Рисунок 7" descr="Рисунок 2 б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25685" y="4118457"/>
            <a:ext cx="3544888" cy="26670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0966" name="Рисунок 8" descr="Рисунок 2 а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691680" y="1340768"/>
            <a:ext cx="3586163" cy="264636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0968" name="TextBox 9"/>
          <p:cNvSpPr txBox="1">
            <a:spLocks noChangeArrowheads="1"/>
          </p:cNvSpPr>
          <p:nvPr/>
        </p:nvSpPr>
        <p:spPr bwMode="auto">
          <a:xfrm rot="16200000">
            <a:off x="-485478" y="4937393"/>
            <a:ext cx="25922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000" dirty="0" smtClean="0">
                <a:latin typeface="Helvetica" pitchFamily="34" charset="0"/>
                <a:cs typeface="Helvetica" pitchFamily="34" charset="0"/>
              </a:rPr>
              <a:t>Модификация </a:t>
            </a:r>
            <a:r>
              <a:rPr lang="ru-RU" altLang="ru-RU" sz="2000" dirty="0" err="1" smtClean="0">
                <a:latin typeface="Helvetica" pitchFamily="34" charset="0"/>
                <a:cs typeface="Helvetica" pitchFamily="34" charset="0"/>
              </a:rPr>
              <a:t>нанофибриллами</a:t>
            </a:r>
            <a:r>
              <a:rPr lang="ru-RU" altLang="ru-RU" sz="2000" dirty="0" smtClean="0">
                <a:latin typeface="Helvetica" pitchFamily="34" charset="0"/>
                <a:cs typeface="Helvetica" pitchFamily="34" charset="0"/>
              </a:rPr>
              <a:t> хитина</a:t>
            </a:r>
            <a:endParaRPr lang="ru-RU" altLang="ru-RU" sz="20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 rot="16200000">
            <a:off x="-464785" y="2129081"/>
            <a:ext cx="25922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000" dirty="0" smtClean="0">
                <a:latin typeface="Helvetica" pitchFamily="34" charset="0"/>
                <a:cs typeface="Helvetica" pitchFamily="34" charset="0"/>
              </a:rPr>
              <a:t>Чистые </a:t>
            </a:r>
            <a:r>
              <a:rPr lang="ru-RU" altLang="ru-RU" sz="2000" dirty="0" err="1" smtClean="0">
                <a:latin typeface="Helvetica" pitchFamily="34" charset="0"/>
                <a:cs typeface="Helvetica" pitchFamily="34" charset="0"/>
              </a:rPr>
              <a:t>хитозановые</a:t>
            </a:r>
            <a:r>
              <a:rPr lang="ru-RU" altLang="ru-RU" sz="2000" dirty="0" smtClean="0">
                <a:latin typeface="Helvetica" pitchFamily="34" charset="0"/>
                <a:cs typeface="Helvetica" pitchFamily="34" charset="0"/>
              </a:rPr>
              <a:t> волокна</a:t>
            </a:r>
            <a:endParaRPr lang="ru-RU" altLang="ru-RU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2123728" y="332656"/>
            <a:ext cx="702027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err="1" smtClean="0">
                <a:latin typeface="Helvetica" pitchFamily="34" charset="0"/>
                <a:cs typeface="Helvetica" pitchFamily="34" charset="0"/>
              </a:rPr>
              <a:t>Биополимерные</a:t>
            </a: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 покрытия</a:t>
            </a:r>
            <a:endParaRPr lang="ru-RU" sz="2400" b="1" dirty="0" smtClean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348039" y="1412877"/>
            <a:ext cx="2584450" cy="193516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8915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1412776"/>
            <a:ext cx="2592388" cy="1939925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8916" name="Рисунок 8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516689" y="1484313"/>
            <a:ext cx="2376487" cy="1868487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8917" name="AutoShape 6"/>
          <p:cNvSpPr>
            <a:spLocks noChangeArrowheads="1"/>
          </p:cNvSpPr>
          <p:nvPr/>
        </p:nvSpPr>
        <p:spPr bwMode="auto">
          <a:xfrm>
            <a:off x="2627313" y="2276475"/>
            <a:ext cx="1001712" cy="223838"/>
          </a:xfrm>
          <a:prstGeom prst="rightArrow">
            <a:avLst>
              <a:gd name="adj1" fmla="val 50000"/>
              <a:gd name="adj2" fmla="val 111879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>
              <a:solidFill>
                <a:schemeClr val="lt1"/>
              </a:solidFill>
            </a:endParaRPr>
          </a:p>
        </p:txBody>
      </p:sp>
      <p:sp>
        <p:nvSpPr>
          <p:cNvPr id="38918" name="AutoShape 6"/>
          <p:cNvSpPr>
            <a:spLocks noChangeArrowheads="1"/>
          </p:cNvSpPr>
          <p:nvPr/>
        </p:nvSpPr>
        <p:spPr bwMode="auto">
          <a:xfrm>
            <a:off x="5724526" y="2205040"/>
            <a:ext cx="1001713" cy="223837"/>
          </a:xfrm>
          <a:prstGeom prst="rightArrow">
            <a:avLst>
              <a:gd name="adj1" fmla="val 50000"/>
              <a:gd name="adj2" fmla="val 111880"/>
            </a:avLst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ru-RU">
              <a:solidFill>
                <a:schemeClr val="lt1"/>
              </a:solidFill>
            </a:endParaRPr>
          </a:p>
        </p:txBody>
      </p:sp>
      <p:pic>
        <p:nvPicPr>
          <p:cNvPr id="38922" name="Picture 1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203848" y="3717032"/>
            <a:ext cx="3743325" cy="2801937"/>
          </a:xfrm>
          <a:prstGeom prst="rect">
            <a:avLst/>
          </a:prstGeom>
          <a:noFill/>
          <a:ln w="127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14" name="Прямая со стрелкой 13"/>
          <p:cNvCxnSpPr/>
          <p:nvPr/>
        </p:nvCxnSpPr>
        <p:spPr>
          <a:xfrm flipH="1" flipV="1">
            <a:off x="4572000" y="4221088"/>
            <a:ext cx="3021106" cy="12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5148064" y="4221088"/>
            <a:ext cx="2448272" cy="8640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21" name="Содержимое 2"/>
          <p:cNvSpPr txBox="1">
            <a:spLocks/>
          </p:cNvSpPr>
          <p:nvPr/>
        </p:nvSpPr>
        <p:spPr>
          <a:xfrm>
            <a:off x="2123728" y="332656"/>
            <a:ext cx="702027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err="1" smtClean="0">
                <a:latin typeface="Helvetica" pitchFamily="34" charset="0"/>
                <a:cs typeface="Helvetica" pitchFamily="34" charset="0"/>
              </a:rPr>
              <a:t>Биополимерные</a:t>
            </a: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 покрытия</a:t>
            </a:r>
            <a:endParaRPr lang="ru-RU" sz="2400" b="1" dirty="0" smtClean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64307" y="3861048"/>
            <a:ext cx="136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Helvetica" pitchFamily="34" charset="0"/>
                <a:cs typeface="Helvetica" pitchFamily="34" charset="0"/>
              </a:rPr>
              <a:t>Клеточная </a:t>
            </a:r>
          </a:p>
          <a:p>
            <a:pPr algn="ctr"/>
            <a:r>
              <a:rPr lang="ru-RU" dirty="0" smtClean="0">
                <a:latin typeface="Helvetica" pitchFamily="34" charset="0"/>
                <a:cs typeface="Helvetica" pitchFamily="34" charset="0"/>
              </a:rPr>
              <a:t>культура</a:t>
            </a:r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ell_SPA film_01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52444" y="1537022"/>
            <a:ext cx="3387946" cy="254005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5508104" y="4149080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i="1" dirty="0">
                <a:latin typeface="Helvetica" pitchFamily="34" charset="0"/>
                <a:cs typeface="Helvetica" pitchFamily="34" charset="0"/>
              </a:rPr>
              <a:t>4 сутки исследования</a:t>
            </a:r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1212653" y="4151426"/>
            <a:ext cx="26244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i="1" dirty="0">
                <a:latin typeface="Helvetica" pitchFamily="34" charset="0"/>
                <a:cs typeface="Helvetica" pitchFamily="34" charset="0"/>
              </a:rPr>
              <a:t>1 сутки исследования</a:t>
            </a:r>
          </a:p>
        </p:txBody>
      </p:sp>
      <p:pic>
        <p:nvPicPr>
          <p:cNvPr id="46087" name="Picture 6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91423" y="1556792"/>
            <a:ext cx="3277300" cy="252128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987824" y="940658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Helvetica" pitchFamily="34" charset="0"/>
                <a:cs typeface="Helvetica" pitchFamily="34" charset="0"/>
              </a:rPr>
              <a:t>Клеточная</a:t>
            </a:r>
            <a:r>
              <a:rPr lang="ru-RU" b="1" i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2000" b="1" i="1" dirty="0" smtClean="0">
                <a:latin typeface="Helvetica" pitchFamily="34" charset="0"/>
                <a:cs typeface="Helvetica" pitchFamily="34" charset="0"/>
              </a:rPr>
              <a:t>культура</a:t>
            </a:r>
            <a:endParaRPr lang="ru-RU" b="1" i="1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2546417" y="1155794"/>
            <a:ext cx="806656" cy="34495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093169" y="1128430"/>
            <a:ext cx="1022970" cy="34075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одержимое 2"/>
          <p:cNvSpPr txBox="1">
            <a:spLocks/>
          </p:cNvSpPr>
          <p:nvPr/>
        </p:nvSpPr>
        <p:spPr>
          <a:xfrm>
            <a:off x="2123728" y="332656"/>
            <a:ext cx="702027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err="1" smtClean="0">
                <a:latin typeface="Helvetica" pitchFamily="34" charset="0"/>
                <a:cs typeface="Helvetica" pitchFamily="34" charset="0"/>
              </a:rPr>
              <a:t>Биополимерные</a:t>
            </a: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 покрытия</a:t>
            </a:r>
            <a:endParaRPr lang="ru-RU" sz="2400" b="1" dirty="0" smtClean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3" name="Picture 3" descr="Cell_hit fiber-5days_0027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171400" y="4595112"/>
            <a:ext cx="3242145" cy="214454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947502" y="4589416"/>
            <a:ext cx="3080882" cy="208496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7" name="Line 7"/>
          <p:cNvSpPr>
            <a:spLocks noChangeShapeType="1"/>
          </p:cNvSpPr>
          <p:nvPr/>
        </p:nvSpPr>
        <p:spPr bwMode="auto">
          <a:xfrm flipH="1" flipV="1">
            <a:off x="2896002" y="5639947"/>
            <a:ext cx="2051501" cy="2130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123728" y="332656"/>
            <a:ext cx="68407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smtClean="0">
                <a:latin typeface="Helvetica" pitchFamily="34" charset="0"/>
                <a:cs typeface="Helvetica" pitchFamily="34" charset="0"/>
              </a:rPr>
              <a:t>3D - </a:t>
            </a:r>
            <a:r>
              <a:rPr lang="ru-RU" sz="3200" b="1" dirty="0" err="1" smtClean="0">
                <a:latin typeface="Helvetica" pitchFamily="34" charset="0"/>
                <a:cs typeface="Helvetica" pitchFamily="34" charset="0"/>
              </a:rPr>
              <a:t>биопринтинг</a:t>
            </a:r>
            <a:endParaRPr lang="ru-RU" sz="3200" b="1" dirty="0" smtClean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074" name="Picture 2" descr="C:\OneDrive основной\OneDrive - aggregate back-end e-services\Мое\Печатная работа\Доклады\Джанелидзовские чтения\Картинки к докладу\аталла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51520" y="1412776"/>
            <a:ext cx="3168352" cy="316835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075" name="Picture 3" descr="C:\OneDrive основной\OneDrive - aggregate back-end e-services\Мое\Печатная работа\Доклады\Джанелидзовские чтения\Картинки к докладу\пузырь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20" y="4725144"/>
            <a:ext cx="5328592" cy="152620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635896" y="1412776"/>
            <a:ext cx="52565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150000"/>
              </a:lnSpc>
            </a:pPr>
            <a:r>
              <a:rPr lang="en-US" sz="1600" b="1" dirty="0" smtClean="0">
                <a:latin typeface="Helvetica" pitchFamily="34" charset="0"/>
                <a:cs typeface="Helvetica" pitchFamily="34" charset="0"/>
              </a:rPr>
              <a:t>John Anthony</a:t>
            </a:r>
            <a:r>
              <a:rPr lang="ru-RU" sz="1600" b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1600" b="1" dirty="0" err="1" smtClean="0">
                <a:latin typeface="Helvetica" pitchFamily="34" charset="0"/>
                <a:cs typeface="Helvetica" pitchFamily="34" charset="0"/>
              </a:rPr>
              <a:t>Atala</a:t>
            </a:r>
            <a:r>
              <a:rPr lang="ru-RU" sz="1600" b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b="1" dirty="0" smtClean="0">
                <a:latin typeface="Helvetica" pitchFamily="34" charset="0"/>
                <a:cs typeface="Helvetica" pitchFamily="34" charset="0"/>
                <a:sym typeface="Symbol"/>
              </a:rPr>
              <a:t></a:t>
            </a:r>
            <a:r>
              <a:rPr lang="ru-RU" sz="1600" b="1" i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директор Института регенеративной медицины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Уэйк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Форест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, заведующий кафедрой урологии Медицинской школы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Уэйк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Форест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в Северной Каролине, профессор отделения передовых клеточных технологий Института регенеративной медицины Первого МГМУ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им.И.М.Сеченова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. Один из пионеров регенеративной медицины.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6211669"/>
            <a:ext cx="5475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 smtClean="0">
                <a:latin typeface="Helvetica" pitchFamily="34" charset="0"/>
                <a:cs typeface="Helvetica" pitchFamily="34" charset="0"/>
              </a:rPr>
              <a:t>Atala</a:t>
            </a:r>
            <a:r>
              <a:rPr lang="en-US" sz="1100" dirty="0" smtClean="0">
                <a:latin typeface="Helvetica" pitchFamily="34" charset="0"/>
                <a:cs typeface="Helvetica" pitchFamily="34" charset="0"/>
              </a:rPr>
              <a:t> , A. issue-engineered </a:t>
            </a:r>
            <a:r>
              <a:rPr lang="en-US" sz="1100" dirty="0" err="1" smtClean="0">
                <a:latin typeface="Helvetica" pitchFamily="34" charset="0"/>
                <a:cs typeface="Helvetica" pitchFamily="34" charset="0"/>
              </a:rPr>
              <a:t>autologous</a:t>
            </a:r>
            <a:r>
              <a:rPr lang="en-US" sz="1100" dirty="0" smtClean="0">
                <a:latin typeface="Helvetica" pitchFamily="34" charset="0"/>
                <a:cs typeface="Helvetica" pitchFamily="34" charset="0"/>
              </a:rPr>
              <a:t> bladders for patients needing </a:t>
            </a:r>
            <a:r>
              <a:rPr lang="en-US" sz="1100" dirty="0" err="1" smtClean="0">
                <a:latin typeface="Helvetica" pitchFamily="34" charset="0"/>
                <a:cs typeface="Helvetica" pitchFamily="34" charset="0"/>
              </a:rPr>
              <a:t>cystoplasty</a:t>
            </a:r>
            <a:r>
              <a:rPr lang="en-US" sz="1100" dirty="0" smtClean="0">
                <a:latin typeface="Helvetica" pitchFamily="34" charset="0"/>
                <a:cs typeface="Helvetica" pitchFamily="34" charset="0"/>
              </a:rPr>
              <a:t> </a:t>
            </a:r>
            <a:br>
              <a:rPr lang="en-US" sz="1100" dirty="0" smtClean="0">
                <a:latin typeface="Helvetica" pitchFamily="34" charset="0"/>
                <a:cs typeface="Helvetica" pitchFamily="34" charset="0"/>
              </a:rPr>
            </a:br>
            <a:r>
              <a:rPr lang="en-US" sz="1100" dirty="0" smtClean="0">
                <a:latin typeface="Helvetica" pitchFamily="34" charset="0"/>
                <a:cs typeface="Helvetica" pitchFamily="34" charset="0"/>
              </a:rPr>
              <a:t>/ A. </a:t>
            </a:r>
            <a:r>
              <a:rPr lang="en-US" sz="1100" dirty="0" err="1" smtClean="0">
                <a:latin typeface="Helvetica" pitchFamily="34" charset="0"/>
                <a:cs typeface="Helvetica" pitchFamily="34" charset="0"/>
              </a:rPr>
              <a:t>Atala</a:t>
            </a:r>
            <a:r>
              <a:rPr lang="en-US" sz="1100" dirty="0" smtClean="0">
                <a:latin typeface="Helvetica" pitchFamily="34" charset="0"/>
                <a:cs typeface="Helvetica" pitchFamily="34" charset="0"/>
              </a:rPr>
              <a:t>, S.B. Bauer, S. </a:t>
            </a:r>
            <a:r>
              <a:rPr lang="en-US" sz="1100" dirty="0" err="1" smtClean="0">
                <a:latin typeface="Helvetica" pitchFamily="34" charset="0"/>
                <a:cs typeface="Helvetica" pitchFamily="34" charset="0"/>
              </a:rPr>
              <a:t>Soker</a:t>
            </a:r>
            <a:r>
              <a:rPr lang="en-US" sz="1100" dirty="0" smtClean="0">
                <a:latin typeface="Helvetica" pitchFamily="34" charset="0"/>
                <a:cs typeface="Helvetica" pitchFamily="34" charset="0"/>
              </a:rPr>
              <a:t> [et al.] // The lancet. – 2006. – Vol. 367(9518). – </a:t>
            </a:r>
            <a:br>
              <a:rPr lang="en-US" sz="1100" dirty="0" smtClean="0">
                <a:latin typeface="Helvetica" pitchFamily="34" charset="0"/>
                <a:cs typeface="Helvetica" pitchFamily="34" charset="0"/>
              </a:rPr>
            </a:br>
            <a:r>
              <a:rPr lang="en-US" sz="1100" dirty="0" smtClean="0">
                <a:latin typeface="Helvetica" pitchFamily="34" charset="0"/>
                <a:cs typeface="Helvetica" pitchFamily="34" charset="0"/>
              </a:rPr>
              <a:t>P. 1241-1246</a:t>
            </a:r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.</a:t>
            </a:r>
            <a:endParaRPr lang="ru-RU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52120" y="5013176"/>
            <a:ext cx="3142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Мочевой пузырь, изготовленный технологией 3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D-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биопринта</a:t>
            </a:r>
            <a:endParaRPr lang="ru-RU" sz="1600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2123728" y="332656"/>
            <a:ext cx="68407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smtClean="0">
                <a:latin typeface="Helvetica" pitchFamily="34" charset="0"/>
                <a:cs typeface="Helvetica" pitchFamily="34" charset="0"/>
              </a:rPr>
              <a:t>3D - </a:t>
            </a:r>
            <a:r>
              <a:rPr lang="ru-RU" sz="3200" b="1" dirty="0" err="1" smtClean="0">
                <a:latin typeface="Helvetica" pitchFamily="34" charset="0"/>
                <a:cs typeface="Helvetica" pitchFamily="34" charset="0"/>
              </a:rPr>
              <a:t>биопринтинг</a:t>
            </a:r>
            <a:endParaRPr lang="ru-RU" sz="3200" b="1" dirty="0" smtClean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7" name="Picture 3" descr="C:\OneDrive основной\OneDrive - aggregate back-end e-services\Мое\Печатная работа\Доклады\Джанелидзовские чтения\Картинки к докладу\hmdstnwunax8aoyek9wbfbve14s.jp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71600" y="1844824"/>
            <a:ext cx="7272808" cy="370199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6021288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Zhou</a:t>
            </a:r>
            <a:r>
              <a:rPr lang="ru-RU" sz="1400" dirty="0" smtClean="0"/>
              <a:t>,</a:t>
            </a:r>
            <a:r>
              <a:rPr lang="en-US" sz="1400" dirty="0" smtClean="0"/>
              <a:t> G. </a:t>
            </a:r>
            <a:r>
              <a:rPr lang="en-US" sz="1400" b="1" dirty="0" smtClean="0"/>
              <a:t>In vitro regeneration of patient-specific ear-shaped cartilage and its first clinical application for auricular reconstruction</a:t>
            </a:r>
            <a:r>
              <a:rPr lang="ru-RU" sz="1400" b="1" dirty="0" smtClean="0"/>
              <a:t> </a:t>
            </a:r>
            <a:r>
              <a:rPr lang="ru-RU" sz="1400" dirty="0" smtClean="0"/>
              <a:t>/ </a:t>
            </a:r>
            <a:r>
              <a:rPr lang="en-US" sz="1400" dirty="0" smtClean="0"/>
              <a:t>G. Zhou, H. Jiang, Z. Yin [et al.] // </a:t>
            </a:r>
            <a:r>
              <a:rPr lang="en-US" sz="1400" dirty="0" err="1" smtClean="0"/>
              <a:t>EBioMedicine</a:t>
            </a:r>
            <a:r>
              <a:rPr lang="en-US" sz="1400" dirty="0" smtClean="0"/>
              <a:t>. – 2018. – Vol. 28. – P. 287-302.</a:t>
            </a:r>
            <a:endParaRPr lang="ru-RU" sz="1400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2123728" y="332656"/>
            <a:ext cx="68407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smtClean="0">
                <a:latin typeface="Helvetica" pitchFamily="34" charset="0"/>
                <a:cs typeface="Helvetica" pitchFamily="34" charset="0"/>
              </a:rPr>
              <a:t>3D - </a:t>
            </a:r>
            <a:r>
              <a:rPr lang="ru-RU" sz="3200" b="1" dirty="0" err="1" smtClean="0">
                <a:latin typeface="Helvetica" pitchFamily="34" charset="0"/>
                <a:cs typeface="Helvetica" pitchFamily="34" charset="0"/>
              </a:rPr>
              <a:t>биопринтинг</a:t>
            </a:r>
            <a:endParaRPr lang="ru-RU" sz="3200" b="1" dirty="0" smtClean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50" name="Picture 2" descr="C:\OneDrive основной\OneDrive - aggregate back-end e-services\Мое\Печатная работа\Доклады\Джанелидзовские чтения\Картинки к докладу\ушки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403648" y="1340768"/>
            <a:ext cx="6192688" cy="480443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6165304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Zhou</a:t>
            </a:r>
            <a:r>
              <a:rPr lang="ru-RU" sz="1400" dirty="0" smtClean="0"/>
              <a:t>,</a:t>
            </a:r>
            <a:r>
              <a:rPr lang="en-US" sz="1400" dirty="0" smtClean="0"/>
              <a:t> G. </a:t>
            </a:r>
            <a:r>
              <a:rPr lang="en-US" sz="1400" b="1" dirty="0" smtClean="0"/>
              <a:t>In vitro regeneration of patient-specific ear-shaped cartilage and its first clinical application for auricular reconstruction</a:t>
            </a:r>
            <a:r>
              <a:rPr lang="ru-RU" sz="1400" b="1" dirty="0" smtClean="0"/>
              <a:t> </a:t>
            </a:r>
            <a:r>
              <a:rPr lang="ru-RU" sz="1400" dirty="0" smtClean="0"/>
              <a:t>/ </a:t>
            </a:r>
            <a:r>
              <a:rPr lang="en-US" sz="1400" dirty="0" smtClean="0"/>
              <a:t>G. Zhou, H. Jiang, Z. Yin [et al.] // </a:t>
            </a:r>
            <a:r>
              <a:rPr lang="en-US" sz="1400" dirty="0" err="1" smtClean="0"/>
              <a:t>EBioMedicine</a:t>
            </a:r>
            <a:r>
              <a:rPr lang="en-US" sz="1400" dirty="0" smtClean="0"/>
              <a:t>. – 2018. – Vol. 28. – P. 287-302.</a:t>
            </a:r>
            <a:endParaRPr lang="ru-RU" sz="1400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115616" y="260648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Основные клеточные линии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51" name="Picture 3" descr="C:\OneDrive основной\OneDrive - aggregate back-end e-services\Мое\Печатная работа\Доклады\Джанелидзовские чтения\Картинки к докладу\кератиноцит 2 без фона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1340768"/>
            <a:ext cx="2664296" cy="2301506"/>
          </a:xfrm>
          <a:prstGeom prst="rect">
            <a:avLst/>
          </a:prstGeom>
          <a:noFill/>
        </p:spPr>
      </p:pic>
      <p:pic>
        <p:nvPicPr>
          <p:cNvPr id="2059" name="Picture 11" descr="C:\OneDrive основной\OneDrive - aggregate back-end e-services\Мое\Печатная работа\Доклады\Джанелидзовские чтения\Картинки к докладу\фибр 4 без фона 3.png"/>
          <p:cNvPicPr>
            <a:picLocks noChangeAspect="1" noChangeArrowheads="1"/>
          </p:cNvPicPr>
          <p:nvPr/>
        </p:nvPicPr>
        <p:blipFill>
          <a:blip r:embed="rId4" cstate="screen"/>
          <a:srcRect b="-3152"/>
          <a:stretch>
            <a:fillRect/>
          </a:stretch>
        </p:blipFill>
        <p:spPr bwMode="auto">
          <a:xfrm>
            <a:off x="6047656" y="1412776"/>
            <a:ext cx="3096344" cy="2230868"/>
          </a:xfrm>
          <a:prstGeom prst="rect">
            <a:avLst/>
          </a:prstGeom>
          <a:noFill/>
        </p:spPr>
      </p:pic>
      <p:pic>
        <p:nvPicPr>
          <p:cNvPr id="2060" name="Picture 12" descr="C:\OneDrive основной\OneDrive - aggregate back-end e-services\Мое\Печатная работа\Доклады\Джанелидзовские чтения\Картинки к докладу\стволовая клетка без фона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771800" y="3764911"/>
            <a:ext cx="3707904" cy="3093089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755576" y="3645024"/>
            <a:ext cx="172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Helvetica" pitchFamily="34" charset="0"/>
                <a:cs typeface="Helvetica" pitchFamily="34" charset="0"/>
              </a:rPr>
              <a:t>Кератиноциты</a:t>
            </a:r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264" y="3789040"/>
            <a:ext cx="1647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Фибробласты</a:t>
            </a:r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63888" y="6488668"/>
            <a:ext cx="2142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Helvetica" pitchFamily="34" charset="0"/>
                <a:cs typeface="Helvetica" pitchFamily="34" charset="0"/>
              </a:rPr>
              <a:t>Стволовые клетки</a:t>
            </a:r>
            <a:endParaRPr lang="ru-RU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3131840" y="2348880"/>
            <a:ext cx="2880320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483768" y="3212976"/>
            <a:ext cx="1152128" cy="115212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724128" y="3140968"/>
            <a:ext cx="1152128" cy="115212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700000">
            <a:off x="2625381" y="3581768"/>
            <a:ext cx="1399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дифферон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 rot="18900000">
            <a:off x="5433693" y="3437753"/>
            <a:ext cx="1399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дифферон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4788024" y="1988840"/>
            <a:ext cx="120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Helvetica" pitchFamily="34" charset="0"/>
                <a:cs typeface="Helvetica" pitchFamily="34" charset="0"/>
              </a:rPr>
              <a:t>+ </a:t>
            </a:r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FGF2, IL-1</a:t>
            </a:r>
            <a:endParaRPr lang="ru-RU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03848" y="1988840"/>
            <a:ext cx="1105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+EGF, KGF</a:t>
            </a:r>
            <a:endParaRPr lang="ru-RU" sz="1400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201341" y="107107"/>
            <a:ext cx="8640960" cy="1065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err="1" smtClean="0">
                <a:latin typeface="Helvetica" pitchFamily="34" charset="0"/>
                <a:cs typeface="Helvetica" pitchFamily="34" charset="0"/>
              </a:rPr>
              <a:t>Кератиноциты</a:t>
            </a:r>
            <a:endParaRPr lang="ru-RU" sz="3200" b="1" dirty="0" smtClean="0">
              <a:latin typeface="Helvetica" pitchFamily="34" charset="0"/>
              <a:cs typeface="Helvetic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х</a:t>
            </a:r>
            <a:r>
              <a:rPr kumimoji="0" lang="ru-RU" sz="2400" b="0" i="1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арактеристика</a:t>
            </a:r>
            <a:r>
              <a:rPr kumimoji="0" lang="ru-RU" sz="24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 клеточной линии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57" name="Picture 9" descr="C:\OneDrive основной\OneDrive - aggregate back-end e-services\Мое\Печатная работа\Доклады\Джанелидзовские чтения\Картинки к докладу\кератиноцит деление без фона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1600" y="1052736"/>
            <a:ext cx="3611809" cy="5112568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3995936" y="1772816"/>
            <a:ext cx="49685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>
              <a:lnSpc>
                <a:spcPct val="125000"/>
              </a:lnSpc>
            </a:pPr>
            <a:r>
              <a:rPr lang="ru-RU" sz="1600" b="1" dirty="0" err="1" smtClean="0">
                <a:latin typeface="Helvetica" pitchFamily="34" charset="0"/>
                <a:cs typeface="Helvetica" pitchFamily="34" charset="0"/>
              </a:rPr>
              <a:t>Кератиноцит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smtClean="0">
                <a:latin typeface="Helvetica" pitchFamily="34" charset="0"/>
                <a:cs typeface="Helvetica" pitchFamily="34" charset="0"/>
                <a:sym typeface="Symbol"/>
              </a:rPr>
              <a:t>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клетка эпителиальной ткани </a:t>
            </a:r>
            <a:r>
              <a:rPr lang="ru-RU" sz="1600" b="1" dirty="0" err="1" smtClean="0">
                <a:latin typeface="Helvetica" pitchFamily="34" charset="0"/>
                <a:cs typeface="Helvetica" pitchFamily="34" charset="0"/>
              </a:rPr>
              <a:t>эктодермального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происхождения. Данная клеточная популяция представляет собой основную массу эпидермиса кожи человека. </a:t>
            </a:r>
          </a:p>
          <a:p>
            <a:pPr indent="447675" algn="just">
              <a:lnSpc>
                <a:spcPct val="125000"/>
              </a:lnSpc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В ходе дифференцировки (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кератинизация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)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кератиноцит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проходит ряд последовательных изменений  двигаясь вверх от базального до рогового слоя.</a:t>
            </a:r>
          </a:p>
          <a:p>
            <a:pPr indent="447675" algn="just">
              <a:lnSpc>
                <a:spcPct val="125000"/>
              </a:lnSpc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Основные функции:</a:t>
            </a:r>
          </a:p>
          <a:p>
            <a:pPr indent="447675" algn="just">
              <a:lnSpc>
                <a:spcPct val="125000"/>
              </a:lnSpc>
            </a:pPr>
            <a:endParaRPr lang="ru-RU" sz="1600" dirty="0" smtClean="0">
              <a:latin typeface="Helvetica" pitchFamily="34" charset="0"/>
              <a:cs typeface="Helvetica" pitchFamily="34" charset="0"/>
            </a:endParaRPr>
          </a:p>
          <a:p>
            <a:pPr indent="447675" algn="just">
              <a:lnSpc>
                <a:spcPct val="125000"/>
              </a:lnSpc>
              <a:buAutoNum type="arabicPeriod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барьерная;</a:t>
            </a:r>
          </a:p>
          <a:p>
            <a:pPr indent="447675" algn="just">
              <a:lnSpc>
                <a:spcPct val="125000"/>
              </a:lnSpc>
              <a:buAutoNum type="arabicPeriod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синтетическая;</a:t>
            </a:r>
          </a:p>
          <a:p>
            <a:pPr indent="447675" algn="just">
              <a:lnSpc>
                <a:spcPct val="125000"/>
              </a:lnSpc>
              <a:buAutoNum type="arabicPeriod"/>
            </a:pP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регенераторная.</a:t>
            </a:r>
            <a:endParaRPr lang="ru-RU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4" name="Содержимое 2"/>
          <p:cNvSpPr txBox="1">
            <a:spLocks/>
          </p:cNvSpPr>
          <p:nvPr/>
        </p:nvSpPr>
        <p:spPr>
          <a:xfrm>
            <a:off x="0" y="5301208"/>
            <a:ext cx="2196752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latin typeface="Helvetica" pitchFamily="34" charset="0"/>
                <a:cs typeface="Helvetica" pitchFamily="34" charset="0"/>
              </a:rPr>
              <a:t>Базальный слой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" name="Содержимое 2"/>
          <p:cNvSpPr txBox="1">
            <a:spLocks/>
          </p:cNvSpPr>
          <p:nvPr/>
        </p:nvSpPr>
        <p:spPr>
          <a:xfrm>
            <a:off x="0" y="4077072"/>
            <a:ext cx="2196752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latin typeface="Helvetica" pitchFamily="34" charset="0"/>
                <a:cs typeface="Helvetica" pitchFamily="34" charset="0"/>
              </a:rPr>
              <a:t>Шиповатый слой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6" name="Содержимое 2"/>
          <p:cNvSpPr txBox="1">
            <a:spLocks/>
          </p:cNvSpPr>
          <p:nvPr/>
        </p:nvSpPr>
        <p:spPr>
          <a:xfrm>
            <a:off x="0" y="2780928"/>
            <a:ext cx="2196752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latin typeface="Helvetica" pitchFamily="34" charset="0"/>
                <a:cs typeface="Helvetica" pitchFamily="34" charset="0"/>
              </a:rPr>
              <a:t>Зернистый слой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7" name="Содержимое 2"/>
          <p:cNvSpPr txBox="1">
            <a:spLocks/>
          </p:cNvSpPr>
          <p:nvPr/>
        </p:nvSpPr>
        <p:spPr>
          <a:xfrm>
            <a:off x="0" y="1844824"/>
            <a:ext cx="2196752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latin typeface="Helvetica" pitchFamily="34" charset="0"/>
                <a:cs typeface="Helvetica" pitchFamily="34" charset="0"/>
              </a:rPr>
              <a:t>Роговой слой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pic>
        <p:nvPicPr>
          <p:cNvPr id="3074" name="Рисунок 1" descr="Ð ÐÐµÑÐµÑÐ±ÑÑÐ³Ðµ Ð¾ÑÐºÑÑÐ»ÑÑ Ð¦ÐµÐ½ÑÑ ÐºÐ»ÐµÑÐ¾ÑÐ½ÑÑ ÑÐµÑÐ½Ð¾Ð»Ð¾Ð³Ð¸Ð¹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1340768"/>
            <a:ext cx="4355044" cy="259228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076" name="Picture 4" descr="C:\OneDrive основной\OneDrive - aggregate back-end e-services\Мое\Печатная работа\Доклады\Джанелидзовские чтения\Картинки к докладу\кератиноцит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96943" y="1340768"/>
            <a:ext cx="3198196" cy="259228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077" name="Picture 5" descr="C:\OneDrive основной\OneDrive - aggregate back-end e-services\! Клинические исследования\Кератиноциты\Пациенты\2 Кравченко С.И. 917935\Фото\12.12.2019 кератиноциты\IMG-20191212-WA000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99592" y="4221088"/>
            <a:ext cx="2930255" cy="25202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cxnSp>
        <p:nvCxnSpPr>
          <p:cNvPr id="34" name="Прямая со стрелкой 33"/>
          <p:cNvCxnSpPr/>
          <p:nvPr/>
        </p:nvCxnSpPr>
        <p:spPr>
          <a:xfrm flipV="1">
            <a:off x="7308304" y="3933056"/>
            <a:ext cx="1" cy="36004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3851920" y="5517232"/>
            <a:ext cx="1728193" cy="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4716017" y="2636912"/>
            <a:ext cx="856108" cy="1103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одержимое 2"/>
          <p:cNvSpPr txBox="1">
            <a:spLocks/>
          </p:cNvSpPr>
          <p:nvPr/>
        </p:nvSpPr>
        <p:spPr>
          <a:xfrm>
            <a:off x="1201341" y="107107"/>
            <a:ext cx="8640960" cy="1065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err="1" smtClean="0">
                <a:latin typeface="Helvetica" pitchFamily="34" charset="0"/>
                <a:cs typeface="Helvetica" pitchFamily="34" charset="0"/>
              </a:rPr>
              <a:t>Кератиноциты</a:t>
            </a:r>
            <a:endParaRPr lang="ru-RU" sz="3200" b="1" dirty="0" smtClean="0">
              <a:latin typeface="Helvetica" pitchFamily="34" charset="0"/>
              <a:cs typeface="Helvetic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изготовление БМКП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6" name="Picture 2" descr="C:\OneDrive основной\OneDrive - aggregate back-end e-services\Мое\Печатная работа\Доклады\Джанелидзовские чтения\Картинки к докладу\ФИбробласты стоп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293096"/>
            <a:ext cx="3244287" cy="2437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139952" y="2636912"/>
            <a:ext cx="2808312" cy="2088232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95536" y="2636912"/>
            <a:ext cx="2808312" cy="2088231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115616" y="116632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err="1" smtClean="0">
                <a:latin typeface="Helvetica" pitchFamily="34" charset="0"/>
                <a:cs typeface="Helvetica" pitchFamily="34" charset="0"/>
              </a:rPr>
              <a:t>Кератиноциты</a:t>
            </a:r>
            <a:endParaRPr lang="ru-RU" sz="3200" b="1" dirty="0" smtClean="0">
              <a:latin typeface="Helvetica" pitchFamily="34" charset="0"/>
              <a:cs typeface="Helvetic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клиническое наблюдение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3528" y="1412776"/>
            <a:ext cx="84969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Пациент А, 53 лет. Поступил в отделение анестезиологии и реанимации 30.10.2019 г. с диагнозом «Ожоговая болезнь. Термический ожог пламенем 61%(30%)/ 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I-II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-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III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а,б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степени головы, шеи, туловища, конечностей. Ингаляционная травма? Ожоги глаз? Отравление СО и продуктами горения? Шок 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III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степени».</a:t>
            </a:r>
          </a:p>
        </p:txBody>
      </p:sp>
      <p:sp>
        <p:nvSpPr>
          <p:cNvPr id="33" name="TextBox 32"/>
          <p:cNvSpPr txBox="1"/>
          <p:nvPr/>
        </p:nvSpPr>
        <p:spPr>
          <a:xfrm rot="16200000">
            <a:off x="-515911" y="3532275"/>
            <a:ext cx="14461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Начало операции</a:t>
            </a:r>
            <a:endParaRPr lang="ru-RU" sz="1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1036754" y="5639798"/>
            <a:ext cx="2058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>
                <a:latin typeface="Helvetica" pitchFamily="34" charset="0"/>
                <a:cs typeface="Helvetica" pitchFamily="34" charset="0"/>
              </a:rPr>
              <a:t>САДП+аллокератиноциты</a:t>
            </a:r>
            <a:endParaRPr lang="ru-RU" sz="1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2878100" y="3427897"/>
            <a:ext cx="2137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Первая перевязка (5 сутки)</a:t>
            </a:r>
            <a:endParaRPr lang="ru-RU" sz="1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4959953" y="5558638"/>
            <a:ext cx="2093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Восстановленный кожный </a:t>
            </a:r>
          </a:p>
          <a:p>
            <a:pPr algn="ctr"/>
            <a:r>
              <a:rPr lang="ru-RU" sz="1200" dirty="0" smtClean="0">
                <a:latin typeface="Helvetica" pitchFamily="34" charset="0"/>
                <a:cs typeface="Helvetica" pitchFamily="34" charset="0"/>
              </a:rPr>
              <a:t>покров</a:t>
            </a:r>
            <a:endParaRPr lang="ru-RU" sz="12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4820" name="Picture 4" descr="C:\OneDrive основной\OneDrive - aggregate back-end e-services\! Клинические исследования\Кератиноциты\Пациенты\2 Кравченко С.И. 917935\Фото\12.12.2019 кератиноциты\IMG-20191212-WA000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245643" y="4658890"/>
            <a:ext cx="2664296" cy="213458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 rot="5400000">
            <a:off x="6573482" y="4314836"/>
            <a:ext cx="2122379" cy="2803648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1115616" y="404664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b="1" dirty="0" err="1" smtClean="0">
                <a:latin typeface="Helvetica" pitchFamily="34" charset="0"/>
                <a:cs typeface="Helvetica" pitchFamily="34" charset="0"/>
              </a:rPr>
              <a:t>ReCell</a:t>
            </a:r>
            <a:r>
              <a:rPr lang="ru-RU" sz="3200" b="1" dirty="0" smtClean="0"/>
              <a:t>®</a:t>
            </a:r>
            <a:endParaRPr lang="ru-RU" sz="3200" b="1" dirty="0" smtClean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9698" name="Picture 2" descr="C:\OneDrive основной\OneDrive - aggregate back-end e-services\Мое\Печатная работа\Доклады\Джанелидзовские чтения\Картинки к докладу\реселл без фона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83016" y="2924944"/>
            <a:ext cx="2733400" cy="36004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79512" y="1484784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7675" algn="just"/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Технология </a:t>
            </a:r>
            <a:r>
              <a:rPr lang="en-US" sz="1600" b="1" dirty="0" smtClean="0">
                <a:latin typeface="Helvetica" pitchFamily="34" charset="0"/>
                <a:cs typeface="Helvetica" pitchFamily="34" charset="0"/>
              </a:rPr>
              <a:t>Spray-on Skin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была разработана в 1993 году </a:t>
            </a:r>
            <a:r>
              <a:rPr lang="en-US" sz="1600" i="1" dirty="0" smtClean="0">
                <a:latin typeface="Helvetica" pitchFamily="34" charset="0"/>
                <a:cs typeface="Helvetica" pitchFamily="34" charset="0"/>
              </a:rPr>
              <a:t>Marie Stoner</a:t>
            </a:r>
            <a:r>
              <a:rPr lang="ru-RU" sz="1600" i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и </a:t>
            </a:r>
            <a:r>
              <a:rPr lang="en-US" sz="1600" i="1" dirty="0" smtClean="0">
                <a:latin typeface="Helvetica" pitchFamily="34" charset="0"/>
                <a:cs typeface="Helvetica" pitchFamily="34" charset="0"/>
              </a:rPr>
              <a:t>Fiona Wood</a:t>
            </a:r>
            <a:r>
              <a:rPr lang="ru-RU" sz="1600" i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для восстановления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коженого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покрова путем нанесения клеточного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спрея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из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аутологичных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клеток кожи.</a:t>
            </a:r>
            <a:r>
              <a:rPr lang="en-US" sz="1600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Метод репликации </a:t>
            </a:r>
            <a:r>
              <a:rPr lang="ru-RU" sz="1600" dirty="0" err="1" smtClean="0">
                <a:latin typeface="Helvetica" pitchFamily="34" charset="0"/>
                <a:cs typeface="Helvetica" pitchFamily="34" charset="0"/>
              </a:rPr>
              <a:t>аутологичной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 клеточной культуры получил название</a:t>
            </a:r>
            <a:r>
              <a:rPr lang="ru-RU" sz="1600" i="1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1600" dirty="0" err="1" smtClean="0">
                <a:latin typeface="Helvetica" pitchFamily="34" charset="0"/>
                <a:cs typeface="Helvetica" pitchFamily="34" charset="0"/>
              </a:rPr>
              <a:t>ReCell</a:t>
            </a:r>
            <a:r>
              <a:rPr lang="ru-RU" sz="1600" dirty="0" smtClean="0"/>
              <a:t>®.</a:t>
            </a:r>
            <a:r>
              <a:rPr lang="en-US" sz="1600" dirty="0" smtClean="0"/>
              <a:t> </a:t>
            </a:r>
            <a:r>
              <a:rPr lang="ru-RU" sz="1600" dirty="0" smtClean="0">
                <a:latin typeface="Helvetica" pitchFamily="34" charset="0"/>
                <a:cs typeface="Helvetica" pitchFamily="34" charset="0"/>
              </a:rPr>
              <a:t>Применение набора позволяет из нескольких квадратных сантиметров кожи в течение 30 минут получить клеточную взвесь готовую для применения на площади до 320 см.кв.</a:t>
            </a:r>
            <a:endParaRPr lang="ru-RU" sz="16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6" name="Picture 2" descr="C:\OneDrive основной\OneDrive - aggregate back-end e-services\Мое\Печатная работа\Доклады\Джанелидзовские чтения\Картинки к докладу\recell 2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39552" y="3212976"/>
            <a:ext cx="3916929" cy="295232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29530" y="6176988"/>
            <a:ext cx="46805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err="1" smtClean="0">
                <a:latin typeface="Helvetica" pitchFamily="34" charset="0"/>
                <a:cs typeface="Helvetica" pitchFamily="34" charset="0"/>
              </a:rPr>
              <a:t>Gravante</a:t>
            </a:r>
            <a:r>
              <a:rPr lang="en-US" sz="1100" dirty="0" smtClean="0">
                <a:latin typeface="Helvetica" pitchFamily="34" charset="0"/>
                <a:cs typeface="Helvetica" pitchFamily="34" charset="0"/>
              </a:rPr>
              <a:t> G. et al. A randomized trial comparing </a:t>
            </a:r>
            <a:r>
              <a:rPr lang="en-US" sz="1100" dirty="0" err="1" smtClean="0">
                <a:latin typeface="Helvetica" pitchFamily="34" charset="0"/>
                <a:cs typeface="Helvetica" pitchFamily="34" charset="0"/>
              </a:rPr>
              <a:t>ReCell</a:t>
            </a:r>
            <a:r>
              <a:rPr lang="en-US" sz="1100" dirty="0" smtClean="0">
                <a:latin typeface="Helvetica" pitchFamily="34" charset="0"/>
                <a:cs typeface="Helvetica" pitchFamily="34" charset="0"/>
              </a:rPr>
              <a:t>® system of epidermal cells delivery versus classic skin grafts for the treatment of deep partial thickness burns // Burns. – 2007. – Vol. 33(8). – P. 966-972.</a:t>
            </a:r>
            <a:endParaRPr lang="ru-RU" sz="1100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pic>
        <p:nvPicPr>
          <p:cNvPr id="30727" name="Picture 7" descr="C:\OneDrive основной\OneDrive - aggregate back-end e-services\Мое\Печатная работа\Доклады\Джанелидзовские чтения\Картинки к докладу\ФИбробласты отредактивнованные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327574"/>
            <a:ext cx="5940152" cy="5413794"/>
          </a:xfrm>
          <a:prstGeom prst="rect">
            <a:avLst/>
          </a:prstGeom>
          <a:noFill/>
        </p:spPr>
      </p:pic>
      <p:pic>
        <p:nvPicPr>
          <p:cNvPr id="31746" name="Picture 2" descr="C:\OneDrive основной\OneDrive - aggregate back-end e-services\Мое\Печатная работа\Доклады\Джанелидзовские чтения\Картинки к докладу\ретик и коллаген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444208" y="1340768"/>
            <a:ext cx="2601384" cy="183078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1747" name="Picture 3" descr="C:\OneDrive основной\OneDrive - aggregate back-end e-services\Мое\Печатная работа\Доклады\Джанелидзовские чтения\Картинки к докладу\32080-voloknistaya_soed_tkan_1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444208" y="4005064"/>
            <a:ext cx="2610290" cy="208823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6516216" y="6093296"/>
            <a:ext cx="2484784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1400" dirty="0" smtClean="0">
                <a:latin typeface="Helvetica" pitchFamily="34" charset="0"/>
                <a:cs typeface="Helvetica" pitchFamily="34" charset="0"/>
              </a:rPr>
              <a:t>Фибробласты. 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ru-RU" sz="1400" dirty="0" smtClean="0">
                <a:latin typeface="Helvetica" pitchFamily="34" charset="0"/>
                <a:cs typeface="Helvetica" pitchFamily="34" charset="0"/>
              </a:rPr>
              <a:t>Клеточная культура</a:t>
            </a: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6516216" y="3140968"/>
            <a:ext cx="2484784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1400" dirty="0" smtClean="0">
                <a:latin typeface="Helvetica" pitchFamily="34" charset="0"/>
                <a:cs typeface="Helvetica" pitchFamily="34" charset="0"/>
              </a:rPr>
              <a:t>Ретикулиновые и </a:t>
            </a:r>
            <a:r>
              <a:rPr lang="ru-RU" sz="1400" dirty="0" err="1" smtClean="0">
                <a:latin typeface="Helvetica" pitchFamily="34" charset="0"/>
                <a:cs typeface="Helvetica" pitchFamily="34" charset="0"/>
              </a:rPr>
              <a:t>коллагеновые</a:t>
            </a:r>
            <a:r>
              <a:rPr lang="ru-RU" sz="1400" dirty="0" smtClean="0">
                <a:latin typeface="Helvetica" pitchFamily="34" charset="0"/>
                <a:cs typeface="Helvetica" pitchFamily="34" charset="0"/>
              </a:rPr>
              <a:t> волокна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15816" y="116632"/>
            <a:ext cx="547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Фибробласты</a:t>
            </a:r>
          </a:p>
          <a:p>
            <a:pPr lvl="0" algn="ctr"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характеристика клеточной линии</a:t>
            </a:r>
            <a:endParaRPr lang="ru-RU" sz="2400" i="1" dirty="0">
              <a:latin typeface="Helvetica" pitchFamily="34" charset="0"/>
              <a:cs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971600" y="332656"/>
            <a:ext cx="864096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" name="Picture 15" descr="C:\Users\burnunit7\OneDrive\!Работа НИИ Джанелидзе\Документы\Эмблема джанелидзе12123121231235458948.png"/>
          <p:cNvPicPr>
            <a:picLocks noChangeAspect="1" noChangeArrowheads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2195736" cy="1347877"/>
          </a:xfrm>
          <a:prstGeom prst="rect">
            <a:avLst/>
          </a:prstGeom>
          <a:noFill/>
        </p:spPr>
      </p:pic>
      <p:pic>
        <p:nvPicPr>
          <p:cNvPr id="3074" name="Рисунок 1" descr="Ð ÐÐµÑÐµÑÐ±ÑÑÐ³Ðµ Ð¾ÑÐºÑÑÐ»ÑÑ Ð¦ÐµÐ½ÑÑ ÐºÐ»ÐµÑÐ¾ÑÐ½ÑÑ ÑÐµÑÐ½Ð¾Ð»Ð¾Ð³Ð¸Ð¹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15816" y="1268760"/>
            <a:ext cx="3266282" cy="194421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2770" name="Picture 2" descr="C:\OneDrive основной\OneDrive - aggregate back-end e-services\Мое\Докторская\ИССЛЕДОВАНИЯ В ГЛАВЫ\Фибробласты\для Костякова Д.В\Первушин Н.М\IMG-20190124-WA003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5400000">
            <a:off x="492848" y="1459480"/>
            <a:ext cx="1872208" cy="24988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2771" name="Picture 3" descr="C:\OneDrive основной\OneDrive - aggregate back-end e-services\! Клинические исследования\Кератиноциты\Пациенты\1 Сапожник С.П. 919513\Фото\1 день 05.12.2019\IMG-20191206-WA0009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5400000">
            <a:off x="5947955" y="3637222"/>
            <a:ext cx="2639107" cy="351881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79512" y="4077072"/>
            <a:ext cx="4716016" cy="2615163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23" name="Прямая со стрелкой 22"/>
          <p:cNvCxnSpPr/>
          <p:nvPr/>
        </p:nvCxnSpPr>
        <p:spPr>
          <a:xfrm flipV="1">
            <a:off x="1403648" y="3645024"/>
            <a:ext cx="1" cy="43204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7740352" y="3645024"/>
            <a:ext cx="1" cy="432048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hape 32"/>
          <p:cNvCxnSpPr>
            <a:endCxn id="32770" idx="1"/>
          </p:cNvCxnSpPr>
          <p:nvPr/>
        </p:nvCxnSpPr>
        <p:spPr>
          <a:xfrm rot="10800000" flipV="1">
            <a:off x="1428952" y="1340768"/>
            <a:ext cx="1486864" cy="432048"/>
          </a:xfrm>
          <a:prstGeom prst="bentConnector2">
            <a:avLst/>
          </a:prstGeom>
          <a:ln w="28575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hape 35"/>
          <p:cNvCxnSpPr/>
          <p:nvPr/>
        </p:nvCxnSpPr>
        <p:spPr>
          <a:xfrm>
            <a:off x="6181725" y="1343025"/>
            <a:ext cx="1510622" cy="429791"/>
          </a:xfrm>
          <a:prstGeom prst="bentConnector2">
            <a:avLst/>
          </a:prstGeom>
          <a:ln w="28575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Содержимое 2"/>
          <p:cNvSpPr txBox="1">
            <a:spLocks/>
          </p:cNvSpPr>
          <p:nvPr/>
        </p:nvSpPr>
        <p:spPr>
          <a:xfrm>
            <a:off x="1201341" y="107107"/>
            <a:ext cx="8640960" cy="1065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 smtClean="0">
                <a:latin typeface="Helvetica" pitchFamily="34" charset="0"/>
                <a:cs typeface="Helvetica" pitchFamily="34" charset="0"/>
              </a:rPr>
              <a:t>Фибробласты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i="1" dirty="0" smtClean="0">
                <a:latin typeface="Helvetica" pitchFamily="34" charset="0"/>
                <a:cs typeface="Helvetica" pitchFamily="34" charset="0"/>
              </a:rPr>
              <a:t>изготовление БМКП</a:t>
            </a:r>
            <a:endParaRPr kumimoji="0" lang="ru-RU" sz="24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5" name="Picture 2" descr="C:\OneDrive основной\OneDrive - aggregate back-end e-services\Мое\Печатная работа\Доклады\Джанелидзовские чтения\Картинки к докладу\ФИбробласты стоп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772816"/>
            <a:ext cx="2524207" cy="1896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2743</TotalTime>
  <Words>767</Words>
  <Application>Microsoft Office PowerPoint</Application>
  <PresentationFormat>Экран (4:3)</PresentationFormat>
  <Paragraphs>131</Paragraphs>
  <Slides>25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Helvetica</vt:lpstr>
      <vt:lpstr>Symbol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burnunit7</dc:creator>
  <cp:lastModifiedBy>Админ</cp:lastModifiedBy>
  <cp:revision>216</cp:revision>
  <dcterms:created xsi:type="dcterms:W3CDTF">2020-01-14T08:04:06Z</dcterms:created>
  <dcterms:modified xsi:type="dcterms:W3CDTF">2020-11-07T16:10:23Z</dcterms:modified>
</cp:coreProperties>
</file>