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56" r:id="rId2"/>
    <p:sldId id="303" r:id="rId3"/>
    <p:sldId id="302" r:id="rId4"/>
    <p:sldId id="304" r:id="rId5"/>
    <p:sldId id="305" r:id="rId6"/>
    <p:sldId id="306" r:id="rId7"/>
    <p:sldId id="307" r:id="rId8"/>
    <p:sldId id="308" r:id="rId9"/>
    <p:sldId id="309" r:id="rId10"/>
    <p:sldId id="334" r:id="rId11"/>
    <p:sldId id="263" r:id="rId12"/>
    <p:sldId id="336" r:id="rId13"/>
    <p:sldId id="261" r:id="rId14"/>
    <p:sldId id="275" r:id="rId15"/>
    <p:sldId id="320" r:id="rId16"/>
    <p:sldId id="338" r:id="rId17"/>
    <p:sldId id="310" r:id="rId18"/>
    <p:sldId id="264" r:id="rId19"/>
    <p:sldId id="335" r:id="rId20"/>
    <p:sldId id="311" r:id="rId21"/>
    <p:sldId id="312" r:id="rId22"/>
    <p:sldId id="319" r:id="rId23"/>
    <p:sldId id="321" r:id="rId24"/>
    <p:sldId id="327" r:id="rId25"/>
    <p:sldId id="328" r:id="rId2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FFCC99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403" autoAdjust="0"/>
    <p:restoredTop sz="94660"/>
  </p:normalViewPr>
  <p:slideViewPr>
    <p:cSldViewPr>
      <p:cViewPr varScale="1">
        <p:scale>
          <a:sx n="72" d="100"/>
          <a:sy n="72" d="100"/>
        </p:scale>
        <p:origin x="-124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62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/>
              <a:ahLst/>
              <a:cxnLst>
                <a:cxn ang="0">
                  <a:pos x="1722" y="66"/>
                </a:cxn>
                <a:cxn ang="0">
                  <a:pos x="1722" y="60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1722" y="66"/>
                </a:cxn>
                <a:cxn ang="0">
                  <a:pos x="1722" y="66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/>
              <a:ahLst/>
              <a:cxnLst>
                <a:cxn ang="0">
                  <a:pos x="975" y="48"/>
                </a:cxn>
                <a:cxn ang="0">
                  <a:pos x="975" y="0"/>
                </a:cxn>
                <a:cxn ang="0">
                  <a:pos x="0" y="24"/>
                </a:cxn>
                <a:cxn ang="0">
                  <a:pos x="0" y="101"/>
                </a:cxn>
                <a:cxn ang="0">
                  <a:pos x="975" y="48"/>
                </a:cxn>
                <a:cxn ang="0">
                  <a:pos x="975" y="48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/>
              <a:ahLst/>
              <a:cxnLst>
                <a:cxn ang="0">
                  <a:pos x="2141" y="0"/>
                </a:cxn>
                <a:cxn ang="0">
                  <a:pos x="0" y="156"/>
                </a:cxn>
                <a:cxn ang="0">
                  <a:pos x="0" y="198"/>
                </a:cxn>
                <a:cxn ang="0">
                  <a:pos x="2141" y="0"/>
                </a:cxn>
                <a:cxn ang="0">
                  <a:pos x="2141" y="0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/>
              <a:ahLst/>
              <a:cxnLst>
                <a:cxn ang="0">
                  <a:pos x="2182" y="276"/>
                </a:cxn>
                <a:cxn ang="0">
                  <a:pos x="2517" y="204"/>
                </a:cxn>
                <a:cxn ang="0">
                  <a:pos x="2260" y="0"/>
                </a:cxn>
                <a:cxn ang="0">
                  <a:pos x="0" y="276"/>
                </a:cxn>
                <a:cxn ang="0">
                  <a:pos x="2182" y="276"/>
                </a:cxn>
                <a:cxn ang="0">
                  <a:pos x="2182" y="276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/>
              <a:ahLst/>
              <a:cxnLst>
                <a:cxn ang="0">
                  <a:pos x="729" y="24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729" y="240"/>
                </a:cxn>
                <a:cxn ang="0">
                  <a:pos x="729" y="240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/>
              <a:ahLst/>
              <a:cxnLst>
                <a:cxn ang="0">
                  <a:pos x="729" y="318"/>
                </a:cxn>
                <a:cxn ang="0">
                  <a:pos x="729" y="312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729" y="318"/>
                </a:cxn>
                <a:cxn ang="0">
                  <a:pos x="729" y="318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/>
              <a:ahLst/>
              <a:cxnLst>
                <a:cxn ang="0">
                  <a:pos x="281" y="335"/>
                </a:cxn>
                <a:cxn ang="0">
                  <a:pos x="281" y="173"/>
                </a:cxn>
                <a:cxn ang="0">
                  <a:pos x="96" y="0"/>
                </a:cxn>
                <a:cxn ang="0">
                  <a:pos x="0" y="90"/>
                </a:cxn>
                <a:cxn ang="0">
                  <a:pos x="281" y="335"/>
                </a:cxn>
                <a:cxn ang="0">
                  <a:pos x="281" y="335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/>
              <a:ahLst/>
              <a:cxnLst>
                <a:cxn ang="0">
                  <a:pos x="132" y="13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32" y="132"/>
                </a:cxn>
                <a:cxn ang="0">
                  <a:pos x="132" y="132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/>
              <a:ahLst/>
              <a:cxnLst>
                <a:cxn ang="0">
                  <a:pos x="155" y="516"/>
                </a:cxn>
                <a:cxn ang="0">
                  <a:pos x="155" y="204"/>
                </a:cxn>
                <a:cxn ang="0">
                  <a:pos x="77" y="0"/>
                </a:cxn>
                <a:cxn ang="0">
                  <a:pos x="0" y="192"/>
                </a:cxn>
                <a:cxn ang="0">
                  <a:pos x="155" y="516"/>
                </a:cxn>
                <a:cxn ang="0">
                  <a:pos x="155" y="516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60" y="312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0" y="144"/>
                </a:cxn>
                <a:cxn ang="0">
                  <a:pos x="0" y="144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6" y="6"/>
                </a:cxn>
                <a:cxn ang="0">
                  <a:pos x="6" y="6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41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2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3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19498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600200"/>
            <a:ext cx="8229600" cy="18288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9499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4" name="Rectangle 4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5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6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F956A9-623F-474E-ADEE-E43C52E1042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7980E1-FD28-4F52-B68D-120EF2C466E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C528B7-6DEB-4CAA-9E9B-28EFCBA9DFE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C20DCD-B047-4C96-B468-C166D1C615D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441895-70B8-4816-AA87-AFE9125A6B7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9D10EC-83B8-4C58-9676-163AA22A0D8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17C55D-BC6D-4E05-9B38-DC34C8E0F69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6F96A5-7D98-4A07-A3FF-20F67BA565B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DC3A56-F1AC-40FA-88F8-9EAC4ED9C08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1C38C5-8CEB-42C7-AAF8-0898FDC7666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B92DC9-2C18-4C51-9DA0-47B2C41A579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58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18435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436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437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438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/>
              <a:ahLst/>
              <a:cxnLst>
                <a:cxn ang="0">
                  <a:pos x="1722" y="66"/>
                </a:cxn>
                <a:cxn ang="0">
                  <a:pos x="1722" y="60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1722" y="66"/>
                </a:cxn>
                <a:cxn ang="0">
                  <a:pos x="1722" y="66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439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440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/>
              <a:ahLst/>
              <a:cxnLst>
                <a:cxn ang="0">
                  <a:pos x="975" y="48"/>
                </a:cxn>
                <a:cxn ang="0">
                  <a:pos x="975" y="0"/>
                </a:cxn>
                <a:cxn ang="0">
                  <a:pos x="0" y="24"/>
                </a:cxn>
                <a:cxn ang="0">
                  <a:pos x="0" y="101"/>
                </a:cxn>
                <a:cxn ang="0">
                  <a:pos x="975" y="48"/>
                </a:cxn>
                <a:cxn ang="0">
                  <a:pos x="975" y="48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441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/>
              <a:ahLst/>
              <a:cxnLst>
                <a:cxn ang="0">
                  <a:pos x="2141" y="0"/>
                </a:cxn>
                <a:cxn ang="0">
                  <a:pos x="0" y="156"/>
                </a:cxn>
                <a:cxn ang="0">
                  <a:pos x="0" y="198"/>
                </a:cxn>
                <a:cxn ang="0">
                  <a:pos x="2141" y="0"/>
                </a:cxn>
                <a:cxn ang="0">
                  <a:pos x="2141" y="0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442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443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/>
              <a:ahLst/>
              <a:cxnLst>
                <a:cxn ang="0">
                  <a:pos x="2182" y="276"/>
                </a:cxn>
                <a:cxn ang="0">
                  <a:pos x="2517" y="204"/>
                </a:cxn>
                <a:cxn ang="0">
                  <a:pos x="2260" y="0"/>
                </a:cxn>
                <a:cxn ang="0">
                  <a:pos x="0" y="276"/>
                </a:cxn>
                <a:cxn ang="0">
                  <a:pos x="2182" y="276"/>
                </a:cxn>
                <a:cxn ang="0">
                  <a:pos x="2182" y="276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444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445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/>
              <a:ahLst/>
              <a:cxnLst>
                <a:cxn ang="0">
                  <a:pos x="729" y="24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729" y="240"/>
                </a:cxn>
                <a:cxn ang="0">
                  <a:pos x="729" y="240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446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447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/>
              <a:ahLst/>
              <a:cxnLst>
                <a:cxn ang="0">
                  <a:pos x="729" y="318"/>
                </a:cxn>
                <a:cxn ang="0">
                  <a:pos x="729" y="312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729" y="318"/>
                </a:cxn>
                <a:cxn ang="0">
                  <a:pos x="729" y="318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448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449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450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451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/>
              <a:ahLst/>
              <a:cxnLst>
                <a:cxn ang="0">
                  <a:pos x="281" y="335"/>
                </a:cxn>
                <a:cxn ang="0">
                  <a:pos x="281" y="173"/>
                </a:cxn>
                <a:cxn ang="0">
                  <a:pos x="96" y="0"/>
                </a:cxn>
                <a:cxn ang="0">
                  <a:pos x="0" y="90"/>
                </a:cxn>
                <a:cxn ang="0">
                  <a:pos x="281" y="335"/>
                </a:cxn>
                <a:cxn ang="0">
                  <a:pos x="281" y="335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452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453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/>
              <a:ahLst/>
              <a:cxnLst>
                <a:cxn ang="0">
                  <a:pos x="132" y="13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32" y="132"/>
                </a:cxn>
                <a:cxn ang="0">
                  <a:pos x="132" y="132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454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455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456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457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/>
              <a:ahLst/>
              <a:cxnLst>
                <a:cxn ang="0">
                  <a:pos x="155" y="516"/>
                </a:cxn>
                <a:cxn ang="0">
                  <a:pos x="155" y="204"/>
                </a:cxn>
                <a:cxn ang="0">
                  <a:pos x="77" y="0"/>
                </a:cxn>
                <a:cxn ang="0">
                  <a:pos x="0" y="192"/>
                </a:cxn>
                <a:cxn ang="0">
                  <a:pos x="155" y="516"/>
                </a:cxn>
                <a:cxn ang="0">
                  <a:pos x="155" y="516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458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459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460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60" y="312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0" y="144"/>
                </a:cxn>
                <a:cxn ang="0">
                  <a:pos x="0" y="144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461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462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6" y="6"/>
                </a:cxn>
                <a:cxn ang="0">
                  <a:pos x="6" y="6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463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464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465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466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467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468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469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470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1068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18472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8473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18474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8475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8476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477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478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D3A2372-8696-4F12-AF57-D6304C08F96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buBlip>
          <a:blip r:embed="rId13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4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71775" y="188913"/>
            <a:ext cx="6121400" cy="1727200"/>
          </a:xfrm>
        </p:spPr>
        <p:txBody>
          <a:bodyPr/>
          <a:lstStyle/>
          <a:p>
            <a:pPr eaLnBrk="1" hangingPunct="1"/>
            <a:r>
              <a:rPr lang="ru-RU" altLang="ru-RU" sz="2000" i="1" smtClean="0">
                <a:solidFill>
                  <a:schemeClr val="tx1"/>
                </a:solidFill>
                <a:effectLst/>
                <a:latin typeface="Georgia" pitchFamily="18" charset="0"/>
              </a:rPr>
              <a:t>Г ОО ВПО Донецкий национальный медицинский университет</a:t>
            </a:r>
            <a:br>
              <a:rPr lang="ru-RU" altLang="ru-RU" sz="2000" i="1" smtClean="0">
                <a:solidFill>
                  <a:schemeClr val="tx1"/>
                </a:solidFill>
                <a:effectLst/>
                <a:latin typeface="Georgia" pitchFamily="18" charset="0"/>
              </a:rPr>
            </a:br>
            <a:r>
              <a:rPr lang="ru-RU" altLang="ru-RU" sz="2000" i="1" smtClean="0">
                <a:solidFill>
                  <a:schemeClr val="tx1"/>
                </a:solidFill>
                <a:effectLst/>
                <a:latin typeface="Georgia" pitchFamily="18" charset="0"/>
              </a:rPr>
              <a:t> Кафедра офтальмологии ФИПО</a:t>
            </a:r>
            <a:br>
              <a:rPr lang="ru-RU" altLang="ru-RU" sz="2000" i="1" smtClean="0">
                <a:solidFill>
                  <a:schemeClr val="tx1"/>
                </a:solidFill>
                <a:effectLst/>
                <a:latin typeface="Georgia" pitchFamily="18" charset="0"/>
              </a:rPr>
            </a:br>
            <a:r>
              <a:rPr lang="ru-RU" altLang="ru-RU" sz="2000" i="1" smtClean="0">
                <a:solidFill>
                  <a:schemeClr val="tx1"/>
                </a:solidFill>
                <a:effectLst/>
                <a:latin typeface="Georgia" pitchFamily="18" charset="0"/>
              </a:rPr>
              <a:t/>
            </a:r>
            <a:br>
              <a:rPr lang="ru-RU" altLang="ru-RU" sz="2000" i="1" smtClean="0">
                <a:solidFill>
                  <a:schemeClr val="tx1"/>
                </a:solidFill>
                <a:effectLst/>
                <a:latin typeface="Georgia" pitchFamily="18" charset="0"/>
              </a:rPr>
            </a:br>
            <a:endParaRPr lang="ru-RU" altLang="ru-RU" sz="2000" i="1" smtClean="0">
              <a:solidFill>
                <a:schemeClr val="tx1"/>
              </a:solidFill>
              <a:effectLst/>
              <a:latin typeface="Georgia" pitchFamily="18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76600" y="1844675"/>
            <a:ext cx="5867400" cy="50133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ru-RU" sz="3200" smtClean="0">
              <a:solidFill>
                <a:srgbClr val="FFFF00"/>
              </a:solidFill>
              <a:effectLst/>
              <a:latin typeface="Georgia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ru-RU" sz="2800" i="1" smtClean="0">
                <a:solidFill>
                  <a:srgbClr val="FFFF00"/>
                </a:solidFill>
                <a:effectLst/>
                <a:latin typeface="Georgia" pitchFamily="18" charset="0"/>
              </a:rPr>
              <a:t>Офтальмологические проявления болезни Бехчета</a:t>
            </a:r>
          </a:p>
          <a:p>
            <a:pPr eaLnBrk="1" hangingPunct="1">
              <a:lnSpc>
                <a:spcPct val="90000"/>
              </a:lnSpc>
            </a:pPr>
            <a:endParaRPr lang="ru-RU" sz="2800" i="1" smtClean="0">
              <a:latin typeface="Georgia" pitchFamily="18" charset="0"/>
            </a:endParaRPr>
          </a:p>
          <a:p>
            <a:pPr eaLnBrk="1" hangingPunct="1">
              <a:lnSpc>
                <a:spcPct val="90000"/>
              </a:lnSpc>
            </a:pPr>
            <a:endParaRPr lang="ru-RU" sz="2800" i="1" smtClean="0">
              <a:latin typeface="Georgia" pitchFamily="18" charset="0"/>
            </a:endParaRPr>
          </a:p>
          <a:p>
            <a:pPr eaLnBrk="1" hangingPunct="1">
              <a:lnSpc>
                <a:spcPct val="90000"/>
              </a:lnSpc>
            </a:pPr>
            <a:endParaRPr lang="ru-RU" sz="2800" smtClean="0">
              <a:latin typeface="Georgia" pitchFamily="18" charset="0"/>
            </a:endParaRPr>
          </a:p>
          <a:p>
            <a:pPr eaLnBrk="1" hangingPunct="1">
              <a:lnSpc>
                <a:spcPct val="90000"/>
              </a:lnSpc>
            </a:pPr>
            <a:endParaRPr lang="ru-RU" sz="2800" smtClean="0">
              <a:latin typeface="Georgia" pitchFamily="18" charset="0"/>
            </a:endParaRPr>
          </a:p>
          <a:p>
            <a:pPr algn="r" eaLnBrk="1" hangingPunct="1">
              <a:lnSpc>
                <a:spcPct val="90000"/>
              </a:lnSpc>
            </a:pPr>
            <a:r>
              <a:rPr lang="ru-RU" sz="2400" smtClean="0">
                <a:latin typeface="Georgia" pitchFamily="18" charset="0"/>
              </a:rPr>
              <a:t>Доц. Смирнова А.Ф</a:t>
            </a:r>
            <a:r>
              <a:rPr lang="ru-RU" sz="2400" smtClean="0"/>
              <a:t>  </a:t>
            </a:r>
          </a:p>
          <a:p>
            <a:pPr algn="r" eaLnBrk="1" hangingPunct="1">
              <a:lnSpc>
                <a:spcPct val="90000"/>
              </a:lnSpc>
            </a:pPr>
            <a:r>
              <a:rPr lang="ru-RU" sz="2400" smtClean="0">
                <a:latin typeface="Georgia" pitchFamily="18" charset="0"/>
              </a:rPr>
              <a:t> </a:t>
            </a:r>
          </a:p>
          <a:p>
            <a:pPr algn="r" eaLnBrk="1" hangingPunct="1">
              <a:lnSpc>
                <a:spcPct val="90000"/>
              </a:lnSpc>
            </a:pPr>
            <a:r>
              <a:rPr lang="ru-RU" sz="2400" smtClean="0"/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smtClean="0"/>
              <a:t> </a:t>
            </a:r>
          </a:p>
        </p:txBody>
      </p:sp>
      <p:pic>
        <p:nvPicPr>
          <p:cNvPr id="13315" name="Picture 2" descr="C:\Documents and Settings\111\Мои документы\Мои рисунки\iCAFO2QQ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3319463"/>
            <a:ext cx="2447925" cy="182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2" descr="C:\Documents and Settings\111\Мои документы\Мои рисунки\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620713"/>
            <a:ext cx="2484438" cy="186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95738" y="260350"/>
            <a:ext cx="5148262" cy="63373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Ш"/>
              <a:defRPr/>
            </a:pPr>
            <a:r>
              <a:rPr lang="ru-RU" sz="2400" smtClean="0">
                <a:latin typeface="Georgia" pitchFamily="18" charset="0"/>
              </a:rPr>
              <a:t>Образование  афт в ротовой полости отмечается у всех пациентов и считается одним из самых ранних симптомов, часто опережающим развитие системных проявлений на месяцы и даже годы. </a:t>
            </a: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  <a:defRPr/>
            </a:pPr>
            <a:endParaRPr lang="ru-RU" sz="2400" smtClean="0">
              <a:latin typeface="Georgia" pitchFamily="18" charset="0"/>
            </a:endParaRP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Ш"/>
              <a:defRPr/>
            </a:pPr>
            <a:r>
              <a:rPr lang="ru-RU" sz="2400" smtClean="0">
                <a:latin typeface="Georgia" pitchFamily="18" charset="0"/>
              </a:rPr>
              <a:t>Обычно заболевание начинается с появления на деснах, языке, а также на слизистой оболочке щек и губ небольшого, гипереми-рованного пятна ( или пятен) округлой формы, 2–12 мм , которое спустя несколько часов эрозируется   превращаются в афты диаметром 2–12 мм ярко-розового цвета округлой формы с эритематозным краем. </a:t>
            </a:r>
          </a:p>
        </p:txBody>
      </p:sp>
      <p:pic>
        <p:nvPicPr>
          <p:cNvPr id="24579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3213100"/>
            <a:ext cx="3384550" cy="2414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434975"/>
            <a:ext cx="3455988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63938" y="1600200"/>
            <a:ext cx="5122862" cy="45307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mtClean="0"/>
              <a:t> </a:t>
            </a:r>
            <a:r>
              <a:rPr lang="ru-RU" sz="2400" smtClean="0">
                <a:latin typeface="Georgia" pitchFamily="18" charset="0"/>
              </a:rPr>
              <a:t>Отмечаются поражения кожи в виде узловатой эритемы, папул, фолликулита.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400" smtClean="0">
                <a:latin typeface="Georgia" pitchFamily="18" charset="0"/>
              </a:rPr>
              <a:t>Возможна сыпь, напоминающая мультиформную эритему</a:t>
            </a:r>
            <a:r>
              <a:rPr lang="ru-RU" smtClean="0"/>
              <a:t> </a:t>
            </a:r>
          </a:p>
        </p:txBody>
      </p:sp>
      <p:pic>
        <p:nvPicPr>
          <p:cNvPr id="26627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692150"/>
            <a:ext cx="2519363" cy="175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188" y="3141663"/>
            <a:ext cx="1933575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smtClean="0">
              <a:effectLst/>
            </a:endParaRPr>
          </a:p>
        </p:txBody>
      </p:sp>
      <p:sp>
        <p:nvSpPr>
          <p:cNvPr id="276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35375" y="333375"/>
            <a:ext cx="5329238" cy="5797550"/>
          </a:xfrm>
        </p:spPr>
        <p:txBody>
          <a:bodyPr/>
          <a:lstStyle/>
          <a:p>
            <a:pPr>
              <a:lnSpc>
                <a:spcPct val="90000"/>
              </a:lnSpc>
              <a:buClr>
                <a:srgbClr val="FFFF00"/>
              </a:buClr>
              <a:buFont typeface="Wingdings" pitchFamily="2" charset="2"/>
              <a:buChar char="Ш"/>
            </a:pPr>
            <a:r>
              <a:rPr lang="ru-RU" sz="2400" smtClean="0">
                <a:effectLst/>
                <a:latin typeface="Georgia" pitchFamily="18" charset="0"/>
              </a:rPr>
              <a:t>Язвы на половых органах появляются периодически, они крупные и очень болезненные.</a:t>
            </a:r>
          </a:p>
          <a:p>
            <a:pPr>
              <a:lnSpc>
                <a:spcPct val="90000"/>
              </a:lnSpc>
              <a:buClr>
                <a:srgbClr val="FFFF00"/>
              </a:buClr>
              <a:buFont typeface="Wingdings" pitchFamily="2" charset="2"/>
              <a:buChar char="Ш"/>
            </a:pPr>
            <a:r>
              <a:rPr lang="ru-RU" sz="2400" smtClean="0">
                <a:effectLst/>
                <a:latin typeface="Georgia" pitchFamily="18" charset="0"/>
              </a:rPr>
              <a:t> Изъязвления появляются у женщин на слизистой влагалища и половых губ, а у мужчин — на мошонке и головке полового члена. </a:t>
            </a:r>
          </a:p>
          <a:p>
            <a:pPr>
              <a:lnSpc>
                <a:spcPct val="90000"/>
              </a:lnSpc>
              <a:buClr>
                <a:srgbClr val="FFFF00"/>
              </a:buClr>
              <a:buFont typeface="Wingdings" pitchFamily="2" charset="2"/>
              <a:buChar char="Ш"/>
            </a:pPr>
            <a:r>
              <a:rPr lang="ru-RU" sz="2400" smtClean="0">
                <a:effectLst/>
                <a:latin typeface="Georgia" pitchFamily="18" charset="0"/>
              </a:rPr>
              <a:t>Эрозии слизистой влагалища обнаруживают случайно во время гинекологического осмотра, на которое приходят женщины с жалобами на обильные выделения. </a:t>
            </a:r>
          </a:p>
          <a:p>
            <a:pPr>
              <a:lnSpc>
                <a:spcPct val="90000"/>
              </a:lnSpc>
              <a:buClr>
                <a:srgbClr val="FFFF00"/>
              </a:buClr>
              <a:buFont typeface="Wingdings" pitchFamily="2" charset="2"/>
              <a:buChar char="Ш"/>
            </a:pPr>
            <a:r>
              <a:rPr lang="ru-RU" sz="2400" smtClean="0">
                <a:effectLst/>
                <a:latin typeface="Georgia" pitchFamily="18" charset="0"/>
              </a:rPr>
              <a:t>Генитальные язвы часто рецидивируют </a:t>
            </a:r>
          </a:p>
        </p:txBody>
      </p:sp>
      <p:pic>
        <p:nvPicPr>
          <p:cNvPr id="27651" name="Picture 4" descr="Gerpes-na-polovom-chlen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692150"/>
            <a:ext cx="2459037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5" descr="devushka-hochet-v-tualet-650x43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213" y="3429000"/>
            <a:ext cx="2447925" cy="163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59113" y="2852738"/>
            <a:ext cx="6084887" cy="3278187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rgbClr val="FFFF00"/>
              </a:buClr>
              <a:buFont typeface="Wingdings" pitchFamily="2" charset="2"/>
              <a:buNone/>
              <a:defRPr/>
            </a:pPr>
            <a:r>
              <a:rPr lang="ru-RU" sz="2400" smtClean="0">
                <a:latin typeface="Georgia" pitchFamily="18" charset="0"/>
              </a:rPr>
              <a:t>    Поражение суставов отмечается примерно у половины пациентов и характеризуется преимущественно </a:t>
            </a:r>
          </a:p>
          <a:p>
            <a:pPr eaLnBrk="1" hangingPunct="1">
              <a:lnSpc>
                <a:spcPct val="90000"/>
              </a:lnSpc>
              <a:buClr>
                <a:srgbClr val="FFFF00"/>
              </a:buClr>
              <a:buFont typeface="Wingdings" pitchFamily="2" charset="2"/>
              <a:buChar char="ь"/>
              <a:defRPr/>
            </a:pPr>
            <a:r>
              <a:rPr lang="ru-RU" sz="2400" smtClean="0">
                <a:latin typeface="Georgia" pitchFamily="18" charset="0"/>
              </a:rPr>
              <a:t>   моно- или олигоартритами крупных суставов; </a:t>
            </a:r>
          </a:p>
          <a:p>
            <a:pPr eaLnBrk="1" hangingPunct="1">
              <a:lnSpc>
                <a:spcPct val="90000"/>
              </a:lnSpc>
              <a:buClr>
                <a:srgbClr val="FFFF00"/>
              </a:buClr>
              <a:buFont typeface="Wingdings" pitchFamily="2" charset="2"/>
              <a:buChar char="ь"/>
              <a:defRPr/>
            </a:pPr>
            <a:r>
              <a:rPr lang="ru-RU" sz="2400" smtClean="0">
                <a:latin typeface="Georgia" pitchFamily="18" charset="0"/>
              </a:rPr>
              <a:t>      несколько реже у пациентов развивается полиартрит. </a:t>
            </a:r>
          </a:p>
        </p:txBody>
      </p:sp>
      <p:pic>
        <p:nvPicPr>
          <p:cNvPr id="2867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8913"/>
            <a:ext cx="3995738" cy="260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587851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dirty="0" smtClean="0">
                <a:latin typeface="Georgia" pitchFamily="18" charset="0"/>
              </a:rPr>
              <a:t>В 1990 г. разработаны международные диагнос­тические критерии болезни </a:t>
            </a:r>
            <a:r>
              <a:rPr lang="ru-RU" sz="2400" dirty="0" err="1" smtClean="0">
                <a:latin typeface="Georgia" pitchFamily="18" charset="0"/>
              </a:rPr>
              <a:t>Бехчета</a:t>
            </a:r>
            <a:r>
              <a:rPr lang="ru-RU" sz="2400" dirty="0" smtClean="0">
                <a:latin typeface="Georgia" pitchFamily="18" charset="0"/>
              </a:rPr>
              <a:t> (</a:t>
            </a:r>
            <a:r>
              <a:rPr lang="ru-RU" sz="2400" i="1" dirty="0" err="1" smtClean="0">
                <a:solidFill>
                  <a:srgbClr val="FFFF00"/>
                </a:solidFill>
                <a:latin typeface="Georgia" pitchFamily="18" charset="0"/>
              </a:rPr>
              <a:t>Internal</a:t>
            </a:r>
            <a:r>
              <a:rPr lang="ru-RU" sz="2400" i="1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ru-RU" sz="2400" i="1" dirty="0" err="1" smtClean="0">
                <a:solidFill>
                  <a:srgbClr val="FFFF00"/>
                </a:solidFill>
                <a:latin typeface="Georgia" pitchFamily="18" charset="0"/>
              </a:rPr>
              <a:t>Study</a:t>
            </a:r>
            <a:r>
              <a:rPr lang="ru-RU" sz="2400" i="1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ru-RU" sz="2400" i="1" dirty="0" err="1" smtClean="0">
                <a:solidFill>
                  <a:srgbClr val="FFFF00"/>
                </a:solidFill>
                <a:latin typeface="Georgia" pitchFamily="18" charset="0"/>
              </a:rPr>
              <a:t>grup</a:t>
            </a:r>
            <a:r>
              <a:rPr lang="ru-RU" sz="2400" i="1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ru-RU" sz="2400" i="1" dirty="0" err="1" smtClean="0">
                <a:solidFill>
                  <a:srgbClr val="FFFF00"/>
                </a:solidFill>
                <a:latin typeface="Georgia" pitchFamily="18" charset="0"/>
              </a:rPr>
              <a:t>for</a:t>
            </a:r>
            <a:r>
              <a:rPr lang="ru-RU" sz="2400" i="1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ru-RU" sz="2400" i="1" dirty="0" err="1" smtClean="0">
                <a:solidFill>
                  <a:srgbClr val="FFFF00"/>
                </a:solidFill>
                <a:latin typeface="Georgia" pitchFamily="18" charset="0"/>
              </a:rPr>
              <a:t>Behcet’s</a:t>
            </a:r>
            <a:r>
              <a:rPr lang="ru-RU" sz="2400" i="1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ru-RU" sz="2400" i="1" dirty="0" err="1" smtClean="0">
                <a:solidFill>
                  <a:srgbClr val="FFFF00"/>
                </a:solidFill>
                <a:latin typeface="Georgia" pitchFamily="18" charset="0"/>
              </a:rPr>
              <a:t>disease</a:t>
            </a:r>
            <a:r>
              <a:rPr lang="ru-RU" sz="2400" dirty="0" smtClean="0">
                <a:latin typeface="Georgia" pitchFamily="18" charset="0"/>
              </a:rPr>
              <a:t>, 1990).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dirty="0" smtClean="0">
                <a:latin typeface="Georgia" pitchFamily="18" charset="0"/>
              </a:rPr>
              <a:t>К этим критериям относятся:</a:t>
            </a:r>
          </a:p>
          <a:p>
            <a:pPr eaLnBrk="1" hangingPunct="1">
              <a:lnSpc>
                <a:spcPct val="80000"/>
              </a:lnSpc>
              <a:buClr>
                <a:srgbClr val="FFFF00"/>
              </a:buClr>
              <a:buFont typeface="Wingdings" pitchFamily="2" charset="2"/>
              <a:buChar char="ь"/>
              <a:defRPr/>
            </a:pPr>
            <a:r>
              <a:rPr lang="ru-RU" sz="2400" dirty="0" smtClean="0">
                <a:latin typeface="Georgia" pitchFamily="18" charset="0"/>
              </a:rPr>
              <a:t>Рецидивирующие афты полости рта — малые и/или большие афты, герпетиформные изъязвления, рецидивирующие не менее 3 раз в течение года, выявленные врачом или больным.</a:t>
            </a:r>
          </a:p>
          <a:p>
            <a:pPr eaLnBrk="1" hangingPunct="1">
              <a:lnSpc>
                <a:spcPct val="80000"/>
              </a:lnSpc>
              <a:buClr>
                <a:srgbClr val="FFFF00"/>
              </a:buClr>
              <a:buFont typeface="Wingdings" pitchFamily="2" charset="2"/>
              <a:buChar char="ь"/>
              <a:defRPr/>
            </a:pPr>
            <a:r>
              <a:rPr lang="ru-RU" sz="2400" dirty="0" smtClean="0">
                <a:latin typeface="Georgia" pitchFamily="18" charset="0"/>
              </a:rPr>
              <a:t>Рецидивирующие язвы гениталий — </a:t>
            </a:r>
            <a:r>
              <a:rPr lang="ru-RU" sz="2400" dirty="0" err="1" smtClean="0">
                <a:latin typeface="Georgia" pitchFamily="18" charset="0"/>
              </a:rPr>
              <a:t>афтозные</a:t>
            </a:r>
            <a:r>
              <a:rPr lang="ru-RU" sz="2400" dirty="0" smtClean="0">
                <a:latin typeface="Georgia" pitchFamily="18" charset="0"/>
              </a:rPr>
              <a:t> или рубцующиеся изъязвления, выявленные врачом или больным.</a:t>
            </a:r>
          </a:p>
          <a:p>
            <a:pPr eaLnBrk="1" hangingPunct="1">
              <a:lnSpc>
                <a:spcPct val="80000"/>
              </a:lnSpc>
              <a:buClr>
                <a:srgbClr val="FFFF00"/>
              </a:buClr>
              <a:buFont typeface="Wingdings" pitchFamily="2" charset="2"/>
              <a:buChar char="ь"/>
              <a:defRPr/>
            </a:pPr>
            <a:r>
              <a:rPr lang="ru-RU" sz="2400" dirty="0" smtClean="0">
                <a:latin typeface="Georgia" pitchFamily="18" charset="0"/>
              </a:rPr>
              <a:t>Поражение глаз — передний </a:t>
            </a:r>
            <a:r>
              <a:rPr lang="ru-RU" sz="2400" dirty="0" err="1" smtClean="0">
                <a:latin typeface="Georgia" pitchFamily="18" charset="0"/>
              </a:rPr>
              <a:t>увеит</a:t>
            </a:r>
            <a:r>
              <a:rPr lang="ru-RU" sz="2400" dirty="0" smtClean="0">
                <a:latin typeface="Georgia" pitchFamily="18" charset="0"/>
              </a:rPr>
              <a:t>, задний </a:t>
            </a:r>
            <a:r>
              <a:rPr lang="ru-RU" sz="2400" dirty="0" err="1" smtClean="0">
                <a:latin typeface="Georgia" pitchFamily="18" charset="0"/>
              </a:rPr>
              <a:t>увеит</a:t>
            </a:r>
            <a:r>
              <a:rPr lang="ru-RU" sz="2400" dirty="0" smtClean="0">
                <a:latin typeface="Georgia" pitchFamily="18" charset="0"/>
              </a:rPr>
              <a:t>, клетки в стекловидном теле при исследовании щелевой лампой, </a:t>
            </a:r>
            <a:r>
              <a:rPr lang="ru-RU" sz="2400" dirty="0" err="1" smtClean="0">
                <a:latin typeface="Georgia" pitchFamily="18" charset="0"/>
              </a:rPr>
              <a:t>васкулит</a:t>
            </a:r>
            <a:r>
              <a:rPr lang="ru-RU" sz="2400" dirty="0" smtClean="0">
                <a:latin typeface="Georgia" pitchFamily="18" charset="0"/>
              </a:rPr>
              <a:t> сетчатки, выявленные офтальмологом.</a:t>
            </a:r>
          </a:p>
          <a:p>
            <a:pPr eaLnBrk="1" hangingPunct="1">
              <a:lnSpc>
                <a:spcPct val="80000"/>
              </a:lnSpc>
              <a:buClr>
                <a:srgbClr val="FFFF00"/>
              </a:buClr>
              <a:buFont typeface="Wingdings" pitchFamily="2" charset="2"/>
              <a:buChar char="ь"/>
              <a:defRPr/>
            </a:pPr>
            <a:r>
              <a:rPr lang="ru-RU" sz="2400" dirty="0" smtClean="0">
                <a:latin typeface="Georgia" pitchFamily="18" charset="0"/>
              </a:rPr>
              <a:t>Поражение кожи — узловатая эритема, </a:t>
            </a:r>
            <a:r>
              <a:rPr lang="ru-RU" sz="2400" dirty="0" err="1" smtClean="0">
                <a:latin typeface="Georgia" pitchFamily="18" charset="0"/>
              </a:rPr>
              <a:t>псевдофолликулит</a:t>
            </a:r>
            <a:r>
              <a:rPr lang="ru-RU" sz="2400" dirty="0" smtClean="0">
                <a:latin typeface="Georgia" pitchFamily="18" charset="0"/>
              </a:rPr>
              <a:t>, </a:t>
            </a:r>
            <a:r>
              <a:rPr lang="ru-RU" sz="2400" dirty="0" err="1" smtClean="0">
                <a:latin typeface="Georgia" pitchFamily="18" charset="0"/>
              </a:rPr>
              <a:t>папулопустулезные</a:t>
            </a:r>
            <a:r>
              <a:rPr lang="ru-RU" sz="2400" dirty="0" smtClean="0">
                <a:latin typeface="Georgia" pitchFamily="18" charset="0"/>
              </a:rPr>
              <a:t> высыпания, </a:t>
            </a:r>
            <a:r>
              <a:rPr lang="ru-RU" sz="2400" dirty="0" err="1" smtClean="0">
                <a:latin typeface="Georgia" pitchFamily="18" charset="0"/>
              </a:rPr>
              <a:t>акнеподобные</a:t>
            </a:r>
            <a:r>
              <a:rPr lang="ru-RU" sz="2400" dirty="0" smtClean="0">
                <a:latin typeface="Georgia" pitchFamily="18" charset="0"/>
              </a:rPr>
              <a:t> узелки, выявленные врачом у больных в период </a:t>
            </a:r>
            <a:r>
              <a:rPr lang="ru-RU" sz="2400" dirty="0" err="1" smtClean="0">
                <a:latin typeface="Georgia" pitchFamily="18" charset="0"/>
              </a:rPr>
              <a:t>постпубертатного</a:t>
            </a:r>
            <a:r>
              <a:rPr lang="ru-RU" sz="2400" dirty="0" smtClean="0">
                <a:latin typeface="Georgia" pitchFamily="18" charset="0"/>
              </a:rPr>
              <a:t> развития, применяющих </a:t>
            </a:r>
            <a:r>
              <a:rPr lang="ru-RU" sz="2400" dirty="0" err="1" smtClean="0">
                <a:latin typeface="Georgia" pitchFamily="18" charset="0"/>
              </a:rPr>
              <a:t>глюкокортикоиды</a:t>
            </a:r>
            <a:r>
              <a:rPr lang="ru-RU" sz="2400" dirty="0" smtClean="0">
                <a:latin typeface="Georgia" pitchFamily="18" charset="0"/>
              </a:rPr>
              <a:t>.</a:t>
            </a:r>
          </a:p>
          <a:p>
            <a:pPr eaLnBrk="1" hangingPunct="1">
              <a:lnSpc>
                <a:spcPct val="80000"/>
              </a:lnSpc>
              <a:buClr>
                <a:srgbClr val="FFFF00"/>
              </a:buClr>
              <a:buFont typeface="Wingdings" pitchFamily="2" charset="2"/>
              <a:buChar char="ь"/>
              <a:defRPr/>
            </a:pPr>
            <a:r>
              <a:rPr lang="ru-RU" sz="2400" dirty="0" smtClean="0">
                <a:latin typeface="Georgia" pitchFamily="18" charset="0"/>
              </a:rPr>
              <a:t>Положительный тест </a:t>
            </a:r>
            <a:r>
              <a:rPr lang="ru-RU" sz="2400" dirty="0" err="1" smtClean="0">
                <a:latin typeface="Georgia" pitchFamily="18" charset="0"/>
              </a:rPr>
              <a:t>патергии</a:t>
            </a:r>
            <a:r>
              <a:rPr lang="ru-RU" sz="2400" dirty="0" smtClean="0">
                <a:latin typeface="Georgia" pitchFamily="18" charset="0"/>
              </a:rPr>
              <a:t> — оценивается врачом через 24–48 ч.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sz="2400" dirty="0" smtClean="0"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smtClean="0">
              <a:effectLst/>
            </a:endParaRPr>
          </a:p>
        </p:txBody>
      </p:sp>
      <p:sp>
        <p:nvSpPr>
          <p:cNvPr id="450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39975" y="1600200"/>
            <a:ext cx="6346825" cy="4530725"/>
          </a:xfrm>
        </p:spPr>
        <p:txBody>
          <a:bodyPr/>
          <a:lstStyle/>
          <a:p>
            <a:r>
              <a:rPr lang="ru-RU" sz="2800" smtClean="0">
                <a:effectLst/>
                <a:latin typeface="Georgia" pitchFamily="18" charset="0"/>
              </a:rPr>
              <a:t>Пoлoжитeльнaя кoжнaя пpoбa: пpи пoдoзpeнии нa бoлeзнь Бeхчeтa бoльнoмy дeлaют пpoкoл кoжи cтepильнoй иглoй нa глyбинy 5 мм. Зaбoлeвaниe пoдтвepждaeтcя, ecли нa мecтe yкoлa в тeчeниe пepвых двyх cyтok oбpaзyeтcя эpитeмaтoзнaя пaпyлa paзмepoм бoлee 2 мм</a:t>
            </a:r>
            <a:r>
              <a:rPr lang="ru-RU" smtClean="0">
                <a:effectLst/>
              </a:rPr>
              <a:t>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smtClean="0">
              <a:effectLst/>
            </a:endParaRPr>
          </a:p>
        </p:txBody>
      </p:sp>
      <p:pic>
        <p:nvPicPr>
          <p:cNvPr id="46082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03350" y="1412875"/>
            <a:ext cx="5776913" cy="4138613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76600" y="765175"/>
            <a:ext cx="5688013" cy="536575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2400" smtClean="0">
                <a:latin typeface="Georgia" pitchFamily="18" charset="0"/>
              </a:rPr>
              <a:t>В соответствии с этими критериями </a:t>
            </a:r>
            <a:r>
              <a:rPr lang="ru-RU" sz="2400" b="1" smtClean="0">
                <a:solidFill>
                  <a:srgbClr val="FFFF00"/>
                </a:solidFill>
                <a:latin typeface="Georgia" pitchFamily="18" charset="0"/>
              </a:rPr>
              <a:t>диагноз считается достоверным, если</a:t>
            </a:r>
            <a:r>
              <a:rPr lang="ru-RU" sz="2400" smtClean="0">
                <a:latin typeface="Georgia" pitchFamily="18" charset="0"/>
              </a:rPr>
              <a:t>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400" smtClean="0">
                <a:solidFill>
                  <a:srgbClr val="FFCC99"/>
                </a:solidFill>
                <a:effectLst/>
                <a:latin typeface="Georgia" pitchFamily="18" charset="0"/>
              </a:rPr>
              <a:t>     афтозный стоматит</a:t>
            </a:r>
            <a:r>
              <a:rPr lang="ru-RU" sz="2400" smtClean="0">
                <a:latin typeface="Georgia" pitchFamily="18" charset="0"/>
              </a:rPr>
              <a:t> сочетается с двумя из нижеперечисленных признаков:</a:t>
            </a:r>
          </a:p>
          <a:p>
            <a:pPr eaLnBrk="1" hangingPunct="1">
              <a:buClr>
                <a:srgbClr val="FFFF00"/>
              </a:buClr>
              <a:buFont typeface="Wingdings" pitchFamily="2" charset="2"/>
              <a:buChar char="Ш"/>
              <a:defRPr/>
            </a:pPr>
            <a:r>
              <a:rPr lang="ru-RU" sz="2400" smtClean="0">
                <a:latin typeface="Georgia" pitchFamily="18" charset="0"/>
              </a:rPr>
              <a:t> </a:t>
            </a:r>
            <a:r>
              <a:rPr lang="ru-RU" sz="2400" i="1" smtClean="0">
                <a:latin typeface="Georgia" pitchFamily="18" charset="0"/>
              </a:rPr>
              <a:t>рецидивирующие генитальные язвы, </a:t>
            </a:r>
          </a:p>
          <a:p>
            <a:pPr eaLnBrk="1" hangingPunct="1">
              <a:buClr>
                <a:srgbClr val="FFFF00"/>
              </a:buClr>
              <a:buFont typeface="Wingdings" pitchFamily="2" charset="2"/>
              <a:buChar char="Ш"/>
              <a:defRPr/>
            </a:pPr>
            <a:r>
              <a:rPr lang="ru-RU" sz="2400" i="1" smtClean="0">
                <a:latin typeface="Georgia" pitchFamily="18" charset="0"/>
              </a:rPr>
              <a:t>поражение глаз,</a:t>
            </a:r>
          </a:p>
          <a:p>
            <a:pPr eaLnBrk="1" hangingPunct="1">
              <a:buClr>
                <a:srgbClr val="FFFF00"/>
              </a:buClr>
              <a:buFont typeface="Wingdings" pitchFamily="2" charset="2"/>
              <a:buChar char="Ш"/>
              <a:defRPr/>
            </a:pPr>
            <a:r>
              <a:rPr lang="ru-RU" sz="2400" i="1" smtClean="0">
                <a:latin typeface="Georgia" pitchFamily="18" charset="0"/>
              </a:rPr>
              <a:t> поражение кожи</a:t>
            </a:r>
          </a:p>
          <a:p>
            <a:pPr eaLnBrk="1" hangingPunct="1">
              <a:buClr>
                <a:srgbClr val="FFFF00"/>
              </a:buClr>
              <a:buFont typeface="Wingdings" pitchFamily="2" charset="2"/>
              <a:buChar char="Ш"/>
              <a:defRPr/>
            </a:pPr>
            <a:r>
              <a:rPr lang="ru-RU" sz="2400" i="1" smtClean="0">
                <a:latin typeface="Georgia" pitchFamily="18" charset="0"/>
              </a:rPr>
              <a:t>или положительный тест патергии</a:t>
            </a:r>
            <a:r>
              <a:rPr lang="ru-RU" sz="2400" smtClean="0"/>
              <a:t>  </a:t>
            </a:r>
          </a:p>
        </p:txBody>
      </p:sp>
      <p:pic>
        <p:nvPicPr>
          <p:cNvPr id="30723" name="Picture 2" descr="C:\Documents and Settings\111\Мои документы\Мои рисунки\глаз лечение\2650844_23081_3987864_House_M_D_Cellphone_Wallpap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692150"/>
            <a:ext cx="2544763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27313" y="333375"/>
            <a:ext cx="6516687" cy="579755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mtClean="0"/>
              <a:t>    </a:t>
            </a:r>
            <a:r>
              <a:rPr lang="ru-RU" sz="2400" i="1" smtClean="0">
                <a:solidFill>
                  <a:srgbClr val="FFFF00"/>
                </a:solidFill>
                <a:effectLst/>
                <a:latin typeface="Georgia" pitchFamily="18" charset="0"/>
              </a:rPr>
              <a:t>Поражение органа зрения возникает у 85,0-90,0% пациентов.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400" smtClean="0">
                <a:effectLst/>
                <a:latin typeface="Georgia" pitchFamily="18" charset="0"/>
              </a:rPr>
              <a:t>   При этом наблюдается:</a:t>
            </a:r>
          </a:p>
          <a:p>
            <a:pPr eaLnBrk="1" hangingPunct="1">
              <a:buClr>
                <a:srgbClr val="FFFF00"/>
              </a:buClr>
              <a:buFont typeface="Wingdings" pitchFamily="2" charset="2"/>
              <a:buChar char="ь"/>
              <a:defRPr/>
            </a:pPr>
            <a:r>
              <a:rPr lang="ru-RU" sz="2400" smtClean="0">
                <a:effectLst/>
                <a:latin typeface="Georgia" pitchFamily="18" charset="0"/>
              </a:rPr>
              <a:t>поражение сосудистой оболочки глаза(передний (20,2-37,1%), задний (21,7-56%) или панувеит(5,3-75,1%)), </a:t>
            </a:r>
          </a:p>
          <a:p>
            <a:pPr eaLnBrk="1" hangingPunct="1">
              <a:buClr>
                <a:srgbClr val="FFFF00"/>
              </a:buClr>
              <a:buFont typeface="Wingdings" pitchFamily="2" charset="2"/>
              <a:buChar char="ь"/>
              <a:defRPr/>
            </a:pPr>
            <a:r>
              <a:rPr lang="ru-RU" sz="2400" smtClean="0">
                <a:effectLst/>
                <a:latin typeface="Georgia" pitchFamily="18" charset="0"/>
              </a:rPr>
              <a:t>поражение сетчатки –  50% больных ( перифлебит (37-51%), окклюзией ветви ЦВС  (10%) и др.),</a:t>
            </a:r>
          </a:p>
          <a:p>
            <a:pPr eaLnBrk="1" hangingPunct="1">
              <a:buClr>
                <a:srgbClr val="FFFF00"/>
              </a:buClr>
              <a:buFont typeface="Wingdings" pitchFamily="2" charset="2"/>
              <a:buChar char="ь"/>
              <a:defRPr/>
            </a:pPr>
            <a:r>
              <a:rPr lang="ru-RU" sz="2400" smtClean="0">
                <a:effectLst/>
                <a:latin typeface="Georgia" pitchFamily="18" charset="0"/>
              </a:rPr>
              <a:t>  эписклерит или конъюнктивит (4,2-8,5%),</a:t>
            </a:r>
          </a:p>
          <a:p>
            <a:pPr eaLnBrk="1" hangingPunct="1">
              <a:buClr>
                <a:srgbClr val="FFFF00"/>
              </a:buClr>
              <a:buFont typeface="Wingdings" pitchFamily="2" charset="2"/>
              <a:buChar char="ь"/>
              <a:defRPr/>
            </a:pPr>
            <a:r>
              <a:rPr lang="ru-RU" sz="2400" smtClean="0">
                <a:effectLst/>
                <a:latin typeface="Georgia" pitchFamily="18" charset="0"/>
              </a:rPr>
              <a:t>из неврологических проявлений- парез экстраокулярных мышц  и др.</a:t>
            </a:r>
          </a:p>
        </p:txBody>
      </p:sp>
      <p:pic>
        <p:nvPicPr>
          <p:cNvPr id="25603" name="Picture 1" descr="C:\Documents and Settings\111\Мои документы\Мои рисунки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333375"/>
            <a:ext cx="24384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2" descr="C:\Documents and Settings\111\Мои документы\Мои рисунки\indexпампам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2781300"/>
            <a:ext cx="2390775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55875" y="2205038"/>
            <a:ext cx="6588125" cy="3925887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2400" smtClean="0">
                <a:effectLst/>
                <a:latin typeface="Georgia" pitchFamily="18" charset="0"/>
              </a:rPr>
              <a:t>Поражение глаз — первый симптом болезни у  10% пациентов, но чаще развивается после афтозного стоматита.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400" smtClean="0">
                <a:effectLst/>
                <a:latin typeface="Georgia" pitchFamily="18" charset="0"/>
              </a:rPr>
              <a:t> Больные с поражением глаз предъявляют разнообразные жалобы, среди которых наиболее частые — расплывчатость зрительных объектов, боль в глазах, светобоязнь, слезотечение, периорбитальная гиперемия</a:t>
            </a:r>
            <a:r>
              <a:rPr lang="ru-RU" smtClean="0"/>
              <a:t>. </a:t>
            </a:r>
          </a:p>
        </p:txBody>
      </p:sp>
      <p:pic>
        <p:nvPicPr>
          <p:cNvPr id="32770" name="Picture 2"/>
          <p:cNvPicPr>
            <a:picLocks noChangeAspect="1" noChangeArrowheads="1"/>
          </p:cNvPicPr>
          <p:nvPr>
            <p:ph type="title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3492500" cy="2170113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1741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76600" y="908050"/>
            <a:ext cx="5867400" cy="5538788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400" smtClean="0">
                <a:effectLst/>
                <a:latin typeface="Georgia" pitchFamily="18" charset="0"/>
              </a:rPr>
              <a:t>          Болезнь Бехчета (</a:t>
            </a:r>
            <a:r>
              <a:rPr lang="ru-RU" sz="2400" i="1" smtClean="0">
                <a:effectLst/>
                <a:latin typeface="Georgia" pitchFamily="18" charset="0"/>
              </a:rPr>
              <a:t>болезнь Адамантиадиса — Бехчета, болезнь Шелкового пути</a:t>
            </a:r>
            <a:r>
              <a:rPr lang="ru-RU" sz="2400" smtClean="0">
                <a:effectLst/>
                <a:latin typeface="Georgia" pitchFamily="18" charset="0"/>
              </a:rPr>
              <a:t>) — системное хроническое идиопатическое воспалительное заболевание неизвестной этиологии с рецидивирующим течением, проявляющееся характерной триадой: </a:t>
            </a:r>
          </a:p>
          <a:p>
            <a:pPr eaLnBrk="1" hangingPunct="1">
              <a:lnSpc>
                <a:spcPct val="90000"/>
              </a:lnSpc>
              <a:buClr>
                <a:srgbClr val="FFFF00"/>
              </a:buClr>
              <a:buFont typeface="Wingdings" pitchFamily="2" charset="2"/>
              <a:buChar char="ь"/>
            </a:pPr>
            <a:r>
              <a:rPr lang="ru-RU" sz="2400" smtClean="0">
                <a:effectLst/>
                <a:latin typeface="Georgia" pitchFamily="18" charset="0"/>
              </a:rPr>
              <a:t>рецидивирующий афтозный стоматит,</a:t>
            </a:r>
          </a:p>
          <a:p>
            <a:pPr eaLnBrk="1" hangingPunct="1">
              <a:lnSpc>
                <a:spcPct val="90000"/>
              </a:lnSpc>
              <a:buClr>
                <a:srgbClr val="FFFF00"/>
              </a:buClr>
              <a:buFont typeface="Wingdings" pitchFamily="2" charset="2"/>
              <a:buChar char="ь"/>
            </a:pPr>
            <a:r>
              <a:rPr lang="ru-RU" sz="2400" smtClean="0">
                <a:effectLst/>
                <a:latin typeface="Georgia" pitchFamily="18" charset="0"/>
              </a:rPr>
              <a:t> язвенные изменения слизистой оболочки и кожи половых органов,</a:t>
            </a:r>
          </a:p>
          <a:p>
            <a:pPr eaLnBrk="1" hangingPunct="1">
              <a:lnSpc>
                <a:spcPct val="90000"/>
              </a:lnSpc>
              <a:buClr>
                <a:srgbClr val="FFFF00"/>
              </a:buClr>
              <a:buFont typeface="Wingdings" pitchFamily="2" charset="2"/>
              <a:buChar char="ь"/>
            </a:pPr>
            <a:r>
              <a:rPr lang="ru-RU" sz="2400" smtClean="0">
                <a:effectLst/>
                <a:latin typeface="Georgia" pitchFamily="18" charset="0"/>
              </a:rPr>
              <a:t> воспалительное поражение глаз                    </a:t>
            </a:r>
          </a:p>
        </p:txBody>
      </p:sp>
      <p:pic>
        <p:nvPicPr>
          <p:cNvPr id="17411" name="Picture 4" descr="8_O_R6f-Um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549275"/>
            <a:ext cx="3016250" cy="301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59113" y="0"/>
            <a:ext cx="6084887" cy="6858000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400" smtClean="0">
                <a:effectLst/>
                <a:latin typeface="Georgia" pitchFamily="18" charset="0"/>
              </a:rPr>
              <a:t>Пpи бoлeзни Бeхчeтa пpинятo выдeлять пять cтaдий пopaжeния глaз:</a:t>
            </a:r>
          </a:p>
          <a:p>
            <a:pPr>
              <a:lnSpc>
                <a:spcPct val="80000"/>
              </a:lnSpc>
            </a:pPr>
            <a:r>
              <a:rPr lang="ru-RU" sz="2400" smtClean="0">
                <a:effectLst/>
                <a:latin typeface="Georgia" pitchFamily="18" charset="0"/>
              </a:rPr>
              <a:t>Пepвaя (пpoдpoмaльнaя cтaдия) хa-paктepизyeтcя общими пpoявлeни-ями   бeз вовлечения в вocпaлитeль-ный пpoцecc ткaнeй глaзa</a:t>
            </a:r>
          </a:p>
          <a:p>
            <a:pPr>
              <a:lnSpc>
                <a:spcPct val="80000"/>
              </a:lnSpc>
            </a:pPr>
            <a:r>
              <a:rPr lang="ru-RU" sz="2400" smtClean="0">
                <a:effectLst/>
                <a:latin typeface="Georgia" pitchFamily="18" charset="0"/>
              </a:rPr>
              <a:t>Для втopoй (нaчaльнoй) ocнoвным cимптoмом являeтcя пoявлeниe иpи-дoциклитa пpи минимaльнoм пopa-жeнии глaзнoгo днa.</a:t>
            </a:r>
          </a:p>
          <a:p>
            <a:pPr>
              <a:lnSpc>
                <a:spcPct val="80000"/>
              </a:lnSpc>
            </a:pPr>
            <a:r>
              <a:rPr lang="ru-RU" sz="2400" smtClean="0">
                <a:effectLst/>
                <a:latin typeface="Georgia" pitchFamily="18" charset="0"/>
              </a:rPr>
              <a:t>Tpeтья или cpeдняя cтaдия пopaжeния глaзa   хapaктe-pизyeтcя вocпaли-тeльными пpoцeccaми в пepeднeм ceгмeнтe в coчeтaнии c тяжeлыми пopaжeниями глaзнoгo днa. </a:t>
            </a:r>
          </a:p>
          <a:p>
            <a:pPr>
              <a:lnSpc>
                <a:spcPct val="80000"/>
              </a:lnSpc>
            </a:pPr>
            <a:r>
              <a:rPr lang="ru-RU" altLang="ru-RU" sz="2400" smtClean="0">
                <a:effectLst/>
                <a:latin typeface="Georgia" pitchFamily="18" charset="0"/>
              </a:rPr>
              <a:t>Чeтвepтaя (пoздняя) cтaдия зaбoлeвa-ния пpoявляeтcя peзким cнижeниeм ocтpoты зpeния.</a:t>
            </a:r>
          </a:p>
          <a:p>
            <a:pPr>
              <a:lnSpc>
                <a:spcPct val="80000"/>
              </a:lnSpc>
            </a:pPr>
            <a:r>
              <a:rPr lang="ru-RU" altLang="ru-RU" sz="2400" smtClean="0">
                <a:effectLst/>
                <a:latin typeface="Georgia" pitchFamily="18" charset="0"/>
              </a:rPr>
              <a:t>Нa пятoй (тepминaльнoй) cтaдии бo-лeзни   oтмeчaютcя pyбцoвыe измeнeния ceтчaтки, пpивoдящиe к пoтepe зpeния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sz="2400" smtClean="0">
              <a:effectLst/>
              <a:latin typeface="Georgia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2400" smtClean="0">
              <a:effectLst/>
              <a:latin typeface="Georgia" pitchFamily="18" charset="0"/>
            </a:endParaRPr>
          </a:p>
        </p:txBody>
      </p:sp>
      <p:pic>
        <p:nvPicPr>
          <p:cNvPr id="33794" name="Picture 2"/>
          <p:cNvPicPr>
            <a:picLocks noGrp="1" noChangeAspect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3059113" cy="1900238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smtClean="0">
              <a:effectLst/>
            </a:endParaRPr>
          </a:p>
        </p:txBody>
      </p:sp>
      <p:sp>
        <p:nvSpPr>
          <p:cNvPr id="358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87675" y="0"/>
            <a:ext cx="6156325" cy="6669088"/>
          </a:xfrm>
        </p:spPr>
        <p:txBody>
          <a:bodyPr/>
          <a:lstStyle/>
          <a:p>
            <a:pPr>
              <a:lnSpc>
                <a:spcPct val="90000"/>
              </a:lnSpc>
              <a:buClr>
                <a:srgbClr val="FFFF00"/>
              </a:buClr>
              <a:buFont typeface="Wingdings" pitchFamily="2" charset="2"/>
              <a:buChar char="ь"/>
            </a:pPr>
            <a:r>
              <a:rPr lang="ru-RU" sz="2400" smtClean="0">
                <a:effectLst/>
                <a:latin typeface="Georgia" pitchFamily="18" charset="0"/>
              </a:rPr>
              <a:t>Увеит развивается через 2-3 года после начала заболевания.Однако в 1/3 случаев отмечается   только поражение глаз в виде увеита без других проявлений данного заболевания</a:t>
            </a:r>
          </a:p>
          <a:p>
            <a:pPr>
              <a:lnSpc>
                <a:spcPct val="90000"/>
              </a:lnSpc>
              <a:buClr>
                <a:srgbClr val="FFFF00"/>
              </a:buClr>
              <a:buFont typeface="Wingdings" pitchFamily="2" charset="2"/>
              <a:buChar char="ь"/>
            </a:pPr>
            <a:r>
              <a:rPr lang="ru-RU" sz="2400" smtClean="0">
                <a:effectLst/>
                <a:latin typeface="Georgia" pitchFamily="18" charset="0"/>
              </a:rPr>
              <a:t>Заболевание начинается с внезапного болевого синдрома, затуманивания и снижения зрения, светобоязнь,</a:t>
            </a:r>
          </a:p>
          <a:p>
            <a:pPr>
              <a:lnSpc>
                <a:spcPct val="90000"/>
              </a:lnSpc>
              <a:buClr>
                <a:srgbClr val="FFFF00"/>
              </a:buClr>
              <a:buFont typeface="Wingdings" pitchFamily="2" charset="2"/>
              <a:buChar char="ь"/>
            </a:pPr>
            <a:r>
              <a:rPr lang="ru-RU" sz="2400" smtClean="0">
                <a:effectLst/>
                <a:latin typeface="Georgia" pitchFamily="18" charset="0"/>
              </a:rPr>
              <a:t>В  75,0% случаев поражаются оба глаза</a:t>
            </a:r>
          </a:p>
          <a:p>
            <a:pPr>
              <a:lnSpc>
                <a:spcPct val="90000"/>
              </a:lnSpc>
              <a:buClr>
                <a:srgbClr val="FFFF00"/>
              </a:buClr>
              <a:buFont typeface="Wingdings" pitchFamily="2" charset="2"/>
              <a:buChar char="ь"/>
            </a:pPr>
            <a:r>
              <a:rPr lang="ru-RU" sz="2400" smtClean="0">
                <a:effectLst/>
                <a:latin typeface="Georgia" pitchFamily="18" charset="0"/>
              </a:rPr>
              <a:t>В 25,0% развитие увеита с гипопионом на спокойном «белом» глазу</a:t>
            </a:r>
            <a:r>
              <a:rPr lang="ru-RU" sz="2400" smtClean="0">
                <a:latin typeface="Georgia" pitchFamily="18" charset="0"/>
              </a:rPr>
              <a:t>Гипопион-  один из признаков болезни Бехчета.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400" smtClean="0">
                <a:latin typeface="Georgia" pitchFamily="18" charset="0"/>
              </a:rPr>
              <a:t>Особенности:</a:t>
            </a:r>
          </a:p>
          <a:p>
            <a:pPr eaLnBrk="1" hangingPunct="1">
              <a:lnSpc>
                <a:spcPct val="90000"/>
              </a:lnSpc>
              <a:buClr>
                <a:srgbClr val="FFFF00"/>
              </a:buClr>
              <a:buFont typeface="Wingdings" pitchFamily="2" charset="2"/>
              <a:buChar char="Ш"/>
            </a:pPr>
            <a:r>
              <a:rPr lang="ru-RU" sz="2400" smtClean="0">
                <a:latin typeface="Georgia" pitchFamily="18" charset="0"/>
              </a:rPr>
              <a:t> изменение уровня гипопиона при наклоне головы</a:t>
            </a:r>
          </a:p>
          <a:p>
            <a:pPr eaLnBrk="1" hangingPunct="1">
              <a:lnSpc>
                <a:spcPct val="90000"/>
              </a:lnSpc>
              <a:buClr>
                <a:srgbClr val="FFFF00"/>
              </a:buClr>
              <a:buFont typeface="Wingdings" pitchFamily="2" charset="2"/>
              <a:buChar char="Ш"/>
            </a:pPr>
            <a:r>
              <a:rPr lang="ru-RU" sz="2400" smtClean="0">
                <a:latin typeface="Georgia" pitchFamily="18" charset="0"/>
              </a:rPr>
              <a:t>быстротечность исчезновения гипопиона(несколько часов)</a:t>
            </a:r>
          </a:p>
          <a:p>
            <a:pPr eaLnBrk="1" hangingPunct="1">
              <a:lnSpc>
                <a:spcPct val="90000"/>
              </a:lnSpc>
              <a:buClr>
                <a:srgbClr val="FFFF00"/>
              </a:buClr>
              <a:buFont typeface="Wingdings" pitchFamily="2" charset="2"/>
              <a:buChar char="Ш"/>
            </a:pPr>
            <a:endParaRPr lang="ru-RU" sz="2400" smtClean="0">
              <a:effectLst/>
              <a:latin typeface="Georgia" pitchFamily="18" charset="0"/>
            </a:endParaRPr>
          </a:p>
          <a:p>
            <a:pPr>
              <a:lnSpc>
                <a:spcPct val="90000"/>
              </a:lnSpc>
              <a:buClr>
                <a:srgbClr val="FFFF00"/>
              </a:buClr>
              <a:buFont typeface="Wingdings" pitchFamily="2" charset="2"/>
              <a:buChar char="ь"/>
            </a:pPr>
            <a:endParaRPr lang="ru-RU" sz="2400" smtClean="0">
              <a:effectLst/>
              <a:latin typeface="Georgia" pitchFamily="18" charset="0"/>
            </a:endParaRPr>
          </a:p>
        </p:txBody>
      </p:sp>
      <p:pic>
        <p:nvPicPr>
          <p:cNvPr id="35843" name="Picture 4" descr="27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421063" y="-458788"/>
            <a:ext cx="2916238" cy="2187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5" name="Picture 4" descr="Иридоциклит-глазное-заболевание-что-это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3132138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smtClean="0">
              <a:effectLst/>
            </a:endParaRPr>
          </a:p>
        </p:txBody>
      </p:sp>
      <p:sp>
        <p:nvSpPr>
          <p:cNvPr id="440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84438" y="0"/>
            <a:ext cx="6659562" cy="68580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400" smtClean="0">
                <a:effectLst/>
                <a:latin typeface="Georgia" pitchFamily="18" charset="0"/>
              </a:rPr>
              <a:t>      Данные лабораторных исследований  указывают на наличие воспалительного процесса.</a:t>
            </a:r>
          </a:p>
          <a:p>
            <a:pPr>
              <a:lnSpc>
                <a:spcPct val="90000"/>
              </a:lnSpc>
              <a:buClr>
                <a:srgbClr val="FFFF00"/>
              </a:buClr>
              <a:buFont typeface="Wingdings" pitchFamily="2" charset="2"/>
              <a:buChar char="ь"/>
            </a:pPr>
            <a:r>
              <a:rPr lang="ru-RU" sz="2400" smtClean="0">
                <a:effectLst/>
                <a:latin typeface="Georgia" pitchFamily="18" charset="0"/>
              </a:rPr>
              <a:t> В клиническом анализе крови наиболее часто отмечается повышение скорости оседания эритроцитов (СОЭ). Общий анализ мочи — обычно без особенностей.</a:t>
            </a:r>
          </a:p>
          <a:p>
            <a:pPr>
              <a:lnSpc>
                <a:spcPct val="90000"/>
              </a:lnSpc>
              <a:buClr>
                <a:srgbClr val="FFFF00"/>
              </a:buClr>
              <a:buFont typeface="Wingdings" pitchFamily="2" charset="2"/>
              <a:buChar char="ь"/>
            </a:pPr>
            <a:r>
              <a:rPr lang="ru-RU" sz="2400" smtClean="0">
                <a:effectLst/>
                <a:latin typeface="Georgia" pitchFamily="18" charset="0"/>
              </a:rPr>
              <a:t> Биохимические и иммунологические ана-лизы-    повышения С-реактивного белка,уровня </a:t>
            </a:r>
            <a:r>
              <a:rPr lang="el-GR" sz="2400" smtClean="0">
                <a:effectLst/>
                <a:latin typeface="Georgia" pitchFamily="18" charset="0"/>
              </a:rPr>
              <a:t>ά</a:t>
            </a:r>
            <a:r>
              <a:rPr lang="ru-RU" sz="2400" smtClean="0">
                <a:effectLst/>
                <a:latin typeface="Georgia" pitchFamily="18" charset="0"/>
              </a:rPr>
              <a:t>-2 . </a:t>
            </a:r>
            <a:r>
              <a:rPr lang="el-GR" sz="2400" smtClean="0">
                <a:effectLst/>
                <a:latin typeface="Georgia" pitchFamily="18" charset="0"/>
              </a:rPr>
              <a:t>γ</a:t>
            </a:r>
            <a:r>
              <a:rPr lang="ru-RU" sz="2400" smtClean="0">
                <a:effectLst/>
                <a:latin typeface="Georgia" pitchFamily="18" charset="0"/>
              </a:rPr>
              <a:t>- глобулинов,  фиб-риногена, серомукоида,сиаловых кислот,отражающих активность и степень воспалительного процесса.</a:t>
            </a:r>
          </a:p>
          <a:p>
            <a:pPr>
              <a:lnSpc>
                <a:spcPct val="90000"/>
              </a:lnSpc>
              <a:buClr>
                <a:srgbClr val="FFFF00"/>
              </a:buClr>
              <a:buFont typeface="Wingdings" pitchFamily="2" charset="2"/>
              <a:buChar char="ь"/>
            </a:pPr>
            <a:r>
              <a:rPr lang="ru-RU" sz="2400" smtClean="0">
                <a:effectLst/>
                <a:latin typeface="Georgia" pitchFamily="18" charset="0"/>
              </a:rPr>
              <a:t> Одним из важных диагностических критериев в установлении диагноза является положительный тест патергии, свидетельствующий о кожной гиперчувствительности.</a:t>
            </a:r>
          </a:p>
        </p:txBody>
      </p:sp>
      <p:pic>
        <p:nvPicPr>
          <p:cNvPr id="44035" name="Picture 4" descr="imag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555875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08400" y="1125538"/>
            <a:ext cx="5435600" cy="573246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800" smtClean="0">
                <a:effectLst/>
                <a:latin typeface="Georgia" pitchFamily="18" charset="0"/>
              </a:rPr>
              <a:t>При подозрении на болезнь Бехчета пациенту необходимы консультации:</a:t>
            </a:r>
          </a:p>
          <a:p>
            <a:pPr>
              <a:lnSpc>
                <a:spcPct val="80000"/>
              </a:lnSpc>
              <a:buClr>
                <a:srgbClr val="FFFF00"/>
              </a:buClr>
              <a:buFont typeface="Wingdings" pitchFamily="2" charset="2"/>
              <a:buChar char="Ш"/>
            </a:pPr>
            <a:r>
              <a:rPr lang="ru-RU" sz="2800" smtClean="0">
                <a:effectLst/>
                <a:latin typeface="Georgia" pitchFamily="18" charset="0"/>
              </a:rPr>
              <a:t>стоматолога</a:t>
            </a:r>
          </a:p>
          <a:p>
            <a:pPr>
              <a:lnSpc>
                <a:spcPct val="80000"/>
              </a:lnSpc>
              <a:buClr>
                <a:srgbClr val="FFFF00"/>
              </a:buClr>
              <a:buFont typeface="Wingdings" pitchFamily="2" charset="2"/>
              <a:buChar char="Ш"/>
            </a:pPr>
            <a:r>
              <a:rPr lang="ru-RU" sz="2800" smtClean="0">
                <a:effectLst/>
                <a:latin typeface="Georgia" pitchFamily="18" charset="0"/>
              </a:rPr>
              <a:t>дерматолога</a:t>
            </a:r>
          </a:p>
          <a:p>
            <a:pPr>
              <a:lnSpc>
                <a:spcPct val="80000"/>
              </a:lnSpc>
              <a:buClr>
                <a:srgbClr val="FFFF00"/>
              </a:buClr>
              <a:buFont typeface="Wingdings" pitchFamily="2" charset="2"/>
              <a:buChar char="Ш"/>
            </a:pPr>
            <a:r>
              <a:rPr lang="ru-RU" sz="2800" smtClean="0">
                <a:effectLst/>
                <a:latin typeface="Georgia" pitchFamily="18" charset="0"/>
              </a:rPr>
              <a:t>гинеколога</a:t>
            </a:r>
          </a:p>
          <a:p>
            <a:pPr>
              <a:lnSpc>
                <a:spcPct val="80000"/>
              </a:lnSpc>
              <a:buClr>
                <a:srgbClr val="FFFF00"/>
              </a:buClr>
              <a:buFont typeface="Wingdings" pitchFamily="2" charset="2"/>
              <a:buChar char="Ш"/>
            </a:pPr>
            <a:r>
              <a:rPr lang="ru-RU" sz="2800" smtClean="0">
                <a:effectLst/>
                <a:latin typeface="Georgia" pitchFamily="18" charset="0"/>
              </a:rPr>
              <a:t>терапевта</a:t>
            </a:r>
          </a:p>
          <a:p>
            <a:pPr>
              <a:lnSpc>
                <a:spcPct val="80000"/>
              </a:lnSpc>
              <a:buClr>
                <a:srgbClr val="FFFF00"/>
              </a:buClr>
              <a:buFont typeface="Wingdings" pitchFamily="2" charset="2"/>
              <a:buChar char="Ш"/>
            </a:pPr>
            <a:endParaRPr lang="ru-RU" sz="2800" smtClean="0">
              <a:effectLst/>
              <a:latin typeface="Georgia" pitchFamily="18" charset="0"/>
            </a:endParaRPr>
          </a:p>
          <a:p>
            <a:pPr>
              <a:lnSpc>
                <a:spcPct val="80000"/>
              </a:lnSpc>
              <a:buClr>
                <a:srgbClr val="FFFF00"/>
              </a:buClr>
              <a:buFont typeface="Wingdings" pitchFamily="2" charset="2"/>
              <a:buNone/>
            </a:pPr>
            <a:r>
              <a:rPr lang="ru-RU" sz="2800" smtClean="0">
                <a:effectLst/>
                <a:latin typeface="Georgia" pitchFamily="18" charset="0"/>
              </a:rPr>
              <a:t>Глазная симптоматика имеет рецидивирующий характер, что в итоге ведет к потере зрения у 50% больных в течение 5 лет от начала увеального процесса</a:t>
            </a:r>
          </a:p>
        </p:txBody>
      </p:sp>
      <p:pic>
        <p:nvPicPr>
          <p:cNvPr id="47109" name="Picture 4" descr="VLvbhsx4yQY"/>
          <p:cNvPicPr>
            <a:picLocks noChangeAspect="1" noChangeArrowheads="1"/>
          </p:cNvPicPr>
          <p:nvPr>
            <p:ph type="title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3419475" cy="3419475"/>
          </a:xfr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01625" y="457200"/>
            <a:ext cx="8686800" cy="841375"/>
          </a:xfrm>
        </p:spPr>
        <p:txBody>
          <a:bodyPr lIns="45720" rIns="45720"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29699" name="Содержимое 2"/>
          <p:cNvSpPr>
            <a:spLocks noGrp="1"/>
          </p:cNvSpPr>
          <p:nvPr>
            <p:ph sz="half" idx="4294967295"/>
          </p:nvPr>
        </p:nvSpPr>
        <p:spPr>
          <a:xfrm>
            <a:off x="0" y="1628775"/>
            <a:ext cx="4030663" cy="4530725"/>
          </a:xfrm>
        </p:spPr>
        <p:txBody>
          <a:bodyPr/>
          <a:lstStyle/>
          <a:p>
            <a:pPr marL="419100" indent="-382588" eaLnBrk="1" hangingPunct="1">
              <a:defRPr/>
            </a:pPr>
            <a:endParaRPr lang="ru-RU" sz="2800" smtClean="0"/>
          </a:p>
        </p:txBody>
      </p:sp>
      <p:sp>
        <p:nvSpPr>
          <p:cNvPr id="26628" name="Содержимое 3"/>
          <p:cNvSpPr>
            <a:spLocks noGrp="1"/>
          </p:cNvSpPr>
          <p:nvPr>
            <p:ph sz="half" idx="4294967295"/>
          </p:nvPr>
        </p:nvSpPr>
        <p:spPr>
          <a:xfrm>
            <a:off x="3779838" y="0"/>
            <a:ext cx="5211762" cy="6324600"/>
          </a:xfrm>
        </p:spPr>
        <p:txBody>
          <a:bodyPr>
            <a:normAutofit/>
          </a:bodyPr>
          <a:lstStyle/>
          <a:p>
            <a:pPr marL="547688" indent="-411163">
              <a:buFont typeface="Wingdings" pitchFamily="2" charset="2"/>
              <a:buNone/>
              <a:defRPr/>
            </a:pPr>
            <a:r>
              <a:rPr lang="ru-RU" sz="2400" smtClean="0">
                <a:latin typeface="Georgia" pitchFamily="18" charset="0"/>
              </a:rPr>
              <a:t>Медикаментозная терапия заключается в назначении больным лекарственных препаратов различных фармакологических групп:</a:t>
            </a:r>
          </a:p>
          <a:p>
            <a:pPr marL="547688" indent="-411163">
              <a:buClr>
                <a:srgbClr val="FFFF00"/>
              </a:buClr>
              <a:buFont typeface="Wingdings" pitchFamily="2" charset="2"/>
              <a:buChar char="ь"/>
              <a:defRPr/>
            </a:pPr>
            <a:r>
              <a:rPr lang="ru-RU" sz="2400" smtClean="0">
                <a:latin typeface="Georgia" pitchFamily="18" charset="0"/>
              </a:rPr>
              <a:t>противовирусных  </a:t>
            </a:r>
          </a:p>
          <a:p>
            <a:pPr marL="547688" indent="-411163">
              <a:buClr>
                <a:srgbClr val="FFFF00"/>
              </a:buClr>
              <a:buFont typeface="Wingdings" pitchFamily="2" charset="2"/>
              <a:buChar char="ь"/>
              <a:defRPr/>
            </a:pPr>
            <a:r>
              <a:rPr lang="ru-RU" sz="2400" smtClean="0">
                <a:latin typeface="Georgia" pitchFamily="18" charset="0"/>
              </a:rPr>
              <a:t>антибактериальных   </a:t>
            </a:r>
          </a:p>
          <a:p>
            <a:pPr marL="547688" indent="-411163">
              <a:buClr>
                <a:srgbClr val="FFFF00"/>
              </a:buClr>
              <a:buFont typeface="Wingdings" pitchFamily="2" charset="2"/>
              <a:buChar char="ь"/>
              <a:defRPr/>
            </a:pPr>
            <a:r>
              <a:rPr lang="ru-RU" sz="2400" smtClean="0">
                <a:latin typeface="Georgia" pitchFamily="18" charset="0"/>
              </a:rPr>
              <a:t>противовоспалительных  </a:t>
            </a:r>
          </a:p>
          <a:p>
            <a:pPr marL="547688" indent="-411163">
              <a:buClr>
                <a:srgbClr val="FFFF00"/>
              </a:buClr>
              <a:buFont typeface="Wingdings" pitchFamily="2" charset="2"/>
              <a:buChar char="ь"/>
              <a:defRPr/>
            </a:pPr>
            <a:r>
              <a:rPr lang="ru-RU" sz="2400" smtClean="0">
                <a:latin typeface="Georgia" pitchFamily="18" charset="0"/>
              </a:rPr>
              <a:t>антигистаминных  </a:t>
            </a:r>
          </a:p>
          <a:p>
            <a:pPr marL="547688" indent="-411163">
              <a:buClr>
                <a:srgbClr val="FFFF00"/>
              </a:buClr>
              <a:buFont typeface="Wingdings" pitchFamily="2" charset="2"/>
              <a:buChar char="ь"/>
              <a:defRPr/>
            </a:pPr>
            <a:r>
              <a:rPr lang="ru-RU" sz="2400" smtClean="0">
                <a:latin typeface="Georgia" pitchFamily="18" charset="0"/>
              </a:rPr>
              <a:t>сосудорасширяющих  </a:t>
            </a:r>
          </a:p>
          <a:p>
            <a:pPr marL="547688" indent="-411163">
              <a:buClr>
                <a:srgbClr val="FFFF00"/>
              </a:buClr>
              <a:buFont typeface="Wingdings" pitchFamily="2" charset="2"/>
              <a:buChar char="ь"/>
              <a:defRPr/>
            </a:pPr>
            <a:r>
              <a:rPr lang="ru-RU" sz="2400" smtClean="0">
                <a:latin typeface="Georgia" pitchFamily="18" charset="0"/>
              </a:rPr>
              <a:t>противоподагрических  </a:t>
            </a:r>
          </a:p>
          <a:p>
            <a:pPr marL="547688" indent="-411163">
              <a:buClr>
                <a:srgbClr val="FFFF00"/>
              </a:buClr>
              <a:buFont typeface="Wingdings" pitchFamily="2" charset="2"/>
              <a:buChar char="ь"/>
              <a:defRPr/>
            </a:pPr>
            <a:r>
              <a:rPr lang="ru-RU" sz="2400" smtClean="0">
                <a:latin typeface="Georgia" pitchFamily="18" charset="0"/>
              </a:rPr>
              <a:t>гормональных  </a:t>
            </a:r>
          </a:p>
          <a:p>
            <a:pPr marL="547688" indent="-411163">
              <a:buClr>
                <a:srgbClr val="FFFF00"/>
              </a:buClr>
              <a:buFont typeface="Wingdings" pitchFamily="2" charset="2"/>
              <a:buChar char="ь"/>
              <a:defRPr/>
            </a:pPr>
            <a:r>
              <a:rPr lang="ru-RU" sz="2400" smtClean="0">
                <a:latin typeface="Georgia" pitchFamily="18" charset="0"/>
              </a:rPr>
              <a:t>витаминов  </a:t>
            </a:r>
          </a:p>
          <a:p>
            <a:pPr marL="547688" indent="-411163">
              <a:buClr>
                <a:srgbClr val="FFFF00"/>
              </a:buClr>
              <a:buFont typeface="Wingdings" pitchFamily="2" charset="2"/>
              <a:buChar char="ь"/>
              <a:defRPr/>
            </a:pPr>
            <a:r>
              <a:rPr lang="ru-RU" sz="2400" smtClean="0">
                <a:latin typeface="Georgia" pitchFamily="18" charset="0"/>
              </a:rPr>
              <a:t>антикоагулянтов  </a:t>
            </a:r>
          </a:p>
          <a:p>
            <a:pPr marL="547688" indent="-411163">
              <a:buClr>
                <a:srgbClr val="FFFF00"/>
              </a:buClr>
              <a:buFont typeface="Wingdings" pitchFamily="2" charset="2"/>
              <a:buChar char="ь"/>
              <a:defRPr/>
            </a:pPr>
            <a:r>
              <a:rPr lang="ru-RU" sz="2400" smtClean="0">
                <a:latin typeface="Georgia" pitchFamily="18" charset="0"/>
              </a:rPr>
              <a:t> цитостатиков</a:t>
            </a:r>
            <a:r>
              <a:rPr lang="ru-RU" sz="2800" smtClean="0">
                <a:effectLst/>
              </a:rPr>
              <a:t> </a:t>
            </a:r>
            <a:endParaRPr lang="ru-RU" sz="2800" smtClean="0">
              <a:solidFill>
                <a:srgbClr val="7030A0"/>
              </a:solidFill>
              <a:latin typeface="Georgia" pitchFamily="18" charset="0"/>
            </a:endParaRPr>
          </a:p>
          <a:p>
            <a:pPr marL="547688" indent="-411163" eaLnBrk="1" hangingPunct="1">
              <a:buClr>
                <a:srgbClr val="F9F9F9"/>
              </a:buClr>
              <a:buFont typeface="Wingdings 2" pitchFamily="18" charset="2"/>
              <a:buChar char=""/>
              <a:defRPr/>
            </a:pPr>
            <a:endParaRPr lang="ru-RU" sz="2800" smtClean="0">
              <a:solidFill>
                <a:srgbClr val="7030A0"/>
              </a:solidFill>
              <a:latin typeface="Georgia" pitchFamily="18" charset="0"/>
            </a:endParaRPr>
          </a:p>
          <a:p>
            <a:pPr marL="547688" indent="-411163" eaLnBrk="1" hangingPunct="1">
              <a:buClr>
                <a:srgbClr val="F9F9F9"/>
              </a:buClr>
              <a:buFont typeface="Wingdings 2" pitchFamily="18" charset="2"/>
              <a:buChar char=""/>
              <a:defRPr/>
            </a:pPr>
            <a:endParaRPr lang="ru-RU" sz="2800" smtClean="0">
              <a:solidFill>
                <a:srgbClr val="7030A0"/>
              </a:solidFill>
              <a:latin typeface="Georgia" pitchFamily="18" charset="0"/>
            </a:endParaRPr>
          </a:p>
          <a:p>
            <a:pPr marL="547688" indent="-411163" algn="ctr" eaLnBrk="1" hangingPunct="1">
              <a:buClr>
                <a:srgbClr val="F9F9F9"/>
              </a:buClr>
              <a:buFont typeface="Wingdings 2" pitchFamily="18" charset="2"/>
              <a:buNone/>
              <a:defRPr/>
            </a:pPr>
            <a:endParaRPr lang="ru-RU" sz="2800" smtClean="0">
              <a:solidFill>
                <a:srgbClr val="FFFF00"/>
              </a:solidFill>
              <a:latin typeface="Georgia" pitchFamily="18" charset="0"/>
            </a:endParaRPr>
          </a:p>
        </p:txBody>
      </p:sp>
      <p:pic>
        <p:nvPicPr>
          <p:cNvPr id="5018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1773238"/>
            <a:ext cx="2852737" cy="302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2857500" y="857250"/>
            <a:ext cx="5829300" cy="527367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2400" smtClean="0">
                <a:latin typeface="Georgia" pitchFamily="18" charset="0"/>
              </a:rPr>
              <a:t>     Т.о. можно выделить основную триаду синдромов, обусловленных системным васкулитом, характерных для болезни Бехчета.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400" smtClean="0">
                <a:latin typeface="Georgia" pitchFamily="18" charset="0"/>
              </a:rPr>
              <a:t>К ним относятся: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400" smtClean="0">
                <a:latin typeface="Georgia" pitchFamily="18" charset="0"/>
              </a:rPr>
              <a:t>1) синдром поражения слизистой оболочки рта   (множественные афты на слизистой полости рта );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400" smtClean="0">
                <a:latin typeface="Georgia" pitchFamily="18" charset="0"/>
              </a:rPr>
              <a:t>2) синдром поражения кожи  , 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400" smtClean="0">
                <a:latin typeface="Georgia" pitchFamily="18" charset="0"/>
              </a:rPr>
              <a:t>3) синдром поражения глаз (острый увеит</a:t>
            </a:r>
            <a:r>
              <a:rPr lang="ru-RU" sz="2400" smtClean="0"/>
              <a:t> </a:t>
            </a:r>
            <a:r>
              <a:rPr lang="ru-RU" sz="2400" smtClean="0">
                <a:latin typeface="Georgia" pitchFamily="18" charset="0"/>
              </a:rPr>
              <a:t>и др.).</a:t>
            </a:r>
          </a:p>
          <a:p>
            <a:pPr eaLnBrk="1" hangingPunct="1">
              <a:defRPr/>
            </a:pPr>
            <a:endParaRPr lang="ru-RU" smtClean="0"/>
          </a:p>
        </p:txBody>
      </p:sp>
      <p:pic>
        <p:nvPicPr>
          <p:cNvPr id="55299" name="Рисунок 7" descr="https://encrypted-tbn2.gstatic.com/images?q=tbn:ANd9GcRht-wC_a-WTqBH6SG_Wr8egpCozYDEVUeoHKARC3bMkCOgjnIMT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590800" cy="329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589338" y="2327275"/>
            <a:ext cx="5554662" cy="4530725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smtClean="0">
                <a:latin typeface="Georgia" pitchFamily="18" charset="0"/>
              </a:rPr>
              <a:t>Впервые подробно заболевание  было описано в 1937 году турецким врачом-дерматологом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400" smtClean="0">
                <a:latin typeface="Georgia" pitchFamily="18" charset="0"/>
              </a:rPr>
              <a:t>    Хулуси Бехчетом.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400" smtClean="0">
                <a:latin typeface="Georgia" pitchFamily="18" charset="0"/>
              </a:rPr>
              <a:t> </a:t>
            </a:r>
            <a:endParaRPr lang="ru-RU" smtClean="0"/>
          </a:p>
        </p:txBody>
      </p:sp>
      <p:pic>
        <p:nvPicPr>
          <p:cNvPr id="16387" name="Picture 4" descr="depositphotos_27193695-stock-photo-map-and-flag-of-turke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8913"/>
            <a:ext cx="3221038" cy="161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5" descr="hulusi-behcet-kimdir-dogum-tarihi398-tarihtebugu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1989138"/>
            <a:ext cx="2406650" cy="3659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635375" y="476250"/>
            <a:ext cx="5508625" cy="63817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 smtClean="0">
                <a:latin typeface="Georgia" pitchFamily="18" charset="0"/>
              </a:rPr>
              <a:t> </a:t>
            </a:r>
            <a:endParaRPr lang="ru-RU" sz="2800" smtClean="0"/>
          </a:p>
          <a:p>
            <a:pPr eaLnBrk="1" hangingPunct="1">
              <a:lnSpc>
                <a:spcPct val="80000"/>
              </a:lnSpc>
              <a:buClr>
                <a:srgbClr val="FFFF00"/>
              </a:buClr>
              <a:buFont typeface="Wingdings" pitchFamily="2" charset="2"/>
              <a:buChar char="Ш"/>
              <a:defRPr/>
            </a:pPr>
            <a:r>
              <a:rPr lang="ru-RU" sz="2400" smtClean="0">
                <a:latin typeface="Georgia" pitchFamily="18" charset="0"/>
              </a:rPr>
              <a:t>          Чаще всего это заболевание встречается среди азиатов и европейцев, которые проживают в зоне 30-й 45-й широты (болезнь Шелкового Пути). </a:t>
            </a:r>
          </a:p>
          <a:p>
            <a:pPr eaLnBrk="1" hangingPunct="1">
              <a:lnSpc>
                <a:spcPct val="80000"/>
              </a:lnSpc>
              <a:buClr>
                <a:srgbClr val="FFFF00"/>
              </a:buClr>
              <a:buFont typeface="Wingdings" pitchFamily="2" charset="2"/>
              <a:buChar char="Ш"/>
              <a:defRPr/>
            </a:pPr>
            <a:r>
              <a:rPr lang="ru-RU" sz="2400" smtClean="0">
                <a:latin typeface="Georgia" pitchFamily="18" charset="0"/>
              </a:rPr>
              <a:t>        Распространенность болезни Бехчета у мужчин и женщин неоднородна: в странах Среднего Востока  им поражается преимущественно мужчины, а вот в Японии и Корее среди больных преобладают женщины. </a:t>
            </a:r>
          </a:p>
          <a:p>
            <a:pPr eaLnBrk="1" hangingPunct="1">
              <a:lnSpc>
                <a:spcPct val="80000"/>
              </a:lnSpc>
              <a:buClr>
                <a:srgbClr val="FFFF00"/>
              </a:buClr>
              <a:buFont typeface="Wingdings" pitchFamily="2" charset="2"/>
              <a:buChar char="Ш"/>
              <a:defRPr/>
            </a:pPr>
            <a:r>
              <a:rPr lang="ru-RU" sz="2400" smtClean="0">
                <a:latin typeface="Georgia" pitchFamily="18" charset="0"/>
              </a:rPr>
              <a:t>        Возраст большинства пациентов не превышает 30-40 лет. </a:t>
            </a:r>
          </a:p>
          <a:p>
            <a:pPr eaLnBrk="1" hangingPunct="1">
              <a:lnSpc>
                <a:spcPct val="80000"/>
              </a:lnSpc>
              <a:buClr>
                <a:srgbClr val="FFFF00"/>
              </a:buClr>
              <a:buFont typeface="Wingdings" pitchFamily="2" charset="2"/>
              <a:buChar char="Ш"/>
              <a:defRPr/>
            </a:pPr>
            <a:r>
              <a:rPr lang="ru-RU" sz="2400" smtClean="0">
                <a:latin typeface="Georgia" pitchFamily="18" charset="0"/>
              </a:rPr>
              <a:t>Распространенность на  территории стран бывшего СНГ — 3 на 100 тыс. </a:t>
            </a:r>
          </a:p>
        </p:txBody>
      </p:sp>
      <p:pic>
        <p:nvPicPr>
          <p:cNvPr id="18435" name="Picture 2" descr="C:\Documents and Settings\111\Мои документы\Мои рисунки\iCAE6O3K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635375" cy="363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933825"/>
            <a:ext cx="3563938" cy="234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087563" y="620713"/>
            <a:ext cx="7056437" cy="6237287"/>
          </a:xfrm>
        </p:spPr>
        <p:txBody>
          <a:bodyPr/>
          <a:lstStyle/>
          <a:p>
            <a:pPr algn="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b="1" i="1" smtClean="0">
                <a:solidFill>
                  <a:srgbClr val="FFFF00"/>
                </a:solidFill>
                <a:latin typeface="Georgia" pitchFamily="18" charset="0"/>
              </a:rPr>
              <a:t>Этиология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smtClean="0">
                <a:latin typeface="Georgia" pitchFamily="18" charset="0"/>
              </a:rPr>
              <a:t>    Причины болезни Бехчета до конца не выяснены. Существует несколько теорий происхождения патологии:</a:t>
            </a:r>
          </a:p>
          <a:p>
            <a:pPr eaLnBrk="1" hangingPunct="1">
              <a:lnSpc>
                <a:spcPct val="80000"/>
              </a:lnSpc>
              <a:buClr>
                <a:srgbClr val="FFFF00"/>
              </a:buClr>
              <a:buFont typeface="Wingdings" pitchFamily="2" charset="2"/>
              <a:buChar char="ь"/>
              <a:defRPr/>
            </a:pPr>
            <a:r>
              <a:rPr lang="ru-RU" sz="2400" i="1" smtClean="0">
                <a:solidFill>
                  <a:srgbClr val="FFFF00"/>
                </a:solidFill>
                <a:latin typeface="Georgia" pitchFamily="18" charset="0"/>
              </a:rPr>
              <a:t>Наследственная</a:t>
            </a:r>
            <a:r>
              <a:rPr lang="ru-RU" sz="2400" smtClean="0">
                <a:latin typeface="Georgia" pitchFamily="18" charset="0"/>
              </a:rPr>
              <a:t> — заболевание генетически обусловлено. Доказаны случаи семейной заболеваемости и наследственной преемственности болезни.</a:t>
            </a:r>
          </a:p>
          <a:p>
            <a:pPr eaLnBrk="1" hangingPunct="1">
              <a:lnSpc>
                <a:spcPct val="80000"/>
              </a:lnSpc>
              <a:buClr>
                <a:srgbClr val="FFFF00"/>
              </a:buClr>
              <a:buFont typeface="Wingdings" pitchFamily="2" charset="2"/>
              <a:buChar char="ь"/>
              <a:defRPr/>
            </a:pPr>
            <a:r>
              <a:rPr lang="ru-RU" sz="2400" i="1" smtClean="0">
                <a:solidFill>
                  <a:srgbClr val="FFFF00"/>
                </a:solidFill>
                <a:latin typeface="Georgia" pitchFamily="18" charset="0"/>
              </a:rPr>
              <a:t>Инфекционная</a:t>
            </a:r>
            <a:r>
              <a:rPr lang="ru-RU" sz="240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ru-RU" sz="2400" smtClean="0">
                <a:latin typeface="Georgia" pitchFamily="18" charset="0"/>
              </a:rPr>
              <a:t>— патогенные биологические агенты играют определенную роль в развитии патологии. Герпес вирусы  и стрептококки — основные инфекционные провокаторы.</a:t>
            </a:r>
          </a:p>
          <a:p>
            <a:pPr eaLnBrk="1" hangingPunct="1">
              <a:lnSpc>
                <a:spcPct val="80000"/>
              </a:lnSpc>
              <a:buClr>
                <a:srgbClr val="FFFF00"/>
              </a:buClr>
              <a:buFont typeface="Wingdings" pitchFamily="2" charset="2"/>
              <a:buChar char="ь"/>
              <a:defRPr/>
            </a:pPr>
            <a:r>
              <a:rPr lang="ru-RU" sz="2400" i="1" smtClean="0">
                <a:solidFill>
                  <a:srgbClr val="FFFF00"/>
                </a:solidFill>
                <a:latin typeface="Georgia" pitchFamily="18" charset="0"/>
              </a:rPr>
              <a:t>Аутоиммунная</a:t>
            </a:r>
            <a:r>
              <a:rPr lang="ru-RU" sz="2400" smtClean="0">
                <a:latin typeface="Georgia" pitchFamily="18" charset="0"/>
              </a:rPr>
              <a:t> — в крови больных обнаруживают циркулирующие иммунные комплексы и антитела к собственным клеткам организма</a:t>
            </a:r>
            <a:r>
              <a:rPr lang="ru-RU" sz="2400" i="1" smtClean="0">
                <a:solidFill>
                  <a:srgbClr val="FFCC99"/>
                </a:solidFill>
                <a:effectLst/>
                <a:latin typeface="Georgia" pitchFamily="18" charset="0"/>
              </a:rPr>
              <a:t>( обнаруживают антигены HLADRW52 и B51). </a:t>
            </a:r>
          </a:p>
        </p:txBody>
      </p:sp>
      <p:pic>
        <p:nvPicPr>
          <p:cNvPr id="19459" name="Picture 5" descr="%D0%B1%D0%BE%D0%BB%D0%B5%D0%B7%D0%BD%D1%8C%3A+%D0%A1%D0%BF%D0%B8%D1%80%D0%B0%D0%BB%D1%8C+%D0%94%D0%9D%D0%9A+%D0%B8+%D1%87%D0%B5%D0%BB%D0%BE%D0%B2%D0%B5%D1%87%D0%B5%D1%81%D0%BA%D0%B8%D0%B9+%D0%B3%D0%BB%D0%B0%D0%B7+%D0%B2+%D0%B0%D0%B1%D1%81%D1%82%D1%80%D0%B0%D0%BA%D1%82%D0%BD%D1%8B%D1%85+%D1%81%D0%B8%D0%BD%D0%B5%D0%BC+%D1%84%D0%BE%D0%BD%D0%B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85750"/>
            <a:ext cx="2339975" cy="155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endParaRPr lang="ru-RU" dirty="0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987675" y="692150"/>
            <a:ext cx="6156325" cy="5434013"/>
          </a:xfrm>
        </p:spPr>
        <p:txBody>
          <a:bodyPr/>
          <a:lstStyle/>
          <a:p>
            <a:pPr algn="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b="1" i="1" smtClean="0">
                <a:solidFill>
                  <a:srgbClr val="FFFF00"/>
                </a:solidFill>
                <a:latin typeface="Georgia" pitchFamily="18" charset="0"/>
              </a:rPr>
              <a:t>К факторам, провоцирующим формирование патологии, относятся</a:t>
            </a:r>
            <a:r>
              <a:rPr lang="ru-RU" sz="2400" b="1" smtClean="0">
                <a:latin typeface="Georgia" pitchFamily="18" charset="0"/>
              </a:rPr>
              <a:t>:</a:t>
            </a:r>
            <a:endParaRPr lang="ru-RU" sz="2400" smtClean="0">
              <a:latin typeface="Georgia" pitchFamily="18" charset="0"/>
            </a:endParaRPr>
          </a:p>
          <a:p>
            <a:pPr eaLnBrk="1" hangingPunct="1">
              <a:lnSpc>
                <a:spcPct val="80000"/>
              </a:lnSpc>
              <a:buClr>
                <a:srgbClr val="FFFF00"/>
              </a:buClr>
              <a:buFont typeface="Wingdings" pitchFamily="2" charset="2"/>
              <a:buChar char="ь"/>
              <a:defRPr/>
            </a:pPr>
            <a:r>
              <a:rPr lang="ru-RU" sz="2400" smtClean="0">
                <a:latin typeface="Georgia" pitchFamily="18" charset="0"/>
              </a:rPr>
              <a:t>регулярный прием алкоголя в течение 5 лет,</a:t>
            </a:r>
          </a:p>
          <a:p>
            <a:pPr eaLnBrk="1" hangingPunct="1">
              <a:lnSpc>
                <a:spcPct val="80000"/>
              </a:lnSpc>
              <a:buClr>
                <a:srgbClr val="FFFF00"/>
              </a:buClr>
              <a:buFont typeface="Wingdings" pitchFamily="2" charset="2"/>
              <a:buChar char="ь"/>
              <a:defRPr/>
            </a:pPr>
            <a:r>
              <a:rPr lang="ru-RU" sz="2400" smtClean="0">
                <a:latin typeface="Georgia" pitchFamily="18" charset="0"/>
              </a:rPr>
              <a:t>наличие в организме очагов хронической инфекции — тонзиллита, синусита, отита,</a:t>
            </a:r>
          </a:p>
          <a:p>
            <a:pPr eaLnBrk="1" hangingPunct="1">
              <a:lnSpc>
                <a:spcPct val="80000"/>
              </a:lnSpc>
              <a:buClr>
                <a:srgbClr val="FFFF00"/>
              </a:buClr>
              <a:buFont typeface="Wingdings" pitchFamily="2" charset="2"/>
              <a:buChar char="ь"/>
              <a:defRPr/>
            </a:pPr>
            <a:r>
              <a:rPr lang="ru-RU" sz="2400" smtClean="0">
                <a:latin typeface="Georgia" pitchFamily="18" charset="0"/>
              </a:rPr>
              <a:t>необоснованный прием лекарственных средств,</a:t>
            </a:r>
          </a:p>
          <a:p>
            <a:pPr eaLnBrk="1" hangingPunct="1">
              <a:lnSpc>
                <a:spcPct val="80000"/>
              </a:lnSpc>
              <a:buClr>
                <a:srgbClr val="FFFF00"/>
              </a:buClr>
              <a:buFont typeface="Wingdings" pitchFamily="2" charset="2"/>
              <a:buChar char="ь"/>
              <a:defRPr/>
            </a:pPr>
            <a:r>
              <a:rPr lang="ru-RU" sz="2400" smtClean="0">
                <a:latin typeface="Georgia" pitchFamily="18" charset="0"/>
              </a:rPr>
              <a:t>бесконтрольная вакцинация и иммунизация,</a:t>
            </a:r>
          </a:p>
          <a:p>
            <a:pPr eaLnBrk="1" hangingPunct="1">
              <a:lnSpc>
                <a:spcPct val="80000"/>
              </a:lnSpc>
              <a:buClr>
                <a:srgbClr val="FFFF00"/>
              </a:buClr>
              <a:buFont typeface="Wingdings" pitchFamily="2" charset="2"/>
              <a:buChar char="ь"/>
              <a:defRPr/>
            </a:pPr>
            <a:r>
              <a:rPr lang="ru-RU" sz="2400" smtClean="0">
                <a:latin typeface="Georgia" pitchFamily="18" charset="0"/>
              </a:rPr>
              <a:t>инсоляция,</a:t>
            </a:r>
          </a:p>
          <a:p>
            <a:pPr eaLnBrk="1" hangingPunct="1">
              <a:lnSpc>
                <a:spcPct val="80000"/>
              </a:lnSpc>
              <a:buClr>
                <a:srgbClr val="FFFF00"/>
              </a:buClr>
              <a:buFont typeface="Wingdings" pitchFamily="2" charset="2"/>
              <a:buChar char="ь"/>
              <a:defRPr/>
            </a:pPr>
            <a:r>
              <a:rPr lang="ru-RU" sz="2400" smtClean="0">
                <a:latin typeface="Georgia" pitchFamily="18" charset="0"/>
              </a:rPr>
              <a:t>переохлаждение,</a:t>
            </a:r>
          </a:p>
          <a:p>
            <a:pPr eaLnBrk="1" hangingPunct="1">
              <a:lnSpc>
                <a:spcPct val="80000"/>
              </a:lnSpc>
              <a:buClr>
                <a:srgbClr val="FFFF00"/>
              </a:buClr>
              <a:buFont typeface="Wingdings" pitchFamily="2" charset="2"/>
              <a:buChar char="ь"/>
              <a:defRPr/>
            </a:pPr>
            <a:r>
              <a:rPr lang="ru-RU" sz="2400" smtClean="0">
                <a:latin typeface="Georgia" pitchFamily="18" charset="0"/>
              </a:rPr>
              <a:t>физическое перенапряжение,</a:t>
            </a:r>
          </a:p>
          <a:p>
            <a:pPr eaLnBrk="1" hangingPunct="1">
              <a:lnSpc>
                <a:spcPct val="80000"/>
              </a:lnSpc>
              <a:buClr>
                <a:srgbClr val="FFFF00"/>
              </a:buClr>
              <a:buFont typeface="Wingdings" pitchFamily="2" charset="2"/>
              <a:buChar char="ь"/>
              <a:defRPr/>
            </a:pPr>
            <a:r>
              <a:rPr lang="ru-RU" sz="2400" smtClean="0">
                <a:latin typeface="Georgia" pitchFamily="18" charset="0"/>
              </a:rPr>
              <a:t>стресс.</a:t>
            </a:r>
          </a:p>
          <a:p>
            <a:pPr eaLnBrk="1" hangingPunct="1">
              <a:lnSpc>
                <a:spcPct val="80000"/>
              </a:lnSpc>
              <a:buClr>
                <a:srgbClr val="FFFF00"/>
              </a:buClr>
              <a:buFont typeface="Wingdings" pitchFamily="2" charset="2"/>
              <a:buChar char="ь"/>
              <a:defRPr/>
            </a:pPr>
            <a:endParaRPr lang="ru-RU" sz="2400" smtClean="0">
              <a:latin typeface="Georgia" pitchFamily="18" charset="0"/>
            </a:endParaRPr>
          </a:p>
        </p:txBody>
      </p:sp>
      <p:pic>
        <p:nvPicPr>
          <p:cNvPr id="20483" name="Picture 18" descr="images (1)"/>
          <p:cNvPicPr>
            <a:picLocks noChangeAspect="1" noChangeArrowheads="1"/>
          </p:cNvPicPr>
          <p:nvPr>
            <p:ph type="body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2979738" cy="29289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484438" y="260350"/>
            <a:ext cx="6659562" cy="6264275"/>
          </a:xfrm>
        </p:spPr>
        <p:txBody>
          <a:bodyPr/>
          <a:lstStyle/>
          <a:p>
            <a:pPr algn="r" eaLnBrk="1" hangingPunct="1">
              <a:buFont typeface="Wingdings" pitchFamily="2" charset="2"/>
              <a:buNone/>
              <a:defRPr/>
            </a:pPr>
            <a:r>
              <a:rPr lang="ru-RU" smtClean="0"/>
              <a:t>                      </a:t>
            </a:r>
            <a:r>
              <a:rPr lang="ru-RU" sz="2800" b="1" i="1" smtClean="0">
                <a:solidFill>
                  <a:srgbClr val="FFFF00"/>
                </a:solidFill>
                <a:latin typeface="Georgia" pitchFamily="18" charset="0"/>
              </a:rPr>
              <a:t>Основные звенья патогенеза:</a:t>
            </a:r>
          </a:p>
          <a:p>
            <a:pPr eaLnBrk="1" hangingPunct="1">
              <a:buClr>
                <a:srgbClr val="FFFF00"/>
              </a:buClr>
              <a:buFont typeface="Wingdings" pitchFamily="2" charset="2"/>
              <a:buChar char="Ш"/>
              <a:defRPr/>
            </a:pPr>
            <a:r>
              <a:rPr lang="ru-RU" sz="2800" smtClean="0">
                <a:latin typeface="Georgia" pitchFamily="18" charset="0"/>
              </a:rPr>
              <a:t>появление в крови антител к собственным клеткам организма,</a:t>
            </a:r>
          </a:p>
          <a:p>
            <a:pPr eaLnBrk="1" hangingPunct="1">
              <a:buClr>
                <a:srgbClr val="FFFF00"/>
              </a:buClr>
              <a:buFont typeface="Wingdings" pitchFamily="2" charset="2"/>
              <a:buChar char="Ш"/>
              <a:defRPr/>
            </a:pPr>
            <a:r>
              <a:rPr lang="ru-RU" sz="2800" smtClean="0">
                <a:latin typeface="Georgia" pitchFamily="18" charset="0"/>
              </a:rPr>
              <a:t>токсичное влияние Т-лимфоцитов на эпителиоциты слизистой,</a:t>
            </a:r>
          </a:p>
          <a:p>
            <a:pPr eaLnBrk="1" hangingPunct="1">
              <a:buClr>
                <a:srgbClr val="FFFF00"/>
              </a:buClr>
              <a:buFont typeface="Wingdings" pitchFamily="2" charset="2"/>
              <a:buChar char="Ш"/>
              <a:defRPr/>
            </a:pPr>
            <a:r>
              <a:rPr lang="ru-RU" sz="2800" smtClean="0">
                <a:latin typeface="Georgia" pitchFamily="18" charset="0"/>
              </a:rPr>
              <a:t>отсутствие IgA в слюне,</a:t>
            </a:r>
          </a:p>
          <a:p>
            <a:pPr eaLnBrk="1" hangingPunct="1">
              <a:buClr>
                <a:srgbClr val="FFFF00"/>
              </a:buClr>
              <a:buFont typeface="Wingdings" pitchFamily="2" charset="2"/>
              <a:buChar char="Ш"/>
              <a:defRPr/>
            </a:pPr>
            <a:r>
              <a:rPr lang="ru-RU" sz="2800" smtClean="0">
                <a:latin typeface="Georgia" pitchFamily="18" charset="0"/>
              </a:rPr>
              <a:t>формирование язв и очагов некроза на </a:t>
            </a:r>
            <a:r>
              <a:rPr lang="ru-RU" sz="2400" smtClean="0">
                <a:latin typeface="Georgia" pitchFamily="18" charset="0"/>
              </a:rPr>
              <a:t>слизистой, коже</a:t>
            </a:r>
          </a:p>
          <a:p>
            <a:pPr eaLnBrk="1" hangingPunct="1">
              <a:buClr>
                <a:srgbClr val="FFFF00"/>
              </a:buClr>
              <a:buFont typeface="Wingdings" pitchFamily="2" charset="2"/>
              <a:buChar char="Ш"/>
              <a:defRPr/>
            </a:pPr>
            <a:r>
              <a:rPr lang="ru-RU" sz="2800" smtClean="0">
                <a:latin typeface="Georgia" pitchFamily="18" charset="0"/>
              </a:rPr>
              <a:t>повышение количества фагоцитов в крови,</a:t>
            </a:r>
          </a:p>
          <a:p>
            <a:pPr eaLnBrk="1" hangingPunct="1">
              <a:buClr>
                <a:srgbClr val="FFFF00"/>
              </a:buClr>
              <a:buFont typeface="Wingdings" pitchFamily="2" charset="2"/>
              <a:buChar char="Ш"/>
              <a:defRPr/>
            </a:pPr>
            <a:r>
              <a:rPr lang="ru-RU" sz="2800" smtClean="0">
                <a:latin typeface="Georgia" pitchFamily="18" charset="0"/>
              </a:rPr>
              <a:t>повреждение эндотелия кровеносных сосудов.</a:t>
            </a:r>
          </a:p>
        </p:txBody>
      </p:sp>
      <p:pic>
        <p:nvPicPr>
          <p:cNvPr id="21507" name="Picture 18" descr="images (1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268538" cy="223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987675" y="0"/>
            <a:ext cx="6156325" cy="65976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18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400" smtClean="0">
                <a:latin typeface="Georgia" pitchFamily="18" charset="0"/>
              </a:rPr>
              <a:t>               </a:t>
            </a:r>
            <a:r>
              <a:rPr lang="ru-RU" sz="1400" smtClean="0"/>
              <a:t>  </a:t>
            </a:r>
            <a:r>
              <a:rPr lang="ru-RU" sz="2400" smtClean="0">
                <a:latin typeface="Georgia" pitchFamily="18" charset="0"/>
              </a:rPr>
              <a:t>В результате перечисленных выше изменений, происходящих в организме больного, </a:t>
            </a:r>
          </a:p>
          <a:p>
            <a:pPr eaLnBrk="1" hangingPunct="1">
              <a:lnSpc>
                <a:spcPct val="80000"/>
              </a:lnSpc>
              <a:buClr>
                <a:srgbClr val="FFFF00"/>
              </a:buClr>
              <a:buFont typeface="Wingdings" pitchFamily="2" charset="2"/>
              <a:buChar char="Ш"/>
              <a:defRPr/>
            </a:pPr>
            <a:r>
              <a:rPr lang="ru-RU" sz="2400" smtClean="0">
                <a:latin typeface="Georgia" pitchFamily="18" charset="0"/>
              </a:rPr>
              <a:t>в крови появляются ЦИК и они  откладываются на эндотелии кровеносных сосудов </a:t>
            </a:r>
          </a:p>
          <a:p>
            <a:pPr eaLnBrk="1" hangingPunct="1">
              <a:lnSpc>
                <a:spcPct val="80000"/>
              </a:lnSpc>
              <a:buClr>
                <a:srgbClr val="FFFF00"/>
              </a:buClr>
              <a:buFont typeface="Wingdings" pitchFamily="2" charset="2"/>
              <a:buChar char="Ш"/>
              <a:defRPr/>
            </a:pPr>
            <a:r>
              <a:rPr lang="ru-RU" sz="2400" smtClean="0">
                <a:latin typeface="Georgia" pitchFamily="18" charset="0"/>
              </a:rPr>
              <a:t>воспаляются стенки артерий и вен, </a:t>
            </a:r>
          </a:p>
          <a:p>
            <a:pPr eaLnBrk="1" hangingPunct="1">
              <a:lnSpc>
                <a:spcPct val="80000"/>
              </a:lnSpc>
              <a:buClr>
                <a:srgbClr val="FFFF00"/>
              </a:buClr>
              <a:buFont typeface="Wingdings" pitchFamily="2" charset="2"/>
              <a:buChar char="Ш"/>
              <a:defRPr/>
            </a:pPr>
            <a:r>
              <a:rPr lang="ru-RU" sz="2400" smtClean="0">
                <a:latin typeface="Georgia" pitchFamily="18" charset="0"/>
              </a:rPr>
              <a:t>на эндотелии в периваскулярном пространстве образуются лимфоцитарные и плазмоцитарные инфильтраты, </a:t>
            </a:r>
          </a:p>
          <a:p>
            <a:pPr eaLnBrk="1" hangingPunct="1">
              <a:lnSpc>
                <a:spcPct val="80000"/>
              </a:lnSpc>
              <a:buClr>
                <a:srgbClr val="FFFF00"/>
              </a:buClr>
              <a:buFont typeface="Wingdings" pitchFamily="2" charset="2"/>
              <a:buChar char="Ш"/>
              <a:defRPr/>
            </a:pPr>
            <a:r>
              <a:rPr lang="ru-RU" sz="2400" smtClean="0">
                <a:latin typeface="Georgia" pitchFamily="18" charset="0"/>
              </a:rPr>
              <a:t>утолщается внутренняя оболочка сосудов, сужается их просвет , создавая условия для развития микроциркуляторных нарушений</a:t>
            </a:r>
          </a:p>
          <a:p>
            <a:pPr eaLnBrk="1" hangingPunct="1">
              <a:lnSpc>
                <a:spcPct val="80000"/>
              </a:lnSpc>
              <a:buClr>
                <a:srgbClr val="FFFF00"/>
              </a:buClr>
              <a:buFont typeface="Wingdings" pitchFamily="2" charset="2"/>
              <a:buChar char="Ш"/>
              <a:defRPr/>
            </a:pPr>
            <a:r>
              <a:rPr lang="ru-RU" sz="2400" smtClean="0">
                <a:latin typeface="Georgia" pitchFamily="18" charset="0"/>
              </a:rPr>
              <a:t>инфекционные агенты активизируют аутоиммунные механизмы, угнетают иммунную защиту и запускают воспалительный патологический процесс.</a:t>
            </a:r>
            <a:r>
              <a:rPr lang="ru-RU" sz="2400" smtClean="0">
                <a:effectLst/>
                <a:latin typeface="Georgia" pitchFamily="18" charset="0"/>
              </a:rPr>
              <a:t> </a:t>
            </a:r>
          </a:p>
        </p:txBody>
      </p:sp>
      <p:pic>
        <p:nvPicPr>
          <p:cNvPr id="22531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916238" cy="269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smtClean="0">
              <a:effectLst/>
            </a:endParaRPr>
          </a:p>
        </p:txBody>
      </p:sp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63938" y="1600200"/>
            <a:ext cx="5122862" cy="4530725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sz="2800" smtClean="0">
                <a:effectLst/>
                <a:latin typeface="Georgia" pitchFamily="18" charset="0"/>
              </a:rPr>
              <a:t>   Клинические </a:t>
            </a:r>
          </a:p>
          <a:p>
            <a:pPr algn="ctr">
              <a:buFont typeface="Wingdings" pitchFamily="2" charset="2"/>
              <a:buNone/>
            </a:pPr>
            <a:r>
              <a:rPr lang="ru-RU" sz="2800" smtClean="0">
                <a:effectLst/>
                <a:latin typeface="Georgia" pitchFamily="18" charset="0"/>
              </a:rPr>
              <a:t>проявления заболевания</a:t>
            </a:r>
          </a:p>
        </p:txBody>
      </p:sp>
      <p:pic>
        <p:nvPicPr>
          <p:cNvPr id="23555" name="Picture 4" descr="болезнь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981075"/>
            <a:ext cx="3095625" cy="263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Лучи">
  <a:themeElements>
    <a:clrScheme name="Лучи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Лучи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Лучи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Beam</Template>
  <TotalTime>1134</TotalTime>
  <Words>1020</Words>
  <Application>Microsoft Office PowerPoint</Application>
  <PresentationFormat>Экран (4:3)</PresentationFormat>
  <Paragraphs>128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2</vt:i4>
      </vt:variant>
      <vt:variant>
        <vt:lpstr>Заголовки слайдов</vt:lpstr>
      </vt:variant>
      <vt:variant>
        <vt:i4>25</vt:i4>
      </vt:variant>
    </vt:vector>
  </HeadingPairs>
  <TitlesOfParts>
    <vt:vector size="32" baseType="lpstr">
      <vt:lpstr>Arial</vt:lpstr>
      <vt:lpstr>Wingdings</vt:lpstr>
      <vt:lpstr>Calibri</vt:lpstr>
      <vt:lpstr>Georgia</vt:lpstr>
      <vt:lpstr>Wingdings 2</vt:lpstr>
      <vt:lpstr>Лучи</vt:lpstr>
      <vt:lpstr>Лучи</vt:lpstr>
      <vt:lpstr>Г ОО ВПО Донецкий национальный медицинский университет  Кафедра офтальмологии ФИПО 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Донецкий национальный медицинский университет  Кафедра офтальмологии ФИПО</dc:title>
  <dc:creator>User</dc:creator>
  <cp:lastModifiedBy>User</cp:lastModifiedBy>
  <cp:revision>74</cp:revision>
  <dcterms:created xsi:type="dcterms:W3CDTF">2018-04-01T20:30:19Z</dcterms:created>
  <dcterms:modified xsi:type="dcterms:W3CDTF">2020-10-28T19:49:55Z</dcterms:modified>
</cp:coreProperties>
</file>