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520" r:id="rId3"/>
    <p:sldId id="258" r:id="rId4"/>
    <p:sldId id="413" r:id="rId5"/>
    <p:sldId id="418" r:id="rId6"/>
    <p:sldId id="263" r:id="rId7"/>
    <p:sldId id="262" r:id="rId8"/>
    <p:sldId id="460" r:id="rId9"/>
    <p:sldId id="486" r:id="rId10"/>
    <p:sldId id="270" r:id="rId11"/>
    <p:sldId id="269" r:id="rId12"/>
    <p:sldId id="257" r:id="rId13"/>
    <p:sldId id="267" r:id="rId14"/>
    <p:sldId id="521" r:id="rId15"/>
    <p:sldId id="51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C026"/>
    <a:srgbClr val="009900"/>
    <a:srgbClr val="00CC00"/>
    <a:srgbClr val="0033CC"/>
    <a:srgbClr val="008000"/>
    <a:srgbClr val="000099"/>
    <a:srgbClr val="FF99CC"/>
    <a:srgbClr val="CC0099"/>
    <a:srgbClr val="00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7" autoAdjust="0"/>
  </p:normalViewPr>
  <p:slideViewPr>
    <p:cSldViewPr snapToGrid="0">
      <p:cViewPr varScale="1">
        <p:scale>
          <a:sx n="79" d="100"/>
          <a:sy n="79" d="100"/>
        </p:scale>
        <p:origin x="1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69A5E-96A4-4713-8E7A-E7F566B5922D}" type="datetimeFigureOut">
              <a:rPr lang="ru-RU" smtClean="0"/>
              <a:t>23.10.2020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0F96F-3E8A-44EF-AE9E-C4FA5D0C3305}" type="slidenum">
              <a:rPr lang="ru-RU" smtClean="0"/>
              <a:t>‹#›</a:t>
            </a:fld>
            <a:endParaRPr lang="ru-RU"/>
          </a:p>
        </p:txBody>
      </p:sp>
    </p:spTree>
    <p:extLst>
      <p:ext uri="{BB962C8B-B14F-4D97-AF65-F5344CB8AC3E}">
        <p14:creationId xmlns:p14="http://schemas.microsoft.com/office/powerpoint/2010/main" val="191627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BA0F96F-3E8A-44EF-AE9E-C4FA5D0C3305}" type="slidenum">
              <a:rPr lang="ru-RU" smtClean="0"/>
              <a:t>1</a:t>
            </a:fld>
            <a:endParaRPr lang="ru-RU"/>
          </a:p>
        </p:txBody>
      </p:sp>
    </p:spTree>
    <p:extLst>
      <p:ext uri="{BB962C8B-B14F-4D97-AF65-F5344CB8AC3E}">
        <p14:creationId xmlns:p14="http://schemas.microsoft.com/office/powerpoint/2010/main" val="52611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BA0F96F-3E8A-44EF-AE9E-C4FA5D0C3305}" type="slidenum">
              <a:rPr lang="ru-RU" smtClean="0"/>
              <a:t>2</a:t>
            </a:fld>
            <a:endParaRPr lang="ru-RU"/>
          </a:p>
        </p:txBody>
      </p:sp>
    </p:spTree>
    <p:extLst>
      <p:ext uri="{BB962C8B-B14F-4D97-AF65-F5344CB8AC3E}">
        <p14:creationId xmlns:p14="http://schemas.microsoft.com/office/powerpoint/2010/main" val="384703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BA0F96F-3E8A-44EF-AE9E-C4FA5D0C3305}" type="slidenum">
              <a:rPr lang="ru-RU" smtClean="0"/>
              <a:t>3</a:t>
            </a:fld>
            <a:endParaRPr lang="ru-RU"/>
          </a:p>
        </p:txBody>
      </p:sp>
    </p:spTree>
    <p:extLst>
      <p:ext uri="{BB962C8B-B14F-4D97-AF65-F5344CB8AC3E}">
        <p14:creationId xmlns:p14="http://schemas.microsoft.com/office/powerpoint/2010/main" val="301916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a:extLst>
              <a:ext uri="{FF2B5EF4-FFF2-40B4-BE49-F238E27FC236}">
                <a16:creationId xmlns:a16="http://schemas.microsoft.com/office/drawing/2014/main" id="{E2B2ED25-45D8-4D2B-B377-7C817CAE5F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a:extLst>
              <a:ext uri="{FF2B5EF4-FFF2-40B4-BE49-F238E27FC236}">
                <a16:creationId xmlns:a16="http://schemas.microsoft.com/office/drawing/2014/main" id="{2BD5A5BD-D5BE-40C0-938F-63ABA69502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dirty="0"/>
          </a:p>
        </p:txBody>
      </p:sp>
      <p:sp>
        <p:nvSpPr>
          <p:cNvPr id="56324" name="Номер слайда 3">
            <a:extLst>
              <a:ext uri="{FF2B5EF4-FFF2-40B4-BE49-F238E27FC236}">
                <a16:creationId xmlns:a16="http://schemas.microsoft.com/office/drawing/2014/main" id="{F590D454-377F-4E24-A464-325527CE0A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F8B6FC7-4F66-49D0-BF8A-50CDEDC0E145}" type="slidenum">
              <a:rPr lang="ru-RU" altLang="ru-RU">
                <a:latin typeface="Arial" panose="020B0604020202020204" pitchFamily="34" charset="0"/>
              </a:rPr>
              <a:pPr eaLnBrk="1" hangingPunct="1">
                <a:spcBef>
                  <a:spcPct val="0"/>
                </a:spcBef>
              </a:pPr>
              <a:t>4</a:t>
            </a:fld>
            <a:endParaRPr lang="ru-RU" altLang="ru-RU">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BA0F96F-3E8A-44EF-AE9E-C4FA5D0C3305}" type="slidenum">
              <a:rPr lang="ru-RU" smtClean="0"/>
              <a:t>6</a:t>
            </a:fld>
            <a:endParaRPr lang="ru-RU"/>
          </a:p>
        </p:txBody>
      </p:sp>
    </p:spTree>
    <p:extLst>
      <p:ext uri="{BB962C8B-B14F-4D97-AF65-F5344CB8AC3E}">
        <p14:creationId xmlns:p14="http://schemas.microsoft.com/office/powerpoint/2010/main" val="236046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BA0F96F-3E8A-44EF-AE9E-C4FA5D0C3305}" type="slidenum">
              <a:rPr lang="ru-RU" smtClean="0"/>
              <a:t>7</a:t>
            </a:fld>
            <a:endParaRPr lang="ru-RU"/>
          </a:p>
        </p:txBody>
      </p:sp>
    </p:spTree>
    <p:extLst>
      <p:ext uri="{BB962C8B-B14F-4D97-AF65-F5344CB8AC3E}">
        <p14:creationId xmlns:p14="http://schemas.microsoft.com/office/powerpoint/2010/main" val="75829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92EFAC-A2B1-47B1-92EA-AC46DE3DCCE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B112CE0-C2EF-4C2E-AF3D-A13659110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93232F7-E4A5-4405-95B2-B9976D85BCC3}"/>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5" name="Нижний колонтитул 4">
            <a:extLst>
              <a:ext uri="{FF2B5EF4-FFF2-40B4-BE49-F238E27FC236}">
                <a16:creationId xmlns:a16="http://schemas.microsoft.com/office/drawing/2014/main" id="{E044A278-EF5D-41F2-A86E-5F0CED0917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173E99-C199-4137-9685-D4E6CC58D6CC}"/>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345885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47F03D-B87F-4D3B-A493-6D08F0AE230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DA5FB15-9647-4D5D-BF41-0D3E66626AE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87A1FDA-3E13-45EE-B31F-087B9ADC3394}"/>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5" name="Нижний колонтитул 4">
            <a:extLst>
              <a:ext uri="{FF2B5EF4-FFF2-40B4-BE49-F238E27FC236}">
                <a16:creationId xmlns:a16="http://schemas.microsoft.com/office/drawing/2014/main" id="{CB694E16-DF9D-496E-818A-2E14953E57A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CE87A31-470E-4EB4-93A3-587FF401CB7F}"/>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137042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0F5BB22-5376-4DAA-95A6-B40046404D7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B87CF80-29D0-454D-9C2E-1CD6D95C222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C8E4FE0-24BA-4E66-AE20-4A821E06B90A}"/>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5" name="Нижний колонтитул 4">
            <a:extLst>
              <a:ext uri="{FF2B5EF4-FFF2-40B4-BE49-F238E27FC236}">
                <a16:creationId xmlns:a16="http://schemas.microsoft.com/office/drawing/2014/main" id="{5D13EE90-2242-4742-921F-9CA3B227B4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77AD739-9D02-45C2-820B-3A59815A9A2C}"/>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55334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626BD6-B937-4482-91DA-95FDC38FF45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DDCE6F4-78D4-4366-B0CA-E675E4DFF68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EAE0F0-5B61-4816-8618-5E1B80955491}"/>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5" name="Нижний колонтитул 4">
            <a:extLst>
              <a:ext uri="{FF2B5EF4-FFF2-40B4-BE49-F238E27FC236}">
                <a16:creationId xmlns:a16="http://schemas.microsoft.com/office/drawing/2014/main" id="{FA2CB7FF-65C0-4FA5-880B-3F4A227B5E6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4171517-3B2C-44E7-B96C-0B234206685A}"/>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139005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9FB2EB-89C7-44F4-84D2-41A2A5C3E0B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0401EDE-C146-4956-B6F6-F309438FD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1ED8698-A48F-4C66-AF85-93B149AF600F}"/>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5" name="Нижний колонтитул 4">
            <a:extLst>
              <a:ext uri="{FF2B5EF4-FFF2-40B4-BE49-F238E27FC236}">
                <a16:creationId xmlns:a16="http://schemas.microsoft.com/office/drawing/2014/main" id="{FD8AAEE4-E8EB-4C63-A052-F500EC4A54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68051D9-51A2-42D9-8A96-7876ABF6E956}"/>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339014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32F553-BE37-40E1-8930-5AFB0CBF368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CB71D29-59ED-4326-9A6F-49A92FBD5D4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751D313-5487-4A5B-972A-96DE20D22C2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CCE5F17-57FB-4AD3-9F11-813A5CD1FCCD}"/>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6" name="Нижний колонтитул 5">
            <a:extLst>
              <a:ext uri="{FF2B5EF4-FFF2-40B4-BE49-F238E27FC236}">
                <a16:creationId xmlns:a16="http://schemas.microsoft.com/office/drawing/2014/main" id="{3C8CA9DB-D3EE-4A5F-BC20-F12C1E0E807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93AE81D-0037-441E-9924-909426F2DAB1}"/>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130807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B9780B-990A-4622-9B3E-EE46E7A7492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9C3C3CF-FC82-4E0F-8CF7-37EEE5D107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E82CCD7-5A0B-45DA-9651-8B946083DAD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5AE1232-314C-43CC-B3A9-DBB67DA3E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6A19C32-54FD-4DF0-B7D7-C4014C86D48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3F86594-EB41-44D6-8266-19EE18786512}"/>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8" name="Нижний колонтитул 7">
            <a:extLst>
              <a:ext uri="{FF2B5EF4-FFF2-40B4-BE49-F238E27FC236}">
                <a16:creationId xmlns:a16="http://schemas.microsoft.com/office/drawing/2014/main" id="{3E1BC84E-ECDB-4F17-819B-6DCD710237A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27C88EC-0385-43DD-9BF4-674BF9D04AEA}"/>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196336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821077-78BB-4CF7-89C9-B35078D270B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6CE6E84-7671-4CA4-A818-BED418421CB3}"/>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4" name="Нижний колонтитул 3">
            <a:extLst>
              <a:ext uri="{FF2B5EF4-FFF2-40B4-BE49-F238E27FC236}">
                <a16:creationId xmlns:a16="http://schemas.microsoft.com/office/drawing/2014/main" id="{D01F1B1F-0974-477F-A3D5-99ED2A4B5C2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5D3D173-081C-462B-BC82-E7DF3FA2ED74}"/>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94790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87E5284-3000-4470-A486-CE0B62C7DD3A}"/>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3" name="Нижний колонтитул 2">
            <a:extLst>
              <a:ext uri="{FF2B5EF4-FFF2-40B4-BE49-F238E27FC236}">
                <a16:creationId xmlns:a16="http://schemas.microsoft.com/office/drawing/2014/main" id="{779642C6-5E8A-4A8B-AD95-909E472A369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A26D304-86FA-4326-AC64-11C4E3CC991F}"/>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339936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B3EAA-8872-45EE-8628-E281F99C66C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6972213-69DA-404F-AF61-619B69D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D7E4E13-E5C4-47F8-9B4B-E70FC88BE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AD932EB-EFB0-4233-9135-B4481D6C3BE1}"/>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6" name="Нижний колонтитул 5">
            <a:extLst>
              <a:ext uri="{FF2B5EF4-FFF2-40B4-BE49-F238E27FC236}">
                <a16:creationId xmlns:a16="http://schemas.microsoft.com/office/drawing/2014/main" id="{F93388FB-6704-4CFF-B505-7A4B62471EB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08B5523-99A1-4C6F-81EB-80302E991BEF}"/>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343073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50620C-D0AF-4086-8171-A8F9A32F4BA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20A93FD-0272-4090-A442-8955DE069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0357983-484E-42F4-B5BB-9806A6692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B39D48D-01E5-483B-8F6C-365BBC2C6BE1}"/>
              </a:ext>
            </a:extLst>
          </p:cNvPr>
          <p:cNvSpPr>
            <a:spLocks noGrp="1"/>
          </p:cNvSpPr>
          <p:nvPr>
            <p:ph type="dt" sz="half" idx="10"/>
          </p:nvPr>
        </p:nvSpPr>
        <p:spPr/>
        <p:txBody>
          <a:bodyPr/>
          <a:lstStyle/>
          <a:p>
            <a:fld id="{043D0A62-C3A1-4A0D-88C3-8012E4066DCA}" type="datetimeFigureOut">
              <a:rPr lang="ru-RU" smtClean="0"/>
              <a:t>23.10.2020</a:t>
            </a:fld>
            <a:endParaRPr lang="ru-RU"/>
          </a:p>
        </p:txBody>
      </p:sp>
      <p:sp>
        <p:nvSpPr>
          <p:cNvPr id="6" name="Нижний колонтитул 5">
            <a:extLst>
              <a:ext uri="{FF2B5EF4-FFF2-40B4-BE49-F238E27FC236}">
                <a16:creationId xmlns:a16="http://schemas.microsoft.com/office/drawing/2014/main" id="{667A22C6-97D9-47E2-B40D-B9C80FBB0B3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1106966-4895-4882-979D-FBB48BABAF31}"/>
              </a:ext>
            </a:extLst>
          </p:cNvPr>
          <p:cNvSpPr>
            <a:spLocks noGrp="1"/>
          </p:cNvSpPr>
          <p:nvPr>
            <p:ph type="sldNum" sz="quarter" idx="12"/>
          </p:nvPr>
        </p:nvSpPr>
        <p:spPr/>
        <p:txBody>
          <a:bodyPr/>
          <a:lstStyle/>
          <a:p>
            <a:fld id="{A45CD906-2CDC-40F1-8218-B333671FBF9D}" type="slidenum">
              <a:rPr lang="ru-RU" smtClean="0"/>
              <a:t>‹#›</a:t>
            </a:fld>
            <a:endParaRPr lang="ru-RU"/>
          </a:p>
        </p:txBody>
      </p:sp>
    </p:spTree>
    <p:extLst>
      <p:ext uri="{BB962C8B-B14F-4D97-AF65-F5344CB8AC3E}">
        <p14:creationId xmlns:p14="http://schemas.microsoft.com/office/powerpoint/2010/main" val="384230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CB8B63-6EAD-4D5E-B45E-B49C58517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5098D7E-CC2A-4877-A93B-089D0C5B6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CAFD873-EAE8-4112-B8B3-FA70C618D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D0A62-C3A1-4A0D-88C3-8012E4066DCA}" type="datetimeFigureOut">
              <a:rPr lang="ru-RU" smtClean="0"/>
              <a:t>23.10.2020</a:t>
            </a:fld>
            <a:endParaRPr lang="ru-RU"/>
          </a:p>
        </p:txBody>
      </p:sp>
      <p:sp>
        <p:nvSpPr>
          <p:cNvPr id="5" name="Нижний колонтитул 4">
            <a:extLst>
              <a:ext uri="{FF2B5EF4-FFF2-40B4-BE49-F238E27FC236}">
                <a16:creationId xmlns:a16="http://schemas.microsoft.com/office/drawing/2014/main" id="{9E1732A5-D57B-47CF-84A4-60C6601513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60703B1-DAA5-4FEE-9A46-1869213448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CD906-2CDC-40F1-8218-B333671FBF9D}" type="slidenum">
              <a:rPr lang="ru-RU" smtClean="0"/>
              <a:t>‹#›</a:t>
            </a:fld>
            <a:endParaRPr lang="ru-RU"/>
          </a:p>
        </p:txBody>
      </p:sp>
    </p:spTree>
    <p:extLst>
      <p:ext uri="{BB962C8B-B14F-4D97-AF65-F5344CB8AC3E}">
        <p14:creationId xmlns:p14="http://schemas.microsoft.com/office/powerpoint/2010/main" val="3664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1ECC56-BD77-4DAA-B798-DBFCA5237779}"/>
              </a:ext>
            </a:extLst>
          </p:cNvPr>
          <p:cNvSpPr>
            <a:spLocks noGrp="1"/>
          </p:cNvSpPr>
          <p:nvPr>
            <p:ph type="ctrTitle"/>
          </p:nvPr>
        </p:nvSpPr>
        <p:spPr>
          <a:xfrm>
            <a:off x="1682496" y="2109915"/>
            <a:ext cx="9144000" cy="2387600"/>
          </a:xfrm>
        </p:spPr>
        <p:txBody>
          <a:bodyPr>
            <a:noAutofit/>
          </a:bodyPr>
          <a:lstStyle/>
          <a:p>
            <a:r>
              <a:rPr lang="ru-RU" sz="4400" b="1" dirty="0">
                <a:latin typeface="+mn-lt"/>
              </a:rPr>
              <a:t>Спорные вопросы лабораторной диагностики хронических </a:t>
            </a:r>
            <a:r>
              <a:rPr lang="ru-RU" sz="4400" b="1" dirty="0" err="1">
                <a:latin typeface="+mn-lt"/>
              </a:rPr>
              <a:t>персистирующих</a:t>
            </a:r>
            <a:r>
              <a:rPr lang="ru-RU" sz="4400" b="1" dirty="0">
                <a:latin typeface="+mn-lt"/>
              </a:rPr>
              <a:t> вирусных инфекций</a:t>
            </a:r>
          </a:p>
        </p:txBody>
      </p:sp>
      <p:pic>
        <p:nvPicPr>
          <p:cNvPr id="4" name="Рисунок 4" descr="fin_колонтитул_A5_2">
            <a:extLst>
              <a:ext uri="{FF2B5EF4-FFF2-40B4-BE49-F238E27FC236}">
                <a16:creationId xmlns:a16="http://schemas.microsoft.com/office/drawing/2014/main" id="{EEA94B90-A364-47A8-8E5B-CD5485FA07F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l="64532" t="13304" r="801" b="28018"/>
          <a:stretch>
            <a:fillRect/>
          </a:stretch>
        </p:blipFill>
        <p:spPr bwMode="auto">
          <a:xfrm>
            <a:off x="59758" y="0"/>
            <a:ext cx="4422090" cy="70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3D2A3EA-6C7C-4C2A-9D40-769181905C5F}"/>
              </a:ext>
            </a:extLst>
          </p:cNvPr>
          <p:cNvSpPr txBox="1"/>
          <p:nvPr/>
        </p:nvSpPr>
        <p:spPr>
          <a:xfrm>
            <a:off x="4949952" y="6291072"/>
            <a:ext cx="1573444" cy="369332"/>
          </a:xfrm>
          <a:prstGeom prst="rect">
            <a:avLst/>
          </a:prstGeom>
          <a:noFill/>
        </p:spPr>
        <p:txBody>
          <a:bodyPr wrap="none" rtlCol="0">
            <a:spAutoFit/>
          </a:bodyPr>
          <a:lstStyle/>
          <a:p>
            <a:r>
              <a:rPr lang="ru-RU" dirty="0"/>
              <a:t>Донецк 2020г.</a:t>
            </a:r>
          </a:p>
        </p:txBody>
      </p:sp>
      <p:sp>
        <p:nvSpPr>
          <p:cNvPr id="3" name="TextBox 2">
            <a:extLst>
              <a:ext uri="{FF2B5EF4-FFF2-40B4-BE49-F238E27FC236}">
                <a16:creationId xmlns:a16="http://schemas.microsoft.com/office/drawing/2014/main" id="{3CB829AD-07AE-4B03-B090-1B7703C5CB2B}"/>
              </a:ext>
            </a:extLst>
          </p:cNvPr>
          <p:cNvSpPr txBox="1"/>
          <p:nvPr/>
        </p:nvSpPr>
        <p:spPr>
          <a:xfrm>
            <a:off x="7984901" y="6014073"/>
            <a:ext cx="3760631" cy="646331"/>
          </a:xfrm>
          <a:prstGeom prst="rect">
            <a:avLst/>
          </a:prstGeom>
          <a:noFill/>
        </p:spPr>
        <p:txBody>
          <a:bodyPr wrap="square" rtlCol="0">
            <a:spAutoFit/>
          </a:bodyPr>
          <a:lstStyle/>
          <a:p>
            <a:r>
              <a:rPr lang="ru-RU" b="1" dirty="0">
                <a:solidFill>
                  <a:srgbClr val="009900"/>
                </a:solidFill>
              </a:rPr>
              <a:t>Зав. КДЛ ООО «БИО-ЛАЙН» </a:t>
            </a:r>
          </a:p>
          <a:p>
            <a:r>
              <a:rPr lang="ru-RU" b="1" dirty="0">
                <a:solidFill>
                  <a:srgbClr val="009900"/>
                </a:solidFill>
              </a:rPr>
              <a:t>Небесная Л.В.</a:t>
            </a:r>
          </a:p>
        </p:txBody>
      </p:sp>
    </p:spTree>
    <p:extLst>
      <p:ext uri="{BB962C8B-B14F-4D97-AF65-F5344CB8AC3E}">
        <p14:creationId xmlns:p14="http://schemas.microsoft.com/office/powerpoint/2010/main" val="1888421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6155E3A2-74CB-4504-BBD0-7D1FBE697FDC}"/>
              </a:ext>
            </a:extLst>
          </p:cNvPr>
          <p:cNvSpPr>
            <a:spLocks noGrp="1"/>
          </p:cNvSpPr>
          <p:nvPr>
            <p:ph type="title"/>
          </p:nvPr>
        </p:nvSpPr>
        <p:spPr>
          <a:xfrm>
            <a:off x="2330450" y="249238"/>
            <a:ext cx="8553450" cy="1249362"/>
          </a:xfrm>
        </p:spPr>
        <p:txBody>
          <a:bodyPr/>
          <a:lstStyle/>
          <a:p>
            <a:pPr eaLnBrk="1" hangingPunct="1">
              <a:defRPr/>
            </a:pPr>
            <a:r>
              <a:rPr lang="ru-RU" altLang="ru-RU" sz="4000" b="1" dirty="0">
                <a:solidFill>
                  <a:srgbClr val="0033CC"/>
                </a:solidFill>
                <a:latin typeface="+mn-lt"/>
              </a:rPr>
              <a:t>Лабораторная диагностика краснухи</a:t>
            </a:r>
          </a:p>
        </p:txBody>
      </p:sp>
      <p:sp>
        <p:nvSpPr>
          <p:cNvPr id="33795" name="Объект 2">
            <a:extLst>
              <a:ext uri="{FF2B5EF4-FFF2-40B4-BE49-F238E27FC236}">
                <a16:creationId xmlns:a16="http://schemas.microsoft.com/office/drawing/2014/main" id="{492FDA13-2C1D-4EC4-98B5-E60DC38D02B1}"/>
              </a:ext>
            </a:extLst>
          </p:cNvPr>
          <p:cNvSpPr>
            <a:spLocks noGrp="1"/>
          </p:cNvSpPr>
          <p:nvPr>
            <p:ph idx="1"/>
          </p:nvPr>
        </p:nvSpPr>
        <p:spPr>
          <a:xfrm>
            <a:off x="746125" y="1498600"/>
            <a:ext cx="5678121" cy="4605338"/>
          </a:xfrm>
        </p:spPr>
        <p:txBody>
          <a:bodyPr>
            <a:normAutofit/>
          </a:bodyPr>
          <a:lstStyle/>
          <a:p>
            <a:pPr marL="0" indent="0" eaLnBrk="1" hangingPunct="1">
              <a:buFont typeface="Arial" panose="020B0604020202020204" pitchFamily="34" charset="0"/>
              <a:buNone/>
            </a:pPr>
            <a:r>
              <a:rPr lang="ru-RU" altLang="ru-RU" sz="2000" dirty="0"/>
              <a:t>Определение</a:t>
            </a:r>
            <a:r>
              <a:rPr lang="ru-RU" altLang="ru-RU" sz="2000" b="1" dirty="0"/>
              <a:t> </a:t>
            </a:r>
            <a:r>
              <a:rPr lang="en-US" altLang="ru-RU" sz="2000" b="1" dirty="0"/>
              <a:t>IgM </a:t>
            </a:r>
            <a:r>
              <a:rPr lang="ru-RU" altLang="ru-RU" sz="2000" dirty="0"/>
              <a:t>применяют для ранней диагностики краснухи (появляются на 15-20 день с  момента инфицирования/ через 1 – 2 дня после высыпания), могут сохраняться в крови до 2-х месяцев</a:t>
            </a:r>
          </a:p>
          <a:p>
            <a:pPr marL="0" indent="0" eaLnBrk="1" hangingPunct="1">
              <a:buFont typeface="Arial" panose="020B0604020202020204" pitchFamily="34" charset="0"/>
              <a:buNone/>
            </a:pPr>
            <a:r>
              <a:rPr lang="ru-RU" altLang="ru-RU" sz="1800" dirty="0"/>
              <a:t>Определение </a:t>
            </a:r>
            <a:r>
              <a:rPr lang="ru-RU" altLang="ru-RU" sz="1800" b="1" dirty="0" err="1"/>
              <a:t>авидности</a:t>
            </a:r>
            <a:r>
              <a:rPr lang="ru-RU" altLang="ru-RU" sz="1800" dirty="0"/>
              <a:t> специфических АТ </a:t>
            </a:r>
            <a:r>
              <a:rPr lang="en-US" altLang="ru-RU" sz="1800" b="1" dirty="0"/>
              <a:t>IgG</a:t>
            </a:r>
            <a:r>
              <a:rPr lang="ru-RU" altLang="ru-RU" sz="1800" dirty="0"/>
              <a:t> к антигенам вируса краснухи позволяет оценить сроки инфицирования и дифференцировать острую инфекцию от ранее перенесенной</a:t>
            </a:r>
          </a:p>
          <a:p>
            <a:pPr marL="0" indent="0" eaLnBrk="1" hangingPunct="1">
              <a:buFont typeface="Arial" panose="020B0604020202020204" pitchFamily="34" charset="0"/>
              <a:buNone/>
            </a:pPr>
            <a:r>
              <a:rPr lang="ru-RU" altLang="ru-RU" sz="1800" dirty="0"/>
              <a:t> </a:t>
            </a:r>
          </a:p>
        </p:txBody>
      </p:sp>
      <p:pic>
        <p:nvPicPr>
          <p:cNvPr id="33796" name="Рисунок 69" descr="fin_колонтитул_A5_2">
            <a:extLst>
              <a:ext uri="{FF2B5EF4-FFF2-40B4-BE49-F238E27FC236}">
                <a16:creationId xmlns:a16="http://schemas.microsoft.com/office/drawing/2014/main" id="{BEDBB007-F814-42D5-8351-AF87E176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532" t="13304" r="801" b="28018"/>
          <a:stretch>
            <a:fillRect/>
          </a:stretch>
        </p:blipFill>
        <p:spPr bwMode="auto">
          <a:xfrm>
            <a:off x="0" y="17463"/>
            <a:ext cx="2155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Группа 3">
            <a:extLst>
              <a:ext uri="{FF2B5EF4-FFF2-40B4-BE49-F238E27FC236}">
                <a16:creationId xmlns:a16="http://schemas.microsoft.com/office/drawing/2014/main" id="{2B19865D-33E4-4E77-BEE7-46970048DA12}"/>
              </a:ext>
            </a:extLst>
          </p:cNvPr>
          <p:cNvGrpSpPr>
            <a:grpSpLocks/>
          </p:cNvGrpSpPr>
          <p:nvPr/>
        </p:nvGrpSpPr>
        <p:grpSpPr bwMode="auto">
          <a:xfrm>
            <a:off x="746125" y="4362450"/>
            <a:ext cx="4310063" cy="1412875"/>
            <a:chOff x="6423949" y="3472405"/>
            <a:chExt cx="4311088" cy="1412113"/>
          </a:xfrm>
        </p:grpSpPr>
        <p:sp>
          <p:nvSpPr>
            <p:cNvPr id="2" name="Прямоугольник 1">
              <a:extLst>
                <a:ext uri="{FF2B5EF4-FFF2-40B4-BE49-F238E27FC236}">
                  <a16:creationId xmlns:a16="http://schemas.microsoft.com/office/drawing/2014/main" id="{B8E798E5-3EFB-4A62-80A8-53AA54690CCF}"/>
                </a:ext>
              </a:extLst>
            </p:cNvPr>
            <p:cNvSpPr/>
            <p:nvPr/>
          </p:nvSpPr>
          <p:spPr>
            <a:xfrm>
              <a:off x="6970179" y="4329193"/>
              <a:ext cx="3218628" cy="55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t>первичная инфекция</a:t>
              </a:r>
            </a:p>
          </p:txBody>
        </p:sp>
        <p:sp>
          <p:nvSpPr>
            <p:cNvPr id="3" name="Стрелка вниз 2">
              <a:extLst>
                <a:ext uri="{FF2B5EF4-FFF2-40B4-BE49-F238E27FC236}">
                  <a16:creationId xmlns:a16="http://schemas.microsoft.com/office/drawing/2014/main" id="{A8299EA3-EC21-4765-BB56-22BF889279AE}"/>
                </a:ext>
              </a:extLst>
            </p:cNvPr>
            <p:cNvSpPr/>
            <p:nvPr/>
          </p:nvSpPr>
          <p:spPr>
            <a:xfrm>
              <a:off x="6423949" y="3472405"/>
              <a:ext cx="4311088" cy="856788"/>
            </a:xfrm>
            <a:prstGeom prst="downArrow">
              <a:avLst>
                <a:gd name="adj1" fmla="val 72016"/>
                <a:gd name="adj2" fmla="val 405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dirty="0" err="1"/>
                <a:t>низкоавидные</a:t>
              </a:r>
              <a:r>
                <a:rPr lang="ru-RU" sz="2200" b="1" dirty="0"/>
                <a:t> АТ</a:t>
              </a:r>
            </a:p>
          </p:txBody>
        </p:sp>
      </p:grpSp>
      <p:grpSp>
        <p:nvGrpSpPr>
          <p:cNvPr id="33798" name="Группа 3">
            <a:extLst>
              <a:ext uri="{FF2B5EF4-FFF2-40B4-BE49-F238E27FC236}">
                <a16:creationId xmlns:a16="http://schemas.microsoft.com/office/drawing/2014/main" id="{94B19A4F-35AF-4906-A7EC-181E99464174}"/>
              </a:ext>
            </a:extLst>
          </p:cNvPr>
          <p:cNvGrpSpPr>
            <a:grpSpLocks/>
          </p:cNvGrpSpPr>
          <p:nvPr/>
        </p:nvGrpSpPr>
        <p:grpSpPr bwMode="auto">
          <a:xfrm>
            <a:off x="6654800" y="4362450"/>
            <a:ext cx="4311650" cy="2320925"/>
            <a:chOff x="6484144" y="3629024"/>
            <a:chExt cx="4311650" cy="2320926"/>
          </a:xfrm>
        </p:grpSpPr>
        <p:sp>
          <p:nvSpPr>
            <p:cNvPr id="10" name="Прямоугольник 9">
              <a:extLst>
                <a:ext uri="{FF2B5EF4-FFF2-40B4-BE49-F238E27FC236}">
                  <a16:creationId xmlns:a16="http://schemas.microsoft.com/office/drawing/2014/main" id="{7316CD94-1FE9-423D-BD47-B4F31F585DDB}"/>
                </a:ext>
              </a:extLst>
            </p:cNvPr>
            <p:cNvSpPr/>
            <p:nvPr/>
          </p:nvSpPr>
          <p:spPr>
            <a:xfrm>
              <a:off x="7031832" y="4486274"/>
              <a:ext cx="3216275" cy="1463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t>Исключают острую инфекцию в последние 4-6 недель </a:t>
              </a:r>
            </a:p>
          </p:txBody>
        </p:sp>
        <p:sp>
          <p:nvSpPr>
            <p:cNvPr id="11" name="Стрелка вниз 10">
              <a:extLst>
                <a:ext uri="{FF2B5EF4-FFF2-40B4-BE49-F238E27FC236}">
                  <a16:creationId xmlns:a16="http://schemas.microsoft.com/office/drawing/2014/main" id="{1DAF2431-AFBE-4651-A5A0-CCDB6A3D0509}"/>
                </a:ext>
              </a:extLst>
            </p:cNvPr>
            <p:cNvSpPr/>
            <p:nvPr/>
          </p:nvSpPr>
          <p:spPr>
            <a:xfrm>
              <a:off x="6484144" y="3629024"/>
              <a:ext cx="4311650" cy="857250"/>
            </a:xfrm>
            <a:prstGeom prst="downArrow">
              <a:avLst>
                <a:gd name="adj1" fmla="val 72016"/>
                <a:gd name="adj2" fmla="val 405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dirty="0" err="1"/>
                <a:t>высокоавидные</a:t>
              </a:r>
              <a:r>
                <a:rPr lang="ru-RU" sz="2200" b="1" dirty="0"/>
                <a:t> АТ</a:t>
              </a:r>
            </a:p>
          </p:txBody>
        </p:sp>
      </p:grpSp>
      <p:pic>
        <p:nvPicPr>
          <p:cNvPr id="4" name="Picture 4">
            <a:extLst>
              <a:ext uri="{FF2B5EF4-FFF2-40B4-BE49-F238E27FC236}">
                <a16:creationId xmlns:a16="http://schemas.microsoft.com/office/drawing/2014/main" id="{9FA87A5E-653E-49CC-B4F5-2F3F1A82F29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14092"/>
          <a:stretch/>
        </p:blipFill>
        <p:spPr>
          <a:xfrm>
            <a:off x="6424246" y="1500187"/>
            <a:ext cx="5412190" cy="2495550"/>
          </a:xfrm>
          <a:prstGeom prst="rect">
            <a:avLst/>
          </a:prstGeom>
          <a:noFill/>
          <a:ln/>
        </p:spPr>
      </p:pic>
      <p:sp>
        <p:nvSpPr>
          <p:cNvPr id="14" name="TextBox 13">
            <a:extLst>
              <a:ext uri="{FF2B5EF4-FFF2-40B4-BE49-F238E27FC236}">
                <a16:creationId xmlns:a16="http://schemas.microsoft.com/office/drawing/2014/main" id="{EDACE1C7-DC9D-4458-B87C-4F168263F1E1}"/>
              </a:ext>
            </a:extLst>
          </p:cNvPr>
          <p:cNvSpPr txBox="1"/>
          <p:nvPr/>
        </p:nvSpPr>
        <p:spPr>
          <a:xfrm>
            <a:off x="422031" y="5667712"/>
            <a:ext cx="6096000" cy="1015663"/>
          </a:xfrm>
          <a:prstGeom prst="rect">
            <a:avLst/>
          </a:prstGeom>
          <a:noFill/>
        </p:spPr>
        <p:txBody>
          <a:bodyPr wrap="square">
            <a:spAutoFit/>
          </a:bodyPr>
          <a:lstStyle/>
          <a:p>
            <a:pPr marL="0" indent="0" eaLnBrk="1" hangingPunct="1">
              <a:buFont typeface="Arial" panose="020B0604020202020204" pitchFamily="34" charset="0"/>
              <a:buNone/>
            </a:pPr>
            <a:r>
              <a:rPr lang="ru-RU" altLang="ru-RU" sz="2400" b="1" dirty="0">
                <a:solidFill>
                  <a:srgbClr val="FF0000"/>
                </a:solidFill>
              </a:rPr>
              <a:t>Важно! </a:t>
            </a:r>
          </a:p>
          <a:p>
            <a:pPr marL="0" indent="0" eaLnBrk="1" hangingPunct="1">
              <a:buFont typeface="Arial" panose="020B0604020202020204" pitchFamily="34" charset="0"/>
              <a:buNone/>
            </a:pPr>
            <a:r>
              <a:rPr lang="ru-RU" altLang="ru-RU" sz="1800" dirty="0"/>
              <a:t>Проводить исследование одним методом (ИФА или ИХЛ соответственно) и одной и той же тест-системой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F1F5333C-0FE6-4796-9068-97167B4648A0}"/>
              </a:ext>
            </a:extLst>
          </p:cNvPr>
          <p:cNvSpPr>
            <a:spLocks noGrp="1"/>
          </p:cNvSpPr>
          <p:nvPr>
            <p:ph type="title"/>
          </p:nvPr>
        </p:nvSpPr>
        <p:spPr>
          <a:xfrm>
            <a:off x="2330450" y="249238"/>
            <a:ext cx="8553450" cy="1249362"/>
          </a:xfrm>
        </p:spPr>
        <p:txBody>
          <a:bodyPr/>
          <a:lstStyle/>
          <a:p>
            <a:pPr eaLnBrk="1" hangingPunct="1">
              <a:defRPr/>
            </a:pPr>
            <a:r>
              <a:rPr lang="ru-RU" altLang="ru-RU" sz="4000" b="1" dirty="0">
                <a:solidFill>
                  <a:srgbClr val="0033CC"/>
                </a:solidFill>
                <a:latin typeface="+mn-lt"/>
              </a:rPr>
              <a:t>Лабораторная диагностика краснухи</a:t>
            </a:r>
          </a:p>
        </p:txBody>
      </p:sp>
      <p:sp>
        <p:nvSpPr>
          <p:cNvPr id="32771" name="Объект 2">
            <a:extLst>
              <a:ext uri="{FF2B5EF4-FFF2-40B4-BE49-F238E27FC236}">
                <a16:creationId xmlns:a16="http://schemas.microsoft.com/office/drawing/2014/main" id="{7936821F-EF07-453C-96D1-2C63A9ADC568}"/>
              </a:ext>
            </a:extLst>
          </p:cNvPr>
          <p:cNvSpPr>
            <a:spLocks noGrp="1"/>
          </p:cNvSpPr>
          <p:nvPr>
            <p:ph idx="1"/>
          </p:nvPr>
        </p:nvSpPr>
        <p:spPr>
          <a:xfrm>
            <a:off x="625475" y="1365250"/>
            <a:ext cx="10760075" cy="4973638"/>
          </a:xfrm>
        </p:spPr>
        <p:txBody>
          <a:bodyPr/>
          <a:lstStyle/>
          <a:p>
            <a:pPr marL="0" indent="0" eaLnBrk="1" hangingPunct="1">
              <a:buFont typeface="Arial" panose="020B0604020202020204" pitchFamily="34" charset="0"/>
              <a:buNone/>
            </a:pPr>
            <a:r>
              <a:rPr lang="ru-RU" altLang="ru-RU" sz="2400" dirty="0"/>
              <a:t>С появлением сыпи РНК вируса в крови и в носоглотке можно обнаружить в течение </a:t>
            </a:r>
            <a:r>
              <a:rPr lang="ru-RU" altLang="ru-RU" sz="2400" b="1" dirty="0"/>
              <a:t>7 дней </a:t>
            </a:r>
            <a:r>
              <a:rPr lang="ru-RU" altLang="ru-RU" sz="2400" dirty="0"/>
              <a:t>после высыпания (ПЦР-диагностика используется значительно чаще при исследовании отделяемого носоглотки (у контактных лиц), крови, </a:t>
            </a:r>
            <a:r>
              <a:rPr lang="ru-RU" altLang="ru-RU" sz="2400" dirty="0" err="1"/>
              <a:t>биоптатов</a:t>
            </a:r>
            <a:r>
              <a:rPr lang="ru-RU" altLang="ru-RU" sz="2400" dirty="0"/>
              <a:t>, ворсин хориона</a:t>
            </a:r>
          </a:p>
          <a:p>
            <a:pPr marL="0" indent="0" eaLnBrk="1" hangingPunct="1">
              <a:buFont typeface="Arial" panose="020B0604020202020204" pitchFamily="34" charset="0"/>
              <a:buNone/>
            </a:pPr>
            <a:r>
              <a:rPr lang="ru-RU" altLang="ru-RU" sz="2400" dirty="0"/>
              <a:t>Наибольших значений концентрация вируса в крови достигает примерно через </a:t>
            </a:r>
            <a:r>
              <a:rPr lang="ru-RU" altLang="ru-RU" sz="2400" b="1" dirty="0"/>
              <a:t>10-14 </a:t>
            </a:r>
            <a:r>
              <a:rPr lang="ru-RU" altLang="ru-RU" sz="2400" dirty="0"/>
              <a:t>дней с момента инфицирования и до появления клинических признаков</a:t>
            </a:r>
          </a:p>
          <a:p>
            <a:pPr marL="0" indent="0" eaLnBrk="1" hangingPunct="1">
              <a:buFont typeface="Arial" panose="020B0604020202020204" pitchFamily="34" charset="0"/>
              <a:buNone/>
            </a:pPr>
            <a:r>
              <a:rPr lang="ru-RU" altLang="ru-RU" sz="2400" b="1" dirty="0">
                <a:solidFill>
                  <a:srgbClr val="A50021"/>
                </a:solidFill>
              </a:rPr>
              <a:t>В этот период инфицированность пациента вирусом краснухи можно определить исключительно прямыми методами диагностики, так как этот этап представляет собой период «серологического окна», во время которого факт инфицирования серологическими методами диагностики подтвердить нельзя </a:t>
            </a:r>
          </a:p>
          <a:p>
            <a:pPr marL="0" indent="0" eaLnBrk="1" hangingPunct="1">
              <a:buFont typeface="Arial" panose="020B0604020202020204" pitchFamily="34" charset="0"/>
              <a:buNone/>
            </a:pPr>
            <a:endParaRPr lang="ru-RU" altLang="ru-RU" b="1" dirty="0">
              <a:solidFill>
                <a:srgbClr val="A50021"/>
              </a:solidFill>
            </a:endParaRPr>
          </a:p>
        </p:txBody>
      </p:sp>
      <p:pic>
        <p:nvPicPr>
          <p:cNvPr id="32772" name="Рисунок 69" descr="fin_колонтитул_A5_2">
            <a:extLst>
              <a:ext uri="{FF2B5EF4-FFF2-40B4-BE49-F238E27FC236}">
                <a16:creationId xmlns:a16="http://schemas.microsoft.com/office/drawing/2014/main" id="{B59F249A-7B05-4EBF-99E9-92259D558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532" t="13304" r="801" b="28018"/>
          <a:stretch>
            <a:fillRect/>
          </a:stretch>
        </p:blipFill>
        <p:spPr bwMode="auto">
          <a:xfrm>
            <a:off x="0" y="17463"/>
            <a:ext cx="2155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900BB562-C5AB-4190-B6EC-3497223FC6DA}"/>
              </a:ext>
            </a:extLst>
          </p:cNvPr>
          <p:cNvSpPr>
            <a:spLocks noGrp="1"/>
          </p:cNvSpPr>
          <p:nvPr>
            <p:ph type="title"/>
          </p:nvPr>
        </p:nvSpPr>
        <p:spPr>
          <a:xfrm>
            <a:off x="2735263" y="82550"/>
            <a:ext cx="8842375" cy="1249363"/>
          </a:xfrm>
        </p:spPr>
        <p:txBody>
          <a:bodyPr/>
          <a:lstStyle/>
          <a:p>
            <a:pPr eaLnBrk="1" hangingPunct="1">
              <a:defRPr/>
            </a:pPr>
            <a:r>
              <a:rPr lang="ru-RU" altLang="ru-RU" sz="4000" b="1" dirty="0">
                <a:solidFill>
                  <a:srgbClr val="0033CC"/>
                </a:solidFill>
                <a:latin typeface="+mn-lt"/>
              </a:rPr>
              <a:t>Лабораторная диагностика кори</a:t>
            </a:r>
          </a:p>
        </p:txBody>
      </p:sp>
      <p:sp>
        <p:nvSpPr>
          <p:cNvPr id="29699" name="Объект 2">
            <a:extLst>
              <a:ext uri="{FF2B5EF4-FFF2-40B4-BE49-F238E27FC236}">
                <a16:creationId xmlns:a16="http://schemas.microsoft.com/office/drawing/2014/main" id="{059CE899-20C2-418D-BEF0-9A798A6677EF}"/>
              </a:ext>
            </a:extLst>
          </p:cNvPr>
          <p:cNvSpPr>
            <a:spLocks noGrp="1"/>
          </p:cNvSpPr>
          <p:nvPr>
            <p:ph idx="1"/>
          </p:nvPr>
        </p:nvSpPr>
        <p:spPr>
          <a:xfrm>
            <a:off x="347663" y="1077913"/>
            <a:ext cx="11396662" cy="4841875"/>
          </a:xfrm>
        </p:spPr>
        <p:txBody>
          <a:bodyPr>
            <a:noAutofit/>
          </a:bodyPr>
          <a:lstStyle/>
          <a:p>
            <a:pPr eaLnBrk="1" hangingPunct="1"/>
            <a:r>
              <a:rPr lang="ru-RU" altLang="ru-RU" sz="2400" dirty="0"/>
              <a:t>Корь – </a:t>
            </a:r>
            <a:r>
              <a:rPr lang="ru-RU" altLang="ru-RU" sz="2400" dirty="0" err="1"/>
              <a:t>высококонтагиозное</a:t>
            </a:r>
            <a:r>
              <a:rPr lang="ru-RU" altLang="ru-RU" sz="2400" dirty="0"/>
              <a:t>  </a:t>
            </a:r>
            <a:r>
              <a:rPr lang="ru-RU" altLang="ru-RU" sz="2400" dirty="0" err="1"/>
              <a:t>антропонозное</a:t>
            </a:r>
            <a:r>
              <a:rPr lang="ru-RU" altLang="ru-RU" sz="2400" dirty="0"/>
              <a:t> инфекционное заболевание, вызываемое РНК-содержащим вирусом, передающееся воздушно-капельным путем</a:t>
            </a:r>
          </a:p>
          <a:p>
            <a:pPr eaLnBrk="1" hangingPunct="1"/>
            <a:r>
              <a:rPr lang="ru-RU" altLang="ru-RU" sz="2400" dirty="0"/>
              <a:t>Возбудитель – РНК-содержащий вирус (семейство </a:t>
            </a:r>
            <a:r>
              <a:rPr lang="en-US" altLang="ru-RU" sz="2400" b="1" i="1" dirty="0" err="1"/>
              <a:t>Paramyxoviridae</a:t>
            </a:r>
            <a:r>
              <a:rPr lang="ru-RU" altLang="ru-RU" sz="2400" dirty="0"/>
              <a:t>, род </a:t>
            </a:r>
            <a:r>
              <a:rPr lang="en-US" altLang="ru-RU" sz="2400" b="1" i="1" dirty="0"/>
              <a:t>Morbillivirus</a:t>
            </a:r>
            <a:r>
              <a:rPr lang="ru-RU" altLang="ru-RU" sz="2400" dirty="0"/>
              <a:t>)</a:t>
            </a:r>
          </a:p>
          <a:p>
            <a:pPr eaLnBrk="1" hangingPunct="1"/>
            <a:r>
              <a:rPr lang="ru-RU" altLang="ru-RU" sz="2400" dirty="0"/>
              <a:t>Вирус кори присутствует в крови, носоглоточных выделениях и моче во время продромального периода и в течение 3-4 дней с момента появления сыпи</a:t>
            </a:r>
          </a:p>
          <a:p>
            <a:pPr eaLnBrk="1" hangingPunct="1"/>
            <a:r>
              <a:rPr lang="ru-RU" altLang="ru-RU" sz="2400" dirty="0"/>
              <a:t>Для выявления РНК вируса кори используют биоматериал, взятый в продромальный период заболевания и в первые три дня после появления сыпи (</a:t>
            </a:r>
            <a:r>
              <a:rPr lang="ru-RU" altLang="ru-RU" sz="2400" b="1" dirty="0">
                <a:solidFill>
                  <a:srgbClr val="0033CC"/>
                </a:solidFill>
              </a:rPr>
              <a:t>при взятии образцов следует учитывать, что интенсивность экскреции вируса быстро падает</a:t>
            </a:r>
            <a:r>
              <a:rPr lang="ru-RU" altLang="ru-RU" sz="2400" dirty="0"/>
              <a:t>)</a:t>
            </a:r>
          </a:p>
          <a:p>
            <a:pPr eaLnBrk="1" hangingPunct="1"/>
            <a:r>
              <a:rPr lang="ru-RU" altLang="ru-RU" sz="2400" b="1" dirty="0"/>
              <a:t>Выявление РНК вируса методом ПЦР с обратной транскрипцией не получило пока широкого распространения</a:t>
            </a:r>
          </a:p>
          <a:p>
            <a:pPr eaLnBrk="1" hangingPunct="1"/>
            <a:r>
              <a:rPr lang="ru-RU" altLang="ru-RU" sz="2400" dirty="0"/>
              <a:t>Секвенирование генома вируса кори применяется в целях определения генотипа кори</a:t>
            </a:r>
          </a:p>
        </p:txBody>
      </p:sp>
      <p:pic>
        <p:nvPicPr>
          <p:cNvPr id="29700" name="Рисунок 69" descr="fin_колонтитул_A5_2">
            <a:extLst>
              <a:ext uri="{FF2B5EF4-FFF2-40B4-BE49-F238E27FC236}">
                <a16:creationId xmlns:a16="http://schemas.microsoft.com/office/drawing/2014/main" id="{2D19191C-7F03-41A4-9DFC-12C8AA4D7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532" t="13304" r="801" b="28018"/>
          <a:stretch>
            <a:fillRect/>
          </a:stretch>
        </p:blipFill>
        <p:spPr bwMode="auto">
          <a:xfrm>
            <a:off x="0" y="17463"/>
            <a:ext cx="2155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5BF78238-E8A2-49F1-8FBA-2EE117261EC1}"/>
              </a:ext>
            </a:extLst>
          </p:cNvPr>
          <p:cNvSpPr>
            <a:spLocks noGrp="1"/>
          </p:cNvSpPr>
          <p:nvPr>
            <p:ph type="title"/>
          </p:nvPr>
        </p:nvSpPr>
        <p:spPr>
          <a:xfrm>
            <a:off x="1006475" y="249238"/>
            <a:ext cx="7872413" cy="1249362"/>
          </a:xfrm>
        </p:spPr>
        <p:txBody>
          <a:bodyPr/>
          <a:lstStyle/>
          <a:p>
            <a:pPr eaLnBrk="1" hangingPunct="1">
              <a:defRPr/>
            </a:pPr>
            <a:r>
              <a:rPr lang="ru-RU" altLang="ru-RU" sz="4000" b="1" dirty="0">
                <a:solidFill>
                  <a:srgbClr val="0033CC"/>
                </a:solidFill>
                <a:latin typeface="+mn-lt"/>
              </a:rPr>
              <a:t>Лабораторная диагностика кори</a:t>
            </a:r>
          </a:p>
        </p:txBody>
      </p:sp>
      <p:sp>
        <p:nvSpPr>
          <p:cNvPr id="12291" name="Объект 2">
            <a:extLst>
              <a:ext uri="{FF2B5EF4-FFF2-40B4-BE49-F238E27FC236}">
                <a16:creationId xmlns:a16="http://schemas.microsoft.com/office/drawing/2014/main" id="{3C876436-2C1E-4312-9112-82C4E9DB272C}"/>
              </a:ext>
            </a:extLst>
          </p:cNvPr>
          <p:cNvSpPr>
            <a:spLocks noGrp="1"/>
          </p:cNvSpPr>
          <p:nvPr>
            <p:ph idx="1"/>
          </p:nvPr>
        </p:nvSpPr>
        <p:spPr>
          <a:xfrm>
            <a:off x="604837" y="1335088"/>
            <a:ext cx="11269483" cy="5426075"/>
          </a:xfrm>
        </p:spPr>
        <p:txBody>
          <a:bodyPr/>
          <a:lstStyle/>
          <a:p>
            <a:pPr marL="0" indent="0" algn="ctr" eaLnBrk="1" hangingPunct="1">
              <a:buFont typeface="Arial" panose="020B0604020202020204" pitchFamily="34" charset="0"/>
              <a:buNone/>
              <a:defRPr/>
            </a:pPr>
            <a:r>
              <a:rPr lang="ru-RU" altLang="ru-RU" sz="3200" b="1" dirty="0">
                <a:solidFill>
                  <a:srgbClr val="CC0066"/>
                </a:solidFill>
              </a:rPr>
              <a:t>Определение антител методом ИФА</a:t>
            </a:r>
          </a:p>
          <a:p>
            <a:pPr marL="0" indent="0" eaLnBrk="1" hangingPunct="1">
              <a:buFont typeface="Arial" panose="020B0604020202020204" pitchFamily="34" charset="0"/>
              <a:buNone/>
              <a:defRPr/>
            </a:pPr>
            <a:r>
              <a:rPr lang="ru-RU" altLang="ru-RU" sz="2400" dirty="0">
                <a:solidFill>
                  <a:srgbClr val="000099"/>
                </a:solidFill>
              </a:rPr>
              <a:t>Метод основан на твердофазном иммуноферментном анализе с применением рекомбинантного антигена вируса кори</a:t>
            </a:r>
          </a:p>
          <a:p>
            <a:pPr marL="0" indent="0" algn="ctr" eaLnBrk="1" hangingPunct="1">
              <a:buFont typeface="Arial" panose="020B0604020202020204" pitchFamily="34" charset="0"/>
              <a:buNone/>
              <a:defRPr/>
            </a:pPr>
            <a:r>
              <a:rPr lang="ru-RU" altLang="ru-RU" dirty="0"/>
              <a:t>        </a:t>
            </a:r>
            <a:r>
              <a:rPr lang="ru-RU" altLang="ru-RU" sz="3600" b="1" dirty="0">
                <a:solidFill>
                  <a:srgbClr val="C00000"/>
                </a:solidFill>
              </a:rPr>
              <a:t>Рекомендации ВОЗ</a:t>
            </a:r>
          </a:p>
          <a:p>
            <a:pPr eaLnBrk="1" hangingPunct="1">
              <a:defRPr/>
            </a:pPr>
            <a:r>
              <a:rPr lang="en-US" altLang="ru-RU" sz="2400" b="1" dirty="0"/>
              <a:t>IgM </a:t>
            </a:r>
            <a:r>
              <a:rPr lang="ru-RU" altLang="ru-RU" sz="2400" b="1" dirty="0"/>
              <a:t>(после четвертого дня от момента появления сыпи)</a:t>
            </a:r>
          </a:p>
          <a:p>
            <a:pPr marL="0" indent="0" eaLnBrk="1" hangingPunct="1">
              <a:buFont typeface="Arial" panose="020B0604020202020204" pitchFamily="34" charset="0"/>
              <a:buNone/>
              <a:defRPr/>
            </a:pPr>
            <a:r>
              <a:rPr lang="ru-RU" sz="2000" dirty="0"/>
              <a:t>Поскольку определение АТ </a:t>
            </a:r>
            <a:r>
              <a:rPr lang="en-US" sz="2000" dirty="0"/>
              <a:t>IgM</a:t>
            </a:r>
            <a:r>
              <a:rPr lang="ru-RU" sz="2000" dirty="0"/>
              <a:t> методом ИФА обладает максимальной чувствительностью между </a:t>
            </a:r>
            <a:r>
              <a:rPr lang="ru-RU" sz="2000" b="1" dirty="0">
                <a:solidFill>
                  <a:srgbClr val="C00000"/>
                </a:solidFill>
              </a:rPr>
              <a:t>4</a:t>
            </a:r>
            <a:r>
              <a:rPr lang="ru-RU" sz="2000" dirty="0"/>
              <a:t>-м и </a:t>
            </a:r>
            <a:r>
              <a:rPr lang="ru-RU" sz="2000" b="1" dirty="0">
                <a:solidFill>
                  <a:srgbClr val="C00000"/>
                </a:solidFill>
              </a:rPr>
              <a:t>28-</a:t>
            </a:r>
            <a:r>
              <a:rPr lang="ru-RU" sz="2000" dirty="0"/>
              <a:t>м днями от момента появления сыпи, то исследование образца крови, полученного в эти сроки, считается адекватным для диагностики кори</a:t>
            </a:r>
          </a:p>
          <a:p>
            <a:pPr marL="0" indent="0" eaLnBrk="1" hangingPunct="1">
              <a:buFont typeface="Arial" panose="020B0604020202020204" pitchFamily="34" charset="0"/>
              <a:buNone/>
              <a:defRPr/>
            </a:pPr>
            <a:r>
              <a:rPr lang="ru-RU" sz="2000" dirty="0"/>
              <a:t>Повторное взятие образца крови может понадобиться в случае отрицательного результата выявления </a:t>
            </a:r>
            <a:r>
              <a:rPr lang="en-US" sz="2000" dirty="0"/>
              <a:t>IgM</a:t>
            </a:r>
            <a:r>
              <a:rPr lang="ru-RU" sz="2000" dirty="0"/>
              <a:t> в первом образце, полученном в течение первых трех дней от момента появления сыпи. Выполняется через </a:t>
            </a:r>
            <a:r>
              <a:rPr lang="ru-RU" sz="2000" b="1" dirty="0">
                <a:solidFill>
                  <a:srgbClr val="C00000"/>
                </a:solidFill>
              </a:rPr>
              <a:t>10 - 14 </a:t>
            </a:r>
            <a:r>
              <a:rPr lang="ru-RU" sz="2000" dirty="0"/>
              <a:t>дней после первого</a:t>
            </a:r>
          </a:p>
          <a:p>
            <a:pPr eaLnBrk="1" hangingPunct="1">
              <a:defRPr/>
            </a:pPr>
            <a:r>
              <a:rPr lang="en-US" sz="2400" b="1" dirty="0"/>
              <a:t>IgG </a:t>
            </a:r>
            <a:endParaRPr lang="ru-RU" sz="2400" b="1" dirty="0"/>
          </a:p>
          <a:p>
            <a:pPr marL="0" indent="0" eaLnBrk="1" hangingPunct="1">
              <a:buFont typeface="Arial" panose="020B0604020202020204" pitchFamily="34" charset="0"/>
              <a:buNone/>
              <a:defRPr/>
            </a:pPr>
            <a:r>
              <a:rPr lang="ru-RU" sz="2000" dirty="0"/>
              <a:t>Для определения напряженности иммунитета к вирусу кори ВОЗ рекомендует применять выявление антител </a:t>
            </a:r>
            <a:r>
              <a:rPr lang="en-US" sz="2000" b="1" dirty="0"/>
              <a:t>IgG</a:t>
            </a:r>
            <a:r>
              <a:rPr lang="en-US" sz="2000" dirty="0"/>
              <a:t> </a:t>
            </a:r>
            <a:r>
              <a:rPr lang="ru-RU" sz="2000" dirty="0"/>
              <a:t>в сыворотке крови методом ИФА</a:t>
            </a:r>
          </a:p>
          <a:p>
            <a:pPr marL="0" indent="0" eaLnBrk="1" hangingPunct="1">
              <a:buFont typeface="Arial" panose="020B0604020202020204" pitchFamily="34" charset="0"/>
              <a:buNone/>
              <a:defRPr/>
            </a:pPr>
            <a:endParaRPr lang="ru-RU" dirty="0"/>
          </a:p>
          <a:p>
            <a:pPr eaLnBrk="1" hangingPunct="1">
              <a:defRPr/>
            </a:pPr>
            <a:endParaRPr lang="ru-RU" altLang="ru-RU" dirty="0"/>
          </a:p>
        </p:txBody>
      </p:sp>
      <p:pic>
        <p:nvPicPr>
          <p:cNvPr id="30724" name="Рисунок 69" descr="fin_колонтитул_A5_2">
            <a:extLst>
              <a:ext uri="{FF2B5EF4-FFF2-40B4-BE49-F238E27FC236}">
                <a16:creationId xmlns:a16="http://schemas.microsoft.com/office/drawing/2014/main" id="{A78F5E92-F7F5-45E3-9A26-160010FC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532" t="13304" r="801" b="28018"/>
          <a:stretch>
            <a:fillRect/>
          </a:stretch>
        </p:blipFill>
        <p:spPr bwMode="auto">
          <a:xfrm>
            <a:off x="0" y="17463"/>
            <a:ext cx="2155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FAE1E-05F8-425E-8CB3-259A87C50A5A}"/>
              </a:ext>
            </a:extLst>
          </p:cNvPr>
          <p:cNvSpPr>
            <a:spLocks noGrp="1"/>
          </p:cNvSpPr>
          <p:nvPr>
            <p:ph type="title"/>
          </p:nvPr>
        </p:nvSpPr>
        <p:spPr/>
        <p:txBody>
          <a:bodyPr/>
          <a:lstStyle/>
          <a:p>
            <a:r>
              <a:rPr lang="ru-RU" b="1" dirty="0">
                <a:solidFill>
                  <a:srgbClr val="2DC026"/>
                </a:solidFill>
                <a:latin typeface="+mn-lt"/>
              </a:rPr>
              <a:t>Выводы</a:t>
            </a:r>
          </a:p>
        </p:txBody>
      </p:sp>
      <p:sp>
        <p:nvSpPr>
          <p:cNvPr id="3" name="Объект 2">
            <a:extLst>
              <a:ext uri="{FF2B5EF4-FFF2-40B4-BE49-F238E27FC236}">
                <a16:creationId xmlns:a16="http://schemas.microsoft.com/office/drawing/2014/main" id="{288E93E3-A890-4028-AC20-969F6213F640}"/>
              </a:ext>
            </a:extLst>
          </p:cNvPr>
          <p:cNvSpPr>
            <a:spLocks noGrp="1"/>
          </p:cNvSpPr>
          <p:nvPr>
            <p:ph idx="1"/>
          </p:nvPr>
        </p:nvSpPr>
        <p:spPr>
          <a:xfrm>
            <a:off x="838200" y="2376609"/>
            <a:ext cx="10515600" cy="4351338"/>
          </a:xfrm>
        </p:spPr>
        <p:txBody>
          <a:bodyPr/>
          <a:lstStyle/>
          <a:p>
            <a:r>
              <a:rPr lang="ru-RU" dirty="0">
                <a:solidFill>
                  <a:srgbClr val="000000"/>
                </a:solidFill>
                <a:effectLst/>
                <a:ea typeface="Calibri" panose="020F0502020204030204" pitchFamily="34" charset="0"/>
                <a:cs typeface="Times New Roman" panose="02020603050405020304" pitchFamily="18" charset="0"/>
              </a:rPr>
              <a:t>Методы лабораторных исследований должны соответствовать клинической картине заболевания</a:t>
            </a:r>
          </a:p>
          <a:p>
            <a:r>
              <a:rPr lang="ru-RU" dirty="0">
                <a:solidFill>
                  <a:srgbClr val="000000"/>
                </a:solidFill>
                <a:effectLst/>
                <a:ea typeface="Calibri" panose="020F0502020204030204" pitchFamily="34" charset="0"/>
                <a:cs typeface="Times New Roman" panose="02020603050405020304" pitchFamily="18" charset="0"/>
              </a:rPr>
              <a:t>В настоящее время в клинико-диагностических лабораториях существуют возможности для современной полноценной диагностики большинства хронических </a:t>
            </a:r>
            <a:r>
              <a:rPr lang="ru-RU" dirty="0" err="1">
                <a:solidFill>
                  <a:srgbClr val="000000"/>
                </a:solidFill>
                <a:effectLst/>
                <a:ea typeface="Calibri" panose="020F0502020204030204" pitchFamily="34" charset="0"/>
                <a:cs typeface="Times New Roman" panose="02020603050405020304" pitchFamily="18" charset="0"/>
              </a:rPr>
              <a:t>персистирующих</a:t>
            </a:r>
            <a:r>
              <a:rPr lang="ru-RU" dirty="0">
                <a:solidFill>
                  <a:srgbClr val="000000"/>
                </a:solidFill>
                <a:effectLst/>
                <a:ea typeface="Calibri" panose="020F0502020204030204" pitchFamily="34" charset="0"/>
                <a:cs typeface="Times New Roman" panose="02020603050405020304" pitchFamily="18" charset="0"/>
              </a:rPr>
              <a:t> вирусных инфекций</a:t>
            </a:r>
            <a:endParaRPr lang="ru-RU" dirty="0">
              <a:effectLst/>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8693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ъект 2">
            <a:extLst>
              <a:ext uri="{FF2B5EF4-FFF2-40B4-BE49-F238E27FC236}">
                <a16:creationId xmlns:a16="http://schemas.microsoft.com/office/drawing/2014/main" id="{4102003C-ACB2-43AB-8B1C-65E3D6328C78}"/>
              </a:ext>
            </a:extLst>
          </p:cNvPr>
          <p:cNvSpPr>
            <a:spLocks noGrp="1"/>
          </p:cNvSpPr>
          <p:nvPr>
            <p:ph idx="1"/>
          </p:nvPr>
        </p:nvSpPr>
        <p:spPr>
          <a:xfrm>
            <a:off x="341897" y="2130425"/>
            <a:ext cx="15341600" cy="4351338"/>
          </a:xfrm>
        </p:spPr>
        <p:txBody>
          <a:bodyPr/>
          <a:lstStyle/>
          <a:p>
            <a:pPr marL="0" indent="0">
              <a:buFont typeface="Arial" panose="020B0604020202020204" pitchFamily="34" charset="0"/>
              <a:buNone/>
            </a:pPr>
            <a:r>
              <a:rPr lang="ru-RU" altLang="ru-RU" sz="8000" b="1" dirty="0">
                <a:solidFill>
                  <a:srgbClr val="C00000"/>
                </a:solidFill>
              </a:rPr>
              <a:t>Благодарю за внимание !</a:t>
            </a:r>
          </a:p>
        </p:txBody>
      </p:sp>
      <p:pic>
        <p:nvPicPr>
          <p:cNvPr id="37891" name="Рисунок 69" descr="fin_колонтитул_A5_2">
            <a:extLst>
              <a:ext uri="{FF2B5EF4-FFF2-40B4-BE49-F238E27FC236}">
                <a16:creationId xmlns:a16="http://schemas.microsoft.com/office/drawing/2014/main" id="{7DF6FAE8-8156-4744-BEC1-B4821B81B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532" t="13304" r="801" b="28018"/>
          <a:stretch>
            <a:fillRect/>
          </a:stretch>
        </p:blipFill>
        <p:spPr bwMode="auto">
          <a:xfrm>
            <a:off x="7466263" y="0"/>
            <a:ext cx="4485106" cy="8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Rectangle 8">
            <a:extLst>
              <a:ext uri="{FF2B5EF4-FFF2-40B4-BE49-F238E27FC236}">
                <a16:creationId xmlns:a16="http://schemas.microsoft.com/office/drawing/2014/main" id="{BEAB3ABB-91A1-43C6-8970-B472DF2B1177}"/>
              </a:ext>
            </a:extLst>
          </p:cNvPr>
          <p:cNvSpPr>
            <a:spLocks noChangeArrowheads="1"/>
          </p:cNvSpPr>
          <p:nvPr/>
        </p:nvSpPr>
        <p:spPr bwMode="auto">
          <a:xfrm>
            <a:off x="3721995" y="0"/>
            <a:ext cx="7856112"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spcBef>
                <a:spcPct val="0"/>
              </a:spcBef>
            </a:pPr>
            <a:r>
              <a:rPr lang="ru-RU" altLang="ru-RU" sz="3200" b="1" dirty="0">
                <a:solidFill>
                  <a:srgbClr val="0033CC"/>
                </a:solidFill>
                <a:ea typeface="+mj-ea"/>
                <a:cs typeface="+mj-cs"/>
              </a:rPr>
              <a:t>ОСНОВНЫЕ ПРОБЛЕМЫ СПЕЦИФИЧЕСКОЙ ДИАГНОСТИКИ </a:t>
            </a:r>
          </a:p>
          <a:p>
            <a:pPr algn="ctr">
              <a:lnSpc>
                <a:spcPct val="90000"/>
              </a:lnSpc>
              <a:spcBef>
                <a:spcPct val="0"/>
              </a:spcBef>
            </a:pPr>
            <a:r>
              <a:rPr lang="ru-RU" altLang="ru-RU" sz="3200" b="1" dirty="0">
                <a:solidFill>
                  <a:srgbClr val="0033CC"/>
                </a:solidFill>
                <a:ea typeface="+mj-ea"/>
                <a:cs typeface="+mj-cs"/>
              </a:rPr>
              <a:t>ВИРУСНЫХ ИНФЕКЦИЙ</a:t>
            </a:r>
          </a:p>
        </p:txBody>
      </p:sp>
      <p:sp>
        <p:nvSpPr>
          <p:cNvPr id="31753" name="Rectangle 9">
            <a:extLst>
              <a:ext uri="{FF2B5EF4-FFF2-40B4-BE49-F238E27FC236}">
                <a16:creationId xmlns:a16="http://schemas.microsoft.com/office/drawing/2014/main" id="{7681DE4B-D173-4750-804B-9285EFE22479}"/>
              </a:ext>
            </a:extLst>
          </p:cNvPr>
          <p:cNvSpPr>
            <a:spLocks noChangeArrowheads="1"/>
          </p:cNvSpPr>
          <p:nvPr/>
        </p:nvSpPr>
        <p:spPr bwMode="auto">
          <a:xfrm>
            <a:off x="661115" y="1251893"/>
            <a:ext cx="111101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99"/>
              </a:buClr>
              <a:buSzPct val="130000"/>
            </a:pPr>
            <a:endParaRPr lang="ru-RU" altLang="ru-RU" sz="2400" dirty="0"/>
          </a:p>
          <a:p>
            <a:pPr marL="342900" indent="-342900">
              <a:buClr>
                <a:srgbClr val="000099"/>
              </a:buClr>
              <a:buSzPct val="130000"/>
              <a:buFont typeface="Wingdings" panose="05000000000000000000" pitchFamily="2" charset="2"/>
              <a:buChar char="Ø"/>
            </a:pPr>
            <a:endParaRPr lang="ru-RU" altLang="ru-RU" sz="2400" dirty="0"/>
          </a:p>
          <a:p>
            <a:pPr marL="342900" indent="-342900">
              <a:buClr>
                <a:srgbClr val="000099"/>
              </a:buClr>
              <a:buSzPct val="130000"/>
              <a:buFont typeface="Wingdings" panose="05000000000000000000" pitchFamily="2" charset="2"/>
              <a:buChar char="Ø"/>
            </a:pPr>
            <a:r>
              <a:rPr lang="ru-RU" altLang="ru-RU" sz="2400" dirty="0"/>
              <a:t>Отсутствие регламентированной унифицированной стратегии специфической диагностики  вирусных инфекций и соответствующего алгоритма проведения первичных (скрининговых) и подтверждающих исследований на наличие серологических и генетических маркеров инфицирования в зависимости от целей и задач исследования</a:t>
            </a:r>
          </a:p>
          <a:p>
            <a:pPr marL="342900" indent="-342900">
              <a:buClr>
                <a:srgbClr val="000099"/>
              </a:buClr>
              <a:buSzPct val="130000"/>
              <a:buFont typeface="Wingdings" panose="05000000000000000000" pitchFamily="2" charset="2"/>
              <a:buChar char="Ø"/>
            </a:pPr>
            <a:endParaRPr lang="ru-RU" altLang="ru-RU" sz="2400" dirty="0"/>
          </a:p>
          <a:p>
            <a:pPr marL="342900" indent="-342900">
              <a:buClr>
                <a:srgbClr val="000099"/>
              </a:buClr>
              <a:buSzPct val="130000"/>
              <a:buFont typeface="Wingdings" panose="05000000000000000000" pitchFamily="2" charset="2"/>
              <a:buChar char="Ø"/>
            </a:pPr>
            <a:r>
              <a:rPr lang="ru-RU" altLang="ru-RU" sz="2400" dirty="0"/>
              <a:t> Недостаточный охват тестированием различных групп населения и доступ к специфическим лабораторным обследованиям на маркеры вирусных инфекций</a:t>
            </a:r>
          </a:p>
        </p:txBody>
      </p:sp>
      <p:pic>
        <p:nvPicPr>
          <p:cNvPr id="2" name="Рисунок 4" descr="fin_колонтитул_A5_2">
            <a:extLst>
              <a:ext uri="{FF2B5EF4-FFF2-40B4-BE49-F238E27FC236}">
                <a16:creationId xmlns:a16="http://schemas.microsoft.com/office/drawing/2014/main" id="{35179C1F-7B4C-4F57-A162-D4D5F884180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4532" t="13304" r="801" b="28018"/>
          <a:stretch>
            <a:fillRect/>
          </a:stretch>
        </p:blipFill>
        <p:spPr bwMode="auto">
          <a:xfrm>
            <a:off x="0" y="0"/>
            <a:ext cx="3206839" cy="61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D1E0E2-8B08-4886-806B-DF1E6222498F}"/>
              </a:ext>
            </a:extLst>
          </p:cNvPr>
          <p:cNvSpPr>
            <a:spLocks noGrp="1"/>
          </p:cNvSpPr>
          <p:nvPr>
            <p:ph type="title"/>
          </p:nvPr>
        </p:nvSpPr>
        <p:spPr/>
        <p:txBody>
          <a:bodyPr/>
          <a:lstStyle/>
          <a:p>
            <a:pPr algn="ctr"/>
            <a:r>
              <a:rPr lang="ru-RU" b="1" dirty="0">
                <a:solidFill>
                  <a:srgbClr val="0033CC"/>
                </a:solidFill>
                <a:latin typeface="+mn-lt"/>
              </a:rPr>
              <a:t>Методы лабораторной диагностики вирусных инфекций</a:t>
            </a:r>
          </a:p>
        </p:txBody>
      </p:sp>
      <p:grpSp>
        <p:nvGrpSpPr>
          <p:cNvPr id="9" name="Группа 8">
            <a:extLst>
              <a:ext uri="{FF2B5EF4-FFF2-40B4-BE49-F238E27FC236}">
                <a16:creationId xmlns:a16="http://schemas.microsoft.com/office/drawing/2014/main" id="{A8113DC6-9C58-4C00-B356-AD5585EC0FBE}"/>
              </a:ext>
            </a:extLst>
          </p:cNvPr>
          <p:cNvGrpSpPr/>
          <p:nvPr/>
        </p:nvGrpSpPr>
        <p:grpSpPr>
          <a:xfrm>
            <a:off x="1" y="1960567"/>
            <a:ext cx="12234573" cy="4744727"/>
            <a:chOff x="1" y="1960567"/>
            <a:chExt cx="12234573" cy="4744727"/>
          </a:xfrm>
        </p:grpSpPr>
        <p:sp>
          <p:nvSpPr>
            <p:cNvPr id="5" name="Стрелка: вниз 4">
              <a:extLst>
                <a:ext uri="{FF2B5EF4-FFF2-40B4-BE49-F238E27FC236}">
                  <a16:creationId xmlns:a16="http://schemas.microsoft.com/office/drawing/2014/main" id="{30183CF7-078D-424B-997F-0939D3F681C3}"/>
                </a:ext>
              </a:extLst>
            </p:cNvPr>
            <p:cNvSpPr/>
            <p:nvPr/>
          </p:nvSpPr>
          <p:spPr>
            <a:xfrm>
              <a:off x="1" y="1960567"/>
              <a:ext cx="4700954" cy="4744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rgbClr val="FFFF00"/>
                </a:solidFill>
              </a:endParaRPr>
            </a:p>
            <a:p>
              <a:pPr algn="ctr"/>
              <a:r>
                <a:rPr lang="ru-RU" sz="3600" b="1" dirty="0">
                  <a:solidFill>
                    <a:srgbClr val="FFFF00"/>
                  </a:solidFill>
                </a:rPr>
                <a:t>Прямые</a:t>
              </a:r>
            </a:p>
            <a:p>
              <a:pPr algn="ctr"/>
              <a:endParaRPr lang="ru-RU" dirty="0"/>
            </a:p>
            <a:p>
              <a:pPr algn="ctr"/>
              <a:r>
                <a:rPr lang="ru-RU" sz="2000" b="1" dirty="0">
                  <a:solidFill>
                    <a:srgbClr val="FFFF00"/>
                  </a:solidFill>
                </a:rPr>
                <a:t>1) </a:t>
              </a:r>
              <a:r>
                <a:rPr lang="ru-RU" sz="2000" b="1" dirty="0">
                  <a:solidFill>
                    <a:srgbClr val="FF99CC"/>
                  </a:solidFill>
                </a:rPr>
                <a:t>изоляция вируса из клинического материала и его идентификация</a:t>
              </a:r>
            </a:p>
            <a:p>
              <a:pPr algn="ctr"/>
              <a:r>
                <a:rPr lang="ru-RU" sz="2000" b="1" dirty="0">
                  <a:solidFill>
                    <a:srgbClr val="FFFF00"/>
                  </a:solidFill>
                </a:rPr>
                <a:t>2) определение </a:t>
              </a:r>
              <a:r>
                <a:rPr lang="ru-RU" sz="2000" b="1" dirty="0">
                  <a:solidFill>
                    <a:schemeClr val="bg1"/>
                  </a:solidFill>
                </a:rPr>
                <a:t>антигенов</a:t>
              </a:r>
              <a:r>
                <a:rPr lang="ru-RU" sz="2000" b="1" dirty="0">
                  <a:solidFill>
                    <a:srgbClr val="FFFF00"/>
                  </a:solidFill>
                </a:rPr>
                <a:t> или </a:t>
              </a:r>
              <a:r>
                <a:rPr lang="ru-RU" sz="2000" b="1" dirty="0">
                  <a:solidFill>
                    <a:schemeClr val="bg1"/>
                  </a:solidFill>
                </a:rPr>
                <a:t>нуклеиновых кислот </a:t>
              </a:r>
              <a:r>
                <a:rPr lang="ru-RU" sz="2000" b="1" dirty="0">
                  <a:solidFill>
                    <a:srgbClr val="FFFF00"/>
                  </a:solidFill>
                </a:rPr>
                <a:t>возбудителя</a:t>
              </a:r>
            </a:p>
          </p:txBody>
        </p:sp>
        <p:pic>
          <p:nvPicPr>
            <p:cNvPr id="6" name="Рисунок 5">
              <a:extLst>
                <a:ext uri="{FF2B5EF4-FFF2-40B4-BE49-F238E27FC236}">
                  <a16:creationId xmlns:a16="http://schemas.microsoft.com/office/drawing/2014/main" id="{FE5C3802-1F16-4E25-AA10-21407BB52C01}"/>
                </a:ext>
              </a:extLst>
            </p:cNvPr>
            <p:cNvPicPr>
              <a:picLocks noChangeAspect="1"/>
            </p:cNvPicPr>
            <p:nvPr/>
          </p:nvPicPr>
          <p:blipFill>
            <a:blip r:embed="rId3"/>
            <a:stretch>
              <a:fillRect/>
            </a:stretch>
          </p:blipFill>
          <p:spPr>
            <a:xfrm>
              <a:off x="7533620" y="1960567"/>
              <a:ext cx="4700954" cy="4744726"/>
            </a:xfrm>
            <a:prstGeom prst="rect">
              <a:avLst/>
            </a:prstGeom>
          </p:spPr>
        </p:pic>
        <p:sp>
          <p:nvSpPr>
            <p:cNvPr id="8" name="Прямоугольник 7">
              <a:extLst>
                <a:ext uri="{FF2B5EF4-FFF2-40B4-BE49-F238E27FC236}">
                  <a16:creationId xmlns:a16="http://schemas.microsoft.com/office/drawing/2014/main" id="{E82C2427-DE30-4F8F-A7DB-EE2D218B310A}"/>
                </a:ext>
              </a:extLst>
            </p:cNvPr>
            <p:cNvSpPr/>
            <p:nvPr/>
          </p:nvSpPr>
          <p:spPr>
            <a:xfrm>
              <a:off x="8207639" y="2701120"/>
              <a:ext cx="3471014" cy="2616101"/>
            </a:xfrm>
            <a:prstGeom prst="rect">
              <a:avLst/>
            </a:prstGeom>
          </p:spPr>
          <p:txBody>
            <a:bodyPr wrap="square">
              <a:spAutoFit/>
            </a:bodyPr>
            <a:lstStyle/>
            <a:p>
              <a:pPr algn="ctr"/>
              <a:r>
                <a:rPr lang="ru-RU" sz="3600" b="1" dirty="0">
                  <a:solidFill>
                    <a:srgbClr val="FFFF00"/>
                  </a:solidFill>
                </a:rPr>
                <a:t>Непрямые</a:t>
              </a:r>
            </a:p>
            <a:p>
              <a:pPr algn="ctr"/>
              <a:endParaRPr lang="ru-RU" dirty="0">
                <a:solidFill>
                  <a:srgbClr val="FFFF00"/>
                </a:solidFill>
              </a:endParaRPr>
            </a:p>
            <a:p>
              <a:pPr algn="ctr"/>
              <a:endParaRPr lang="ru-RU" dirty="0">
                <a:solidFill>
                  <a:srgbClr val="FFFF00"/>
                </a:solidFill>
              </a:endParaRPr>
            </a:p>
            <a:p>
              <a:pPr algn="ctr"/>
              <a:r>
                <a:rPr lang="ru-RU" sz="2200" b="1" dirty="0">
                  <a:solidFill>
                    <a:srgbClr val="FFFF00"/>
                  </a:solidFill>
                </a:rPr>
                <a:t>Серологическая диагностика : определение </a:t>
              </a:r>
              <a:r>
                <a:rPr lang="ru-RU" sz="2400" b="1" dirty="0">
                  <a:solidFill>
                    <a:schemeClr val="bg1"/>
                  </a:solidFill>
                </a:rPr>
                <a:t>антител </a:t>
              </a:r>
              <a:r>
                <a:rPr lang="ru-RU" sz="2200" b="1" dirty="0">
                  <a:solidFill>
                    <a:srgbClr val="FFFF00"/>
                  </a:solidFill>
                </a:rPr>
                <a:t>к </a:t>
              </a:r>
              <a:r>
                <a:rPr lang="ru-RU" sz="2400" b="1" dirty="0">
                  <a:solidFill>
                    <a:srgbClr val="FFFF00"/>
                  </a:solidFill>
                </a:rPr>
                <a:t>возбудителю</a:t>
              </a:r>
            </a:p>
          </p:txBody>
        </p:sp>
      </p:grpSp>
      <p:sp>
        <p:nvSpPr>
          <p:cNvPr id="3" name="Прямоугольник 2">
            <a:extLst>
              <a:ext uri="{FF2B5EF4-FFF2-40B4-BE49-F238E27FC236}">
                <a16:creationId xmlns:a16="http://schemas.microsoft.com/office/drawing/2014/main" id="{4B9D8C34-CF60-4A5D-8D70-A92F18DB6B22}"/>
              </a:ext>
            </a:extLst>
          </p:cNvPr>
          <p:cNvSpPr/>
          <p:nvPr/>
        </p:nvSpPr>
        <p:spPr>
          <a:xfrm>
            <a:off x="4700954" y="1960567"/>
            <a:ext cx="3012831" cy="4585871"/>
          </a:xfrm>
          <a:prstGeom prst="rect">
            <a:avLst/>
          </a:prstGeom>
        </p:spPr>
        <p:txBody>
          <a:bodyPr wrap="square">
            <a:spAutoFit/>
          </a:bodyPr>
          <a:lstStyle/>
          <a:p>
            <a:r>
              <a:rPr lang="ru-RU" sz="3200" b="1" dirty="0">
                <a:solidFill>
                  <a:schemeClr val="tx2">
                    <a:lumMod val="75000"/>
                  </a:schemeClr>
                </a:solidFill>
              </a:rPr>
              <a:t>Выбор метода зависит от:</a:t>
            </a:r>
          </a:p>
          <a:p>
            <a:endParaRPr lang="ru-RU" sz="3200" b="1" dirty="0">
              <a:solidFill>
                <a:schemeClr val="tx2">
                  <a:lumMod val="75000"/>
                </a:schemeClr>
              </a:solidFill>
            </a:endParaRPr>
          </a:p>
          <a:p>
            <a:pPr marL="342900" indent="-342900">
              <a:buFont typeface="Wingdings" panose="05000000000000000000" pitchFamily="2" charset="2"/>
              <a:buChar char="Ø"/>
            </a:pPr>
            <a:r>
              <a:rPr lang="ru-RU" sz="2800" dirty="0"/>
              <a:t>Биологических свойств вируса</a:t>
            </a:r>
          </a:p>
          <a:p>
            <a:pPr marL="342900" indent="-342900">
              <a:buFont typeface="Wingdings" panose="05000000000000000000" pitchFamily="2" charset="2"/>
              <a:buChar char="Ø"/>
            </a:pPr>
            <a:r>
              <a:rPr lang="ru-RU" sz="2800" dirty="0"/>
              <a:t>Периода заболевания</a:t>
            </a:r>
          </a:p>
          <a:p>
            <a:pPr marL="342900" indent="-342900">
              <a:buFont typeface="Wingdings" panose="05000000000000000000" pitchFamily="2" charset="2"/>
              <a:buChar char="Ø"/>
            </a:pPr>
            <a:r>
              <a:rPr lang="ru-RU" sz="2800" dirty="0"/>
              <a:t>Технической оснащенности лаборатории</a:t>
            </a:r>
          </a:p>
        </p:txBody>
      </p:sp>
    </p:spTree>
    <p:extLst>
      <p:ext uri="{BB962C8B-B14F-4D97-AF65-F5344CB8AC3E}">
        <p14:creationId xmlns:p14="http://schemas.microsoft.com/office/powerpoint/2010/main" val="36248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2CB40A5D-E751-4FD9-AB0C-44D0F1DE87F4}"/>
              </a:ext>
            </a:extLst>
          </p:cNvPr>
          <p:cNvSpPr>
            <a:spLocks noGrp="1"/>
          </p:cNvSpPr>
          <p:nvPr>
            <p:ph type="title"/>
          </p:nvPr>
        </p:nvSpPr>
        <p:spPr bwMode="auto">
          <a:xfrm>
            <a:off x="857616" y="178408"/>
            <a:ext cx="8229600"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ru-RU" altLang="ru-RU" sz="4000" b="1" dirty="0">
                <a:solidFill>
                  <a:srgbClr val="CC0066"/>
                </a:solidFill>
                <a:latin typeface="+mn-lt"/>
                <a:ea typeface="ＭＳ Ｐゴシック" panose="020B0600070205080204" pitchFamily="34" charset="-128"/>
              </a:rPr>
              <a:t>Вирусные гепатиты</a:t>
            </a:r>
          </a:p>
        </p:txBody>
      </p:sp>
      <p:sp>
        <p:nvSpPr>
          <p:cNvPr id="15363" name="Содержимое 2">
            <a:extLst>
              <a:ext uri="{FF2B5EF4-FFF2-40B4-BE49-F238E27FC236}">
                <a16:creationId xmlns:a16="http://schemas.microsoft.com/office/drawing/2014/main" id="{F8511287-D92E-4836-A992-7C57F29DA19C}"/>
              </a:ext>
            </a:extLst>
          </p:cNvPr>
          <p:cNvSpPr>
            <a:spLocks noGrp="1"/>
          </p:cNvSpPr>
          <p:nvPr>
            <p:ph sz="half" idx="1"/>
          </p:nvPr>
        </p:nvSpPr>
        <p:spPr bwMode="auto">
          <a:xfrm>
            <a:off x="436418" y="1267691"/>
            <a:ext cx="7148945" cy="51670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p>
            <a:r>
              <a:rPr lang="ru-RU" altLang="ru-RU" sz="3600" b="1" dirty="0"/>
              <a:t>ВГ-  группа инфекционных заболеваний, которые вызываются различными </a:t>
            </a:r>
            <a:r>
              <a:rPr lang="ru-RU" altLang="ru-RU" sz="3600" b="1" dirty="0" err="1"/>
              <a:t>гепатотропными</a:t>
            </a:r>
            <a:r>
              <a:rPr lang="ru-RU" altLang="ru-RU" sz="3600" b="1" dirty="0"/>
              <a:t> вирусами. Они являются самостоятельными нозологическими формами</a:t>
            </a:r>
          </a:p>
          <a:p>
            <a:r>
              <a:rPr lang="ru-RU" altLang="ru-RU" sz="3600" b="1" dirty="0"/>
              <a:t>Вирусы гепатитов В, С и</a:t>
            </a:r>
            <a:r>
              <a:rPr lang="en-US" altLang="ru-RU" sz="3600" b="1" dirty="0"/>
              <a:t> D</a:t>
            </a:r>
            <a:r>
              <a:rPr lang="ru-RU" altLang="ru-RU" sz="3600" b="1" dirty="0"/>
              <a:t> являются причиной не только острых, но и хронических форм гепатитов, которые связаны с развитием циррозов печени и </a:t>
            </a:r>
            <a:r>
              <a:rPr lang="ru-RU" altLang="ru-RU" sz="3600" b="1" dirty="0" err="1"/>
              <a:t>гепатокарцином</a:t>
            </a:r>
            <a:endParaRPr lang="ru-RU" altLang="ru-RU" sz="3600" b="1" dirty="0"/>
          </a:p>
          <a:p>
            <a:r>
              <a:rPr lang="ru-RU" altLang="ru-RU" sz="3600" b="1" dirty="0"/>
              <a:t>Поэтому важно идентифицировать </a:t>
            </a:r>
            <a:r>
              <a:rPr lang="ru-RU" altLang="ru-RU" sz="3600" b="1" dirty="0" err="1"/>
              <a:t>этилогический</a:t>
            </a:r>
            <a:r>
              <a:rPr lang="ru-RU" altLang="ru-RU" sz="3600" b="1" dirty="0"/>
              <a:t> агент для прогноза заболевания и выбора эффективной противовирусной терапии</a:t>
            </a:r>
          </a:p>
        </p:txBody>
      </p:sp>
      <p:pic>
        <p:nvPicPr>
          <p:cNvPr id="15364" name="Содержимое 4" descr="http://www.cpmc.org/images/liver/topics/HepatitisC-profile-1.jpg">
            <a:extLst>
              <a:ext uri="{FF2B5EF4-FFF2-40B4-BE49-F238E27FC236}">
                <a16:creationId xmlns:a16="http://schemas.microsoft.com/office/drawing/2014/main" id="{F0023753-2F37-48B3-923F-AACC960E2E87}"/>
              </a:ext>
            </a:extLst>
          </p:cNvPr>
          <p:cNvPicPr>
            <a:picLocks noGrp="1"/>
          </p:cNvPicPr>
          <p:nvPr>
            <p:ph sz="half" idx="2"/>
          </p:nvPr>
        </p:nvPicPr>
        <p:blipFill>
          <a:blip r:embed="rId3">
            <a:extLst>
              <a:ext uri="{28A0092B-C50C-407E-A947-70E740481C1C}">
                <a14:useLocalDpi xmlns:a14="http://schemas.microsoft.com/office/drawing/2010/main" val="0"/>
              </a:ext>
            </a:extLst>
          </a:blip>
          <a:srcRect b="12346"/>
          <a:stretch>
            <a:fillRect/>
          </a:stretch>
        </p:blipFill>
        <p:spPr bwMode="auto">
          <a:xfrm>
            <a:off x="7977537" y="505433"/>
            <a:ext cx="4071937" cy="5929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Содержимое 2">
            <a:extLst>
              <a:ext uri="{FF2B5EF4-FFF2-40B4-BE49-F238E27FC236}">
                <a16:creationId xmlns:a16="http://schemas.microsoft.com/office/drawing/2014/main" id="{95DDE1C3-3718-4F65-80B8-53084ADA147E}"/>
              </a:ext>
            </a:extLst>
          </p:cNvPr>
          <p:cNvSpPr>
            <a:spLocks noGrp="1"/>
          </p:cNvSpPr>
          <p:nvPr>
            <p:ph idx="1"/>
          </p:nvPr>
        </p:nvSpPr>
        <p:spPr bwMode="auto">
          <a:xfrm>
            <a:off x="473242" y="2121408"/>
            <a:ext cx="11172661" cy="42526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p>
            <a:r>
              <a:rPr lang="ru-RU" altLang="ru-RU" sz="2000" dirty="0">
                <a:ea typeface="ＭＳ Ｐゴシック" panose="020B0600070205080204" pitchFamily="34" charset="-128"/>
              </a:rPr>
              <a:t>Диагноз </a:t>
            </a:r>
            <a:r>
              <a:rPr lang="ru-RU" altLang="ru-RU" sz="2000" b="1" dirty="0">
                <a:solidFill>
                  <a:srgbClr val="C00000"/>
                </a:solidFill>
                <a:ea typeface="ＭＳ Ｐゴシック" panose="020B0600070205080204" pitchFamily="34" charset="-128"/>
              </a:rPr>
              <a:t>гепатита В</a:t>
            </a:r>
            <a:r>
              <a:rPr lang="ru-RU" altLang="ru-RU" sz="2000" dirty="0">
                <a:ea typeface="ＭＳ Ｐゴシック" panose="020B0600070205080204" pitchFamily="34" charset="-128"/>
              </a:rPr>
              <a:t> устанавливается  при выявлении  </a:t>
            </a:r>
            <a:r>
              <a:rPr lang="en-US" altLang="ru-RU" sz="2000" b="1" dirty="0">
                <a:solidFill>
                  <a:srgbClr val="C00000"/>
                </a:solidFill>
                <a:ea typeface="ＭＳ Ｐゴシック" panose="020B0600070205080204" pitchFamily="34" charset="-128"/>
              </a:rPr>
              <a:t>HBsAg</a:t>
            </a:r>
            <a:r>
              <a:rPr lang="ru-RU" altLang="ru-RU" sz="2000" b="1" dirty="0">
                <a:solidFill>
                  <a:srgbClr val="C00000"/>
                </a:solidFill>
                <a:ea typeface="ＭＳ Ｐゴシック" panose="020B0600070205080204" pitchFamily="34" charset="-128"/>
              </a:rPr>
              <a:t> и антител</a:t>
            </a:r>
            <a:r>
              <a:rPr lang="en-US" altLang="ru-RU" sz="2000" b="1" dirty="0">
                <a:solidFill>
                  <a:srgbClr val="C00000"/>
                </a:solidFill>
                <a:ea typeface="ＭＳ Ｐゴシック" panose="020B0600070205080204" pitchFamily="34" charset="-128"/>
              </a:rPr>
              <a:t> IgM </a:t>
            </a:r>
            <a:r>
              <a:rPr lang="ru-RU" altLang="ru-RU" sz="2000" b="1" dirty="0">
                <a:solidFill>
                  <a:srgbClr val="C00000"/>
                </a:solidFill>
                <a:ea typeface="ＭＳ Ｐゴシック" panose="020B0600070205080204" pitchFamily="34" charset="-128"/>
              </a:rPr>
              <a:t>к ядерному антигену, </a:t>
            </a:r>
            <a:r>
              <a:rPr lang="en-US" altLang="ru-RU" sz="2000" b="1" dirty="0">
                <a:solidFill>
                  <a:srgbClr val="C00000"/>
                </a:solidFill>
                <a:ea typeface="ＭＳ Ｐゴシック" panose="020B0600070205080204" pitchFamily="34" charset="-128"/>
              </a:rPr>
              <a:t>IgG </a:t>
            </a:r>
            <a:r>
              <a:rPr lang="ru-RU" altLang="ru-RU" sz="2000" b="1" dirty="0">
                <a:solidFill>
                  <a:srgbClr val="C00000"/>
                </a:solidFill>
                <a:ea typeface="ＭＳ Ｐゴシック" panose="020B0600070205080204" pitchFamily="34" charset="-128"/>
              </a:rPr>
              <a:t>к ядерному антигену</a:t>
            </a:r>
          </a:p>
          <a:p>
            <a:r>
              <a:rPr lang="ru-RU" altLang="ru-RU" sz="2000" dirty="0">
                <a:ea typeface="ＭＳ Ｐゴシック" panose="020B0600070205080204" pitchFamily="34" charset="-128"/>
              </a:rPr>
              <a:t>Сохраняющийся в течение 3-х месяцев положительный результат теста на </a:t>
            </a:r>
            <a:r>
              <a:rPr lang="en-US" altLang="ru-RU" sz="2000" dirty="0">
                <a:ea typeface="ＭＳ Ｐゴシック" panose="020B0600070205080204" pitchFamily="34" charset="-128"/>
              </a:rPr>
              <a:t>HBsAg</a:t>
            </a:r>
            <a:r>
              <a:rPr lang="ru-RU" altLang="ru-RU" sz="2000" dirty="0">
                <a:ea typeface="ＭＳ Ｐゴシック" panose="020B0600070205080204" pitchFamily="34" charset="-128"/>
              </a:rPr>
              <a:t> – признак хронической инфекции</a:t>
            </a:r>
          </a:p>
          <a:p>
            <a:r>
              <a:rPr lang="ru-RU" altLang="ru-RU" sz="2000" dirty="0">
                <a:ea typeface="ＭＳ Ｐゴシック" panose="020B0600070205080204" pitchFamily="34" charset="-128"/>
              </a:rPr>
              <a:t>Для оценки опасности инфицирования от данного пациента определяют </a:t>
            </a:r>
            <a:r>
              <a:rPr lang="en-US" altLang="ru-RU" sz="2000" dirty="0">
                <a:ea typeface="ＭＳ Ｐゴシック" panose="020B0600070205080204" pitchFamily="34" charset="-128"/>
              </a:rPr>
              <a:t>HB</a:t>
            </a:r>
            <a:r>
              <a:rPr lang="ru-RU" altLang="ru-RU" sz="2000" dirty="0">
                <a:ea typeface="ＭＳ Ｐゴシック" panose="020B0600070205080204" pitchFamily="34" charset="-128"/>
              </a:rPr>
              <a:t>е</a:t>
            </a:r>
            <a:r>
              <a:rPr lang="en-US" altLang="ru-RU" sz="2000" dirty="0">
                <a:ea typeface="ＭＳ Ｐゴシック" panose="020B0600070205080204" pitchFamily="34" charset="-128"/>
              </a:rPr>
              <a:t>Ag</a:t>
            </a:r>
            <a:endParaRPr lang="ru-RU" altLang="ru-RU" sz="2000" dirty="0">
              <a:ea typeface="ＭＳ Ｐゴシック" panose="020B0600070205080204" pitchFamily="34" charset="-128"/>
            </a:endParaRPr>
          </a:p>
          <a:p>
            <a:pPr>
              <a:buFont typeface="Wingdings" panose="05000000000000000000" pitchFamily="2" charset="2"/>
              <a:buChar char="v"/>
            </a:pPr>
            <a:endParaRPr lang="ru-RU" altLang="ru-RU" sz="2000" b="1" dirty="0">
              <a:solidFill>
                <a:srgbClr val="C00000"/>
              </a:solidFill>
              <a:ea typeface="ＭＳ Ｐゴシック" panose="020B0600070205080204" pitchFamily="34" charset="-128"/>
            </a:endParaRPr>
          </a:p>
          <a:p>
            <a:pPr>
              <a:buFont typeface="Arial" panose="020B0604020202020204" pitchFamily="34" charset="0"/>
              <a:buNone/>
            </a:pPr>
            <a:r>
              <a:rPr lang="ru-RU" altLang="ru-RU" sz="2400" b="1" dirty="0">
                <a:solidFill>
                  <a:srgbClr val="C00000"/>
                </a:solidFill>
                <a:ea typeface="ＭＳ Ｐゴシック" panose="020B0600070205080204" pitchFamily="34" charset="-128"/>
              </a:rPr>
              <a:t>Иммунологические маркеры ВГС:</a:t>
            </a:r>
          </a:p>
          <a:p>
            <a:pPr>
              <a:lnSpc>
                <a:spcPct val="100000"/>
              </a:lnSpc>
            </a:pPr>
            <a:r>
              <a:rPr lang="ru-RU" altLang="ru-RU" sz="2000" dirty="0">
                <a:ea typeface="ＭＳ Ｐゴシック" panose="020B0600070205080204" pitchFamily="34" charset="-128"/>
              </a:rPr>
              <a:t>Антитела к ВГС (анти</a:t>
            </a:r>
            <a:r>
              <a:rPr lang="en-US" altLang="ru-RU" sz="2000" dirty="0">
                <a:ea typeface="ＭＳ Ｐゴシック" panose="020B0600070205080204" pitchFamily="34" charset="-128"/>
              </a:rPr>
              <a:t>HCV)</a:t>
            </a:r>
            <a:r>
              <a:rPr lang="ru-RU" altLang="ru-RU" sz="2000" dirty="0">
                <a:ea typeface="ＭＳ Ｐゴシック" panose="020B0600070205080204" pitchFamily="34" charset="-128"/>
              </a:rPr>
              <a:t> (появляются в среднем за 15 недель) </a:t>
            </a:r>
          </a:p>
          <a:p>
            <a:pPr>
              <a:lnSpc>
                <a:spcPct val="100000"/>
              </a:lnSpc>
            </a:pPr>
            <a:r>
              <a:rPr lang="ru-RU" altLang="ru-RU" sz="2000" dirty="0">
                <a:ea typeface="ＭＳ Ｐゴシック" panose="020B0600070205080204" pitchFamily="34" charset="-128"/>
              </a:rPr>
              <a:t>Необходимо тестирование в течение 6-9 месяцев</a:t>
            </a:r>
          </a:p>
          <a:p>
            <a:pPr>
              <a:lnSpc>
                <a:spcPct val="100000"/>
              </a:lnSpc>
            </a:pPr>
            <a:r>
              <a:rPr lang="ru-RU" altLang="ru-RU" sz="2000" dirty="0">
                <a:ea typeface="ＭＳ Ｐゴシック" panose="020B0600070205080204" pitchFamily="34" charset="-128"/>
              </a:rPr>
              <a:t>Скрининг: анти</a:t>
            </a:r>
            <a:r>
              <a:rPr lang="en-US" altLang="ru-RU" sz="2000" dirty="0">
                <a:ea typeface="ＭＳ Ｐゴシック" panose="020B0600070205080204" pitchFamily="34" charset="-128"/>
              </a:rPr>
              <a:t>HCV</a:t>
            </a:r>
            <a:r>
              <a:rPr lang="ru-RU" altLang="ru-RU" sz="2000" dirty="0">
                <a:ea typeface="ＭＳ Ｐゴシック" panose="020B0600070205080204" pitchFamily="34" charset="-128"/>
              </a:rPr>
              <a:t>, суммарные</a:t>
            </a:r>
          </a:p>
          <a:p>
            <a:pPr>
              <a:buFont typeface="Arial" panose="020B0604020202020204" pitchFamily="34" charset="0"/>
              <a:buNone/>
            </a:pPr>
            <a:r>
              <a:rPr lang="ru-RU" altLang="ru-RU" sz="2500" b="1" dirty="0">
                <a:solidFill>
                  <a:srgbClr val="C00000"/>
                </a:solidFill>
                <a:ea typeface="ＭＳ Ｐゴシック" panose="020B0600070205080204" pitchFamily="34" charset="-128"/>
              </a:rPr>
              <a:t>Определение антител к белкам</a:t>
            </a:r>
            <a:r>
              <a:rPr lang="en-US" altLang="ru-RU" sz="2500" b="1" dirty="0">
                <a:solidFill>
                  <a:srgbClr val="C00000"/>
                </a:solidFill>
                <a:ea typeface="ＭＳ Ｐゴシック" panose="020B0600070205080204" pitchFamily="34" charset="-128"/>
              </a:rPr>
              <a:t> </a:t>
            </a:r>
            <a:endParaRPr lang="ru-RU" altLang="ru-RU" sz="3600" dirty="0">
              <a:ea typeface="ＭＳ Ｐゴシック" panose="020B0600070205080204" pitchFamily="34" charset="-128"/>
            </a:endParaRPr>
          </a:p>
          <a:p>
            <a:pPr>
              <a:lnSpc>
                <a:spcPct val="100000"/>
              </a:lnSpc>
            </a:pPr>
            <a:r>
              <a:rPr lang="en-US" altLang="ru-RU" sz="2100" dirty="0">
                <a:ea typeface="ＭＳ Ｐゴシック" panose="020B0600070205080204" pitchFamily="34" charset="-128"/>
              </a:rPr>
              <a:t>Core</a:t>
            </a:r>
          </a:p>
          <a:p>
            <a:pPr>
              <a:lnSpc>
                <a:spcPct val="100000"/>
              </a:lnSpc>
            </a:pPr>
            <a:r>
              <a:rPr lang="ru-RU" altLang="ru-RU" sz="2100" dirty="0">
                <a:ea typeface="ＭＳ Ｐゴシック" panose="020B0600070205080204" pitchFamily="34" charset="-128"/>
              </a:rPr>
              <a:t>Неструктурным</a:t>
            </a:r>
            <a:r>
              <a:rPr lang="en-US" altLang="ru-RU" sz="2100" dirty="0">
                <a:ea typeface="ＭＳ Ｐゴシック" panose="020B0600070205080204" pitchFamily="34" charset="-128"/>
              </a:rPr>
              <a:t>      (NS3, NS4, NS5)</a:t>
            </a:r>
            <a:r>
              <a:rPr lang="ru-RU" altLang="ru-RU" sz="2100" dirty="0">
                <a:ea typeface="ＭＳ Ｐゴシック" panose="020B0600070205080204" pitchFamily="34" charset="-128"/>
              </a:rPr>
              <a:t> </a:t>
            </a:r>
            <a:endParaRPr lang="en-US" altLang="ru-RU" sz="2100" dirty="0">
              <a:ea typeface="ＭＳ Ｐゴシック" panose="020B0600070205080204" pitchFamily="34" charset="-128"/>
            </a:endParaRPr>
          </a:p>
          <a:p>
            <a:pPr>
              <a:lnSpc>
                <a:spcPct val="100000"/>
              </a:lnSpc>
            </a:pPr>
            <a:r>
              <a:rPr lang="ru-RU" altLang="ru-RU" sz="2100" dirty="0">
                <a:ea typeface="ＭＳ Ｐゴシック" panose="020B0600070205080204" pitchFamily="34" charset="-128"/>
              </a:rPr>
              <a:t>(определение длительности процесса)</a:t>
            </a:r>
            <a:endParaRPr lang="en-US" altLang="ru-RU" sz="2100" dirty="0">
              <a:ea typeface="ＭＳ Ｐゴシック" panose="020B0600070205080204" pitchFamily="34" charset="-128"/>
            </a:endParaRPr>
          </a:p>
          <a:p>
            <a:endParaRPr lang="ru-RU" altLang="ru-RU" sz="3600" dirty="0">
              <a:ea typeface="ＭＳ Ｐゴシック" panose="020B0600070205080204" pitchFamily="34" charset="-128"/>
            </a:endParaRPr>
          </a:p>
        </p:txBody>
      </p:sp>
      <p:sp>
        <p:nvSpPr>
          <p:cNvPr id="5" name="Заголовок 1">
            <a:extLst>
              <a:ext uri="{FF2B5EF4-FFF2-40B4-BE49-F238E27FC236}">
                <a16:creationId xmlns:a16="http://schemas.microsoft.com/office/drawing/2014/main" id="{F080F146-7620-463B-A5CF-AE943E5A3F29}"/>
              </a:ext>
            </a:extLst>
          </p:cNvPr>
          <p:cNvSpPr>
            <a:spLocks noGrp="1"/>
          </p:cNvSpPr>
          <p:nvPr>
            <p:ph type="title"/>
          </p:nvPr>
        </p:nvSpPr>
        <p:spPr bwMode="auto">
          <a:xfrm>
            <a:off x="473242" y="97537"/>
            <a:ext cx="11580395" cy="16178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ru-RU" altLang="ru-RU" sz="4200" b="1" dirty="0">
                <a:solidFill>
                  <a:srgbClr val="CC0066"/>
                </a:solidFill>
                <a:latin typeface="+mn-lt"/>
                <a:ea typeface="ＭＳ Ｐゴシック" panose="020B0600070205080204" pitchFamily="34" charset="-128"/>
              </a:rPr>
              <a:t>Лабораторная диагностика вирусного гепатита В</a:t>
            </a:r>
            <a:endParaRPr lang="ru-RU" altLang="ru-RU" sz="4200" dirty="0">
              <a:latin typeface="+mn-lt"/>
              <a:ea typeface="ＭＳ Ｐゴシック" panose="020B0600070205080204" pitchFamily="34" charset="-128"/>
            </a:endParaRPr>
          </a:p>
        </p:txBody>
      </p:sp>
      <p:pic>
        <p:nvPicPr>
          <p:cNvPr id="4" name="Содержимое 4" descr="Вирус гепатита С">
            <a:extLst>
              <a:ext uri="{FF2B5EF4-FFF2-40B4-BE49-F238E27FC236}">
                <a16:creationId xmlns:a16="http://schemas.microsoft.com/office/drawing/2014/main" id="{391E698B-33D0-4337-84F6-7DBF9E423C23}"/>
              </a:ext>
            </a:extLst>
          </p:cNvPr>
          <p:cNvPicPr>
            <a:picLocks/>
          </p:cNvPicPr>
          <p:nvPr/>
        </p:nvPicPr>
        <p:blipFill rotWithShape="1">
          <a:blip r:embed="rId2">
            <a:extLst>
              <a:ext uri="{28A0092B-C50C-407E-A947-70E740481C1C}">
                <a14:useLocalDpi xmlns:a14="http://schemas.microsoft.com/office/drawing/2010/main" val="0"/>
              </a:ext>
            </a:extLst>
          </a:blip>
          <a:srcRect l="12962" r="14190"/>
          <a:stretch/>
        </p:blipFill>
        <p:spPr bwMode="auto">
          <a:xfrm>
            <a:off x="8850922" y="3429000"/>
            <a:ext cx="3341077" cy="2712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25C7918-B6F0-404A-B295-4449F37C9BD3}"/>
              </a:ext>
            </a:extLst>
          </p:cNvPr>
          <p:cNvSpPr txBox="1"/>
          <p:nvPr/>
        </p:nvSpPr>
        <p:spPr>
          <a:xfrm>
            <a:off x="1309942" y="1025031"/>
            <a:ext cx="10743695" cy="954107"/>
          </a:xfrm>
          <a:prstGeom prst="rect">
            <a:avLst/>
          </a:prstGeom>
          <a:noFill/>
        </p:spPr>
        <p:txBody>
          <a:bodyPr wrap="square">
            <a:spAutoFit/>
          </a:bodyPr>
          <a:lstStyle/>
          <a:p>
            <a:pPr marL="0" indent="0">
              <a:buNone/>
            </a:pPr>
            <a:r>
              <a:rPr lang="ru-RU" altLang="ru-RU" sz="2000" b="1" dirty="0">
                <a:solidFill>
                  <a:schemeClr val="accent6">
                    <a:lumMod val="50000"/>
                  </a:schemeClr>
                </a:solidFill>
                <a:ea typeface="ＭＳ Ｐゴシック" panose="020B0600070205080204" pitchFamily="34" charset="-128"/>
              </a:rPr>
              <a:t>ДНК вируса гепатита В свидетельствует о наличии вируса</a:t>
            </a:r>
          </a:p>
          <a:p>
            <a:pPr>
              <a:buFont typeface="Arial" panose="020B0604020202020204" pitchFamily="34" charset="0"/>
              <a:buNone/>
            </a:pPr>
            <a:endParaRPr lang="ru-RU" altLang="ru-RU" sz="1800" b="1" dirty="0">
              <a:solidFill>
                <a:srgbClr val="C00000"/>
              </a:solidFill>
              <a:ea typeface="ＭＳ Ｐゴシック" panose="020B0600070205080204" pitchFamily="34" charset="-128"/>
            </a:endParaRPr>
          </a:p>
          <a:p>
            <a:pPr>
              <a:buFont typeface="Arial" panose="020B0604020202020204" pitchFamily="34" charset="0"/>
              <a:buNone/>
            </a:pPr>
            <a:r>
              <a:rPr lang="ru-RU" altLang="ru-RU" sz="1800" b="1" dirty="0">
                <a:solidFill>
                  <a:srgbClr val="C00000"/>
                </a:solidFill>
                <a:ea typeface="ＭＳ Ｐゴシック" panose="020B0600070205080204" pitchFamily="34" charset="-128"/>
              </a:rPr>
              <a:t> В первую неделю острого ВГВ она регистрируется практически  у всех больных</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D1E0E2-8B08-4886-806B-DF1E6222498F}"/>
              </a:ext>
            </a:extLst>
          </p:cNvPr>
          <p:cNvSpPr>
            <a:spLocks noGrp="1"/>
          </p:cNvSpPr>
          <p:nvPr>
            <p:ph type="title"/>
          </p:nvPr>
        </p:nvSpPr>
        <p:spPr/>
        <p:txBody>
          <a:bodyPr/>
          <a:lstStyle/>
          <a:p>
            <a:pPr algn="ctr"/>
            <a:r>
              <a:rPr lang="ru-RU" b="1" dirty="0">
                <a:solidFill>
                  <a:srgbClr val="CC0099"/>
                </a:solidFill>
                <a:latin typeface="+mn-lt"/>
              </a:rPr>
              <a:t>Диагностика </a:t>
            </a:r>
            <a:r>
              <a:rPr lang="ru-RU" b="1" dirty="0" err="1">
                <a:solidFill>
                  <a:srgbClr val="CC0099"/>
                </a:solidFill>
                <a:latin typeface="+mn-lt"/>
              </a:rPr>
              <a:t>цитомегаловирусной</a:t>
            </a:r>
            <a:r>
              <a:rPr lang="ru-RU" b="1" dirty="0">
                <a:solidFill>
                  <a:srgbClr val="CC0099"/>
                </a:solidFill>
                <a:latin typeface="+mn-lt"/>
              </a:rPr>
              <a:t> инфекции (ЦМВ)</a:t>
            </a:r>
          </a:p>
        </p:txBody>
      </p:sp>
      <p:sp>
        <p:nvSpPr>
          <p:cNvPr id="3" name="Объект 2">
            <a:extLst>
              <a:ext uri="{FF2B5EF4-FFF2-40B4-BE49-F238E27FC236}">
                <a16:creationId xmlns:a16="http://schemas.microsoft.com/office/drawing/2014/main" id="{BAE8C0E7-DC7A-411B-98E6-C4D9B0FD3CCA}"/>
              </a:ext>
            </a:extLst>
          </p:cNvPr>
          <p:cNvSpPr>
            <a:spLocks noGrp="1"/>
          </p:cNvSpPr>
          <p:nvPr>
            <p:ph idx="1"/>
          </p:nvPr>
        </p:nvSpPr>
        <p:spPr/>
        <p:txBody>
          <a:bodyPr>
            <a:normAutofit/>
          </a:bodyPr>
          <a:lstStyle/>
          <a:p>
            <a:r>
              <a:rPr lang="ru-RU" altLang="ru-RU" dirty="0"/>
              <a:t>Был открыт Маргарет </a:t>
            </a:r>
            <a:r>
              <a:rPr lang="ru-RU" altLang="ru-RU" dirty="0" err="1"/>
              <a:t>Гледис</a:t>
            </a:r>
            <a:r>
              <a:rPr lang="ru-RU" altLang="ru-RU" dirty="0"/>
              <a:t> Смит в 1956 году</a:t>
            </a:r>
          </a:p>
          <a:p>
            <a:r>
              <a:rPr lang="ru-RU" altLang="ru-RU" dirty="0"/>
              <a:t>Представитель группы герпес - вирусов, он встречается на всей Земле и поражает членов всех социальных групп, классов и каст</a:t>
            </a:r>
          </a:p>
          <a:p>
            <a:r>
              <a:rPr lang="ru-RU" altLang="ru-RU" dirty="0"/>
              <a:t> Носительство ЦМВ - пожизненное</a:t>
            </a:r>
          </a:p>
          <a:p>
            <a:r>
              <a:rPr lang="ru-RU" altLang="ru-RU" dirty="0"/>
              <a:t>На сегодняшний день не разработано лекарств, которые выводят ЦМВ из организма</a:t>
            </a:r>
          </a:p>
          <a:p>
            <a:r>
              <a:rPr lang="ru-RU" dirty="0"/>
              <a:t>Диагностика активной инфекции – ПЦР (кровь, моча)</a:t>
            </a:r>
          </a:p>
          <a:p>
            <a:r>
              <a:rPr lang="ru-RU" dirty="0"/>
              <a:t>Определение СМВ ПЦР (</a:t>
            </a:r>
            <a:r>
              <a:rPr lang="ru-RU" dirty="0" err="1"/>
              <a:t>буккальный</a:t>
            </a:r>
            <a:r>
              <a:rPr lang="ru-RU" dirty="0"/>
              <a:t> соскоб, слюна) – свидетельство активного носительства, но не активной инфекции</a:t>
            </a:r>
          </a:p>
        </p:txBody>
      </p:sp>
      <p:pic>
        <p:nvPicPr>
          <p:cNvPr id="5" name="Рисунок 4">
            <a:extLst>
              <a:ext uri="{FF2B5EF4-FFF2-40B4-BE49-F238E27FC236}">
                <a16:creationId xmlns:a16="http://schemas.microsoft.com/office/drawing/2014/main" id="{98F14CCF-B3D6-4233-A9DB-7FD868033F4F}"/>
              </a:ext>
            </a:extLst>
          </p:cNvPr>
          <p:cNvPicPr>
            <a:picLocks noChangeAspect="1"/>
          </p:cNvPicPr>
          <p:nvPr/>
        </p:nvPicPr>
        <p:blipFill>
          <a:blip r:embed="rId3"/>
          <a:stretch>
            <a:fillRect/>
          </a:stretch>
        </p:blipFill>
        <p:spPr>
          <a:xfrm>
            <a:off x="10361663" y="5161088"/>
            <a:ext cx="1830337" cy="1696912"/>
          </a:xfrm>
          <a:prstGeom prst="rect">
            <a:avLst/>
          </a:prstGeom>
        </p:spPr>
      </p:pic>
    </p:spTree>
    <p:extLst>
      <p:ext uri="{BB962C8B-B14F-4D97-AF65-F5344CB8AC3E}">
        <p14:creationId xmlns:p14="http://schemas.microsoft.com/office/powerpoint/2010/main" val="294600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D1E0E2-8B08-4886-806B-DF1E6222498F}"/>
              </a:ext>
            </a:extLst>
          </p:cNvPr>
          <p:cNvSpPr>
            <a:spLocks noGrp="1"/>
          </p:cNvSpPr>
          <p:nvPr>
            <p:ph type="title"/>
          </p:nvPr>
        </p:nvSpPr>
        <p:spPr/>
        <p:txBody>
          <a:bodyPr/>
          <a:lstStyle/>
          <a:p>
            <a:endParaRPr lang="ru-RU"/>
          </a:p>
        </p:txBody>
      </p:sp>
      <p:pic>
        <p:nvPicPr>
          <p:cNvPr id="4" name="Picture 4">
            <a:extLst>
              <a:ext uri="{FF2B5EF4-FFF2-40B4-BE49-F238E27FC236}">
                <a16:creationId xmlns:a16="http://schemas.microsoft.com/office/drawing/2014/main" id="{456B1A69-D0D0-4F81-B719-A885D005C628}"/>
              </a:ext>
            </a:extLst>
          </p:cNvPr>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7121"/>
          <a:stretch/>
        </p:blipFill>
        <p:spPr>
          <a:xfrm>
            <a:off x="838200" y="0"/>
            <a:ext cx="10933090" cy="6858000"/>
          </a:xfrm>
          <a:noFill/>
          <a:ln/>
        </p:spPr>
      </p:pic>
    </p:spTree>
    <p:extLst>
      <p:ext uri="{BB962C8B-B14F-4D97-AF65-F5344CB8AC3E}">
        <p14:creationId xmlns:p14="http://schemas.microsoft.com/office/powerpoint/2010/main" val="4124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579551" y="412123"/>
            <a:ext cx="11238962" cy="1136893"/>
          </a:xfrm>
        </p:spPr>
        <p:txBody>
          <a:bodyPr>
            <a:normAutofit fontScale="90000"/>
          </a:bodyPr>
          <a:lstStyle/>
          <a:p>
            <a:r>
              <a:rPr lang="ru-RU" sz="4000" b="1" dirty="0">
                <a:solidFill>
                  <a:srgbClr val="000099"/>
                </a:solidFill>
                <a:latin typeface="+mn-lt"/>
                <a:cs typeface="Times New Roman" pitchFamily="18" charset="0"/>
              </a:rPr>
              <a:t>Диагностика </a:t>
            </a:r>
            <a:r>
              <a:rPr lang="en-US" sz="4000" b="1" dirty="0">
                <a:solidFill>
                  <a:srgbClr val="000099"/>
                </a:solidFill>
                <a:latin typeface="+mn-lt"/>
                <a:cs typeface="Times New Roman" pitchFamily="18" charset="0"/>
              </a:rPr>
              <a:t>Epstein-Barr </a:t>
            </a:r>
            <a:r>
              <a:rPr lang="ru-RU" sz="4000" b="1" dirty="0">
                <a:solidFill>
                  <a:srgbClr val="000099"/>
                </a:solidFill>
                <a:latin typeface="+mn-lt"/>
                <a:cs typeface="Times New Roman" pitchFamily="18" charset="0"/>
              </a:rPr>
              <a:t>вирусной инфекции </a:t>
            </a:r>
            <a:r>
              <a:rPr lang="en-US" sz="4000" dirty="0">
                <a:latin typeface="+mn-lt"/>
                <a:cs typeface="Times New Roman" pitchFamily="18" charset="0"/>
              </a:rPr>
              <a:t>(IgG ,Ig</a:t>
            </a:r>
            <a:r>
              <a:rPr lang="ru-RU" sz="4000" dirty="0">
                <a:latin typeface="+mn-lt"/>
                <a:cs typeface="Times New Roman" pitchFamily="18" charset="0"/>
              </a:rPr>
              <a:t>М</a:t>
            </a:r>
            <a:r>
              <a:rPr lang="en-US" sz="4000" dirty="0">
                <a:latin typeface="+mn-lt"/>
                <a:cs typeface="Times New Roman" pitchFamily="18" charset="0"/>
              </a:rPr>
              <a:t>)</a:t>
            </a:r>
            <a:br>
              <a:rPr lang="ru-RU" sz="4000" dirty="0">
                <a:latin typeface="+mn-lt"/>
                <a:cs typeface="Times New Roman" pitchFamily="18" charset="0"/>
              </a:rPr>
            </a:br>
            <a:r>
              <a:rPr lang="ru-RU" sz="2800" dirty="0">
                <a:cs typeface="Times New Roman" pitchFamily="18" charset="0"/>
              </a:rPr>
              <a:t>(вирус герпеса 4-го типа)</a:t>
            </a:r>
            <a:br>
              <a:rPr lang="ru-RU" sz="2800" dirty="0">
                <a:cs typeface="Times New Roman" pitchFamily="18" charset="0"/>
              </a:rPr>
            </a:b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5218636"/>
              </p:ext>
            </p:extLst>
          </p:nvPr>
        </p:nvGraphicFramePr>
        <p:xfrm>
          <a:off x="373487" y="1549017"/>
          <a:ext cx="7650052" cy="3021523"/>
        </p:xfrm>
        <a:graphic>
          <a:graphicData uri="http://schemas.openxmlformats.org/drawingml/2006/table">
            <a:tbl>
              <a:tblPr firstRow="1" bandRow="1">
                <a:tableStyleId>{5C22544A-7EE6-4342-B048-85BDC9FD1C3A}</a:tableStyleId>
              </a:tblPr>
              <a:tblGrid>
                <a:gridCol w="2429814">
                  <a:extLst>
                    <a:ext uri="{9D8B030D-6E8A-4147-A177-3AD203B41FA5}">
                      <a16:colId xmlns:a16="http://schemas.microsoft.com/office/drawing/2014/main" val="20000"/>
                    </a:ext>
                  </a:extLst>
                </a:gridCol>
                <a:gridCol w="2610119">
                  <a:extLst>
                    <a:ext uri="{9D8B030D-6E8A-4147-A177-3AD203B41FA5}">
                      <a16:colId xmlns:a16="http://schemas.microsoft.com/office/drawing/2014/main" val="20001"/>
                    </a:ext>
                  </a:extLst>
                </a:gridCol>
                <a:gridCol w="2610119">
                  <a:extLst>
                    <a:ext uri="{9D8B030D-6E8A-4147-A177-3AD203B41FA5}">
                      <a16:colId xmlns:a16="http://schemas.microsoft.com/office/drawing/2014/main" val="20002"/>
                    </a:ext>
                  </a:extLst>
                </a:gridCol>
              </a:tblGrid>
              <a:tr h="1194183">
                <a:tc>
                  <a:txBody>
                    <a:bodyPr/>
                    <a:lstStyle/>
                    <a:p>
                      <a:pPr algn="ctr"/>
                      <a:r>
                        <a:rPr lang="en-US" sz="2400" b="1" dirty="0">
                          <a:solidFill>
                            <a:schemeClr val="tx1"/>
                          </a:solidFill>
                          <a:latin typeface="Times New Roman" pitchFamily="18" charset="0"/>
                          <a:cs typeface="Times New Roman" pitchFamily="18" charset="0"/>
                        </a:rPr>
                        <a:t>CA </a:t>
                      </a:r>
                      <a:endParaRPr lang="en-US" sz="2400" dirty="0">
                        <a:solidFill>
                          <a:schemeClr val="tx1"/>
                        </a:solidFill>
                        <a:latin typeface="Times New Roman" pitchFamily="18" charset="0"/>
                        <a:cs typeface="Times New Roman" pitchFamily="18" charset="0"/>
                      </a:endParaRPr>
                    </a:p>
                    <a:p>
                      <a:pPr algn="ctr"/>
                      <a:r>
                        <a:rPr lang="ru-RU" sz="2400" b="1" dirty="0" err="1">
                          <a:solidFill>
                            <a:schemeClr val="tx1"/>
                          </a:solidFill>
                          <a:latin typeface="Times New Roman" pitchFamily="18" charset="0"/>
                          <a:cs typeface="Times New Roman" pitchFamily="18" charset="0"/>
                        </a:rPr>
                        <a:t>капсидный</a:t>
                      </a:r>
                      <a:r>
                        <a:rPr lang="ru-RU" sz="2400" b="1" dirty="0">
                          <a:solidFill>
                            <a:schemeClr val="tx1"/>
                          </a:solidFill>
                          <a:latin typeface="Times New Roman" pitchFamily="18" charset="0"/>
                          <a:cs typeface="Times New Roman" pitchFamily="18" charset="0"/>
                        </a:rPr>
                        <a:t> антиген</a:t>
                      </a:r>
                      <a:r>
                        <a:rPr lang="ru-RU" sz="1800" b="1" dirty="0">
                          <a:solidFill>
                            <a:schemeClr val="tx1"/>
                          </a:solidFill>
                          <a:latin typeface="Times New Roman" pitchFamily="18" charset="0"/>
                          <a:cs typeface="Times New Roman" pitchFamily="18" charset="0"/>
                        </a:rPr>
                        <a:t> </a:t>
                      </a:r>
                      <a:endParaRPr lang="ru-RU" sz="1800" dirty="0">
                        <a:solidFill>
                          <a:schemeClr val="tx1"/>
                        </a:solidFill>
                        <a:latin typeface="Times New Roman" pitchFamily="18" charset="0"/>
                        <a:cs typeface="Times New Roman" pitchFamily="18" charset="0"/>
                      </a:endParaRPr>
                    </a:p>
                  </a:txBody>
                  <a:tcPr marL="68584" marR="68584" marT="0" marB="0" anchor="ctr"/>
                </a:tc>
                <a:tc>
                  <a:txBody>
                    <a:bodyPr/>
                    <a:lstStyle/>
                    <a:p>
                      <a:pPr algn="ctr"/>
                      <a:r>
                        <a:rPr lang="en-US" sz="2400" b="1" dirty="0">
                          <a:solidFill>
                            <a:schemeClr val="tx1"/>
                          </a:solidFill>
                          <a:latin typeface="Times New Roman" pitchFamily="18" charset="0"/>
                          <a:cs typeface="Times New Roman" pitchFamily="18" charset="0"/>
                        </a:rPr>
                        <a:t>EA </a:t>
                      </a:r>
                      <a:endParaRPr lang="en-US" sz="2400" dirty="0">
                        <a:solidFill>
                          <a:schemeClr val="tx1"/>
                        </a:solidFill>
                        <a:latin typeface="Times New Roman" pitchFamily="18" charset="0"/>
                        <a:cs typeface="Times New Roman" pitchFamily="18" charset="0"/>
                      </a:endParaRPr>
                    </a:p>
                    <a:p>
                      <a:pPr algn="ctr"/>
                      <a:r>
                        <a:rPr lang="ru-RU" sz="2400" b="1" dirty="0">
                          <a:solidFill>
                            <a:schemeClr val="tx1"/>
                          </a:solidFill>
                          <a:latin typeface="Times New Roman" pitchFamily="18" charset="0"/>
                          <a:cs typeface="Times New Roman" pitchFamily="18" charset="0"/>
                        </a:rPr>
                        <a:t>ранний антиген </a:t>
                      </a:r>
                      <a:endParaRPr lang="ru-RU" sz="2400" dirty="0">
                        <a:solidFill>
                          <a:schemeClr val="tx1"/>
                        </a:solidFill>
                        <a:latin typeface="Times New Roman" pitchFamily="18" charset="0"/>
                        <a:cs typeface="Times New Roman" pitchFamily="18" charset="0"/>
                      </a:endParaRPr>
                    </a:p>
                  </a:txBody>
                  <a:tcPr marL="68584" marR="68584" marT="0" marB="0" anchor="ctr"/>
                </a:tc>
                <a:tc>
                  <a:txBody>
                    <a:bodyPr/>
                    <a:lstStyle/>
                    <a:p>
                      <a:pPr algn="ctr"/>
                      <a:r>
                        <a:rPr lang="en-US" sz="2400" b="1" dirty="0">
                          <a:solidFill>
                            <a:schemeClr val="tx1"/>
                          </a:solidFill>
                          <a:latin typeface="Times New Roman" pitchFamily="18" charset="0"/>
                          <a:cs typeface="Times New Roman" pitchFamily="18" charset="0"/>
                        </a:rPr>
                        <a:t>NA </a:t>
                      </a:r>
                      <a:endParaRPr lang="en-US" sz="2400" dirty="0">
                        <a:solidFill>
                          <a:schemeClr val="tx1"/>
                        </a:solidFill>
                        <a:latin typeface="Times New Roman" pitchFamily="18" charset="0"/>
                        <a:cs typeface="Times New Roman" pitchFamily="18" charset="0"/>
                      </a:endParaRPr>
                    </a:p>
                    <a:p>
                      <a:pPr algn="ctr"/>
                      <a:r>
                        <a:rPr lang="ru-RU" sz="2400" b="1" dirty="0">
                          <a:solidFill>
                            <a:schemeClr val="tx1"/>
                          </a:solidFill>
                          <a:latin typeface="Times New Roman" pitchFamily="18" charset="0"/>
                          <a:cs typeface="Times New Roman" pitchFamily="18" charset="0"/>
                        </a:rPr>
                        <a:t>ядерный антиген </a:t>
                      </a:r>
                      <a:endParaRPr lang="ru-RU" sz="2400" dirty="0">
                        <a:solidFill>
                          <a:schemeClr val="tx1"/>
                        </a:solidFill>
                        <a:latin typeface="Times New Roman" pitchFamily="18" charset="0"/>
                        <a:cs typeface="Times New Roman" pitchFamily="18" charset="0"/>
                      </a:endParaRPr>
                    </a:p>
                  </a:txBody>
                  <a:tcPr marL="68584" marR="68584" marT="0" marB="0" anchor="ctr"/>
                </a:tc>
                <a:extLst>
                  <a:ext uri="{0D108BD9-81ED-4DB2-BD59-A6C34878D82A}">
                    <a16:rowId xmlns:a16="http://schemas.microsoft.com/office/drawing/2014/main" val="10000"/>
                  </a:ext>
                </a:extLst>
              </a:tr>
              <a:tr h="1827340">
                <a:tc>
                  <a:txBody>
                    <a:bodyPr/>
                    <a:lstStyle/>
                    <a:p>
                      <a:pPr algn="ctr"/>
                      <a:endParaRPr lang="ru-RU" sz="1600" b="1" dirty="0">
                        <a:latin typeface="Times New Roman" pitchFamily="18" charset="0"/>
                        <a:cs typeface="Times New Roman" pitchFamily="18" charset="0"/>
                      </a:endParaRPr>
                    </a:p>
                    <a:p>
                      <a:pPr algn="ctr"/>
                      <a:r>
                        <a:rPr lang="ru-RU" sz="2000" b="1" dirty="0">
                          <a:latin typeface="Times New Roman" pitchFamily="18" charset="0"/>
                          <a:cs typeface="Times New Roman" pitchFamily="18" charset="0"/>
                        </a:rPr>
                        <a:t>р125, р19,</a:t>
                      </a:r>
                      <a:r>
                        <a:rPr lang="ru-RU" sz="2000" b="1" baseline="0" dirty="0">
                          <a:latin typeface="Times New Roman" pitchFamily="18" charset="0"/>
                          <a:cs typeface="Times New Roman" pitchFamily="18" charset="0"/>
                        </a:rPr>
                        <a:t> </a:t>
                      </a:r>
                      <a:r>
                        <a:rPr lang="ru-RU" sz="2000" b="1" dirty="0">
                          <a:latin typeface="Times New Roman" pitchFamily="18" charset="0"/>
                          <a:cs typeface="Times New Roman" pitchFamily="18" charset="0"/>
                        </a:rPr>
                        <a:t>р22 </a:t>
                      </a:r>
                    </a:p>
                    <a:p>
                      <a:pPr algn="ctr"/>
                      <a:r>
                        <a:rPr lang="ru-RU" sz="2000" b="1" dirty="0">
                          <a:latin typeface="Times New Roman" pitchFamily="18" charset="0"/>
                          <a:cs typeface="Times New Roman" pitchFamily="18" charset="0"/>
                        </a:rPr>
                        <a:t>(р22 – является маркером поздней фазы EBV-инфекции) </a:t>
                      </a:r>
                    </a:p>
                  </a:txBody>
                  <a:tcPr marL="68584" marR="68584" marT="0" marB="0"/>
                </a:tc>
                <a:tc>
                  <a:txBody>
                    <a:bodyPr/>
                    <a:lstStyle/>
                    <a:p>
                      <a:pPr algn="ctr"/>
                      <a:r>
                        <a:rPr lang="pt-BR" sz="2000" b="1" dirty="0">
                          <a:latin typeface="Times New Roman" pitchFamily="18" charset="0"/>
                          <a:cs typeface="Times New Roman" pitchFamily="18" charset="0"/>
                        </a:rPr>
                        <a:t>EA-D</a:t>
                      </a:r>
                    </a:p>
                  </a:txBody>
                  <a:tcPr marL="68584" marR="68584" marT="0" marB="0" anchor="ctr"/>
                </a:tc>
                <a:tc>
                  <a:txBody>
                    <a:bodyPr/>
                    <a:lstStyle/>
                    <a:p>
                      <a:pPr algn="ctr"/>
                      <a:r>
                        <a:rPr lang="en-US" sz="2000" b="1" dirty="0">
                          <a:latin typeface="Times New Roman" pitchFamily="18" charset="0"/>
                          <a:cs typeface="Times New Roman" pitchFamily="18" charset="0"/>
                        </a:rPr>
                        <a:t>EBNA-1</a:t>
                      </a:r>
                    </a:p>
                  </a:txBody>
                  <a:tcPr marL="68584" marR="68584" marT="0" marB="0" anchor="ct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7BB87F86-E2D2-4835-B7FB-398606A55A86}"/>
              </a:ext>
            </a:extLst>
          </p:cNvPr>
          <p:cNvSpPr txBox="1"/>
          <p:nvPr/>
        </p:nvSpPr>
        <p:spPr>
          <a:xfrm>
            <a:off x="373487" y="4612064"/>
            <a:ext cx="11307651" cy="1938992"/>
          </a:xfrm>
          <a:prstGeom prst="rect">
            <a:avLst/>
          </a:prstGeom>
          <a:noFill/>
        </p:spPr>
        <p:txBody>
          <a:bodyPr wrap="square" rtlCol="0">
            <a:spAutoFit/>
          </a:bodyPr>
          <a:lstStyle/>
          <a:p>
            <a:pPr marL="342900" indent="-342900">
              <a:buFont typeface="Wingdings" panose="05000000000000000000" pitchFamily="2" charset="2"/>
              <a:buChar char="Ø"/>
            </a:pPr>
            <a:r>
              <a:rPr lang="ru-RU" sz="2400" dirty="0"/>
              <a:t>Наличие ДНК ВЭБ в плазме крови и СМЖ подтверждает активное течение инфекции</a:t>
            </a:r>
          </a:p>
          <a:p>
            <a:pPr marL="342900" indent="-342900">
              <a:buFont typeface="Wingdings" panose="05000000000000000000" pitchFamily="2" charset="2"/>
              <a:buChar char="Ø"/>
            </a:pPr>
            <a:r>
              <a:rPr lang="ru-RU" sz="2400" dirty="0"/>
              <a:t>При обнаружении </a:t>
            </a:r>
            <a:r>
              <a:rPr lang="en-US" sz="2400" b="1" dirty="0"/>
              <a:t>IgM</a:t>
            </a:r>
            <a:r>
              <a:rPr lang="ru-RU" sz="2400" dirty="0"/>
              <a:t> можно делать заключение об остром характере течения инфекции</a:t>
            </a:r>
          </a:p>
          <a:p>
            <a:pPr marL="342900" indent="-342900">
              <a:buFont typeface="Wingdings" panose="05000000000000000000" pitchFamily="2" charset="2"/>
              <a:buChar char="Ø"/>
            </a:pPr>
            <a:r>
              <a:rPr lang="ru-RU" sz="2400" dirty="0"/>
              <a:t>В случае выявления </a:t>
            </a:r>
            <a:r>
              <a:rPr lang="ru-RU" sz="2400" dirty="0" err="1"/>
              <a:t>низкоавидных</a:t>
            </a:r>
            <a:r>
              <a:rPr lang="ru-RU" sz="2400" dirty="0"/>
              <a:t>, «ранних» </a:t>
            </a:r>
            <a:r>
              <a:rPr lang="ru-RU" sz="2400" dirty="0" err="1"/>
              <a:t>ат</a:t>
            </a:r>
            <a:r>
              <a:rPr lang="ru-RU" sz="2400" dirty="0"/>
              <a:t> </a:t>
            </a:r>
            <a:r>
              <a:rPr lang="en-US" sz="2400" dirty="0"/>
              <a:t>IgG – </a:t>
            </a:r>
            <a:r>
              <a:rPr lang="ru-RU" sz="2400" dirty="0"/>
              <a:t>о реактивации вируса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Содержимое 3"/>
          <p:cNvPicPr>
            <a:picLocks noGrp="1"/>
          </p:cNvPicPr>
          <p:nvPr>
            <p:ph idx="1"/>
          </p:nvPr>
        </p:nvPicPr>
        <p:blipFill>
          <a:blip r:embed="rId2" cstate="print"/>
          <a:stretch>
            <a:fillRect/>
          </a:stretch>
        </p:blipFill>
        <p:spPr>
          <a:xfrm>
            <a:off x="2309786" y="1357298"/>
            <a:ext cx="7500990" cy="4572032"/>
          </a:xfrm>
        </p:spPr>
      </p:pic>
      <p:sp>
        <p:nvSpPr>
          <p:cNvPr id="24578" name="Заголовок 1"/>
          <p:cNvSpPr>
            <a:spLocks noGrp="1"/>
          </p:cNvSpPr>
          <p:nvPr>
            <p:ph type="title"/>
          </p:nvPr>
        </p:nvSpPr>
        <p:spPr>
          <a:xfrm>
            <a:off x="1524000" y="274638"/>
            <a:ext cx="9144000" cy="1143000"/>
          </a:xfrm>
        </p:spPr>
        <p:txBody>
          <a:bodyPr>
            <a:normAutofit/>
          </a:bodyPr>
          <a:lstStyle/>
          <a:p>
            <a:r>
              <a:rPr lang="ru-RU" sz="3600" dirty="0">
                <a:latin typeface="Times New Roman" pitchFamily="18" charset="0"/>
                <a:cs typeface="Times New Roman" pitchFamily="18" charset="0"/>
              </a:rPr>
              <a:t>Сроки появления и исчезновения антигенов </a:t>
            </a:r>
            <a:r>
              <a:rPr lang="en-US" sz="3600" b="1" i="1" dirty="0">
                <a:solidFill>
                  <a:srgbClr val="CC0066"/>
                </a:solidFill>
                <a:latin typeface="Times New Roman" pitchFamily="18" charset="0"/>
                <a:ea typeface="MS PGothic" pitchFamily="34" charset="-128"/>
                <a:cs typeface="Times New Roman" pitchFamily="18" charset="0"/>
              </a:rPr>
              <a:t>Epstein-Barr  virus </a:t>
            </a:r>
            <a:endParaRPr lang="ru-RU" sz="3600" dirty="0"/>
          </a:p>
        </p:txBody>
      </p:sp>
      <p:pic>
        <p:nvPicPr>
          <p:cNvPr id="4" name="Picture 2">
            <a:extLst>
              <a:ext uri="{FF2B5EF4-FFF2-40B4-BE49-F238E27FC236}">
                <a16:creationId xmlns:a16="http://schemas.microsoft.com/office/drawing/2014/main" id="{8C77793B-69F1-4690-AD14-E9FC72C6F4A9}"/>
              </a:ext>
            </a:extLst>
          </p:cNvPr>
          <p:cNvPicPr>
            <a:picLocks noChangeAspect="1" noChangeArrowheads="1"/>
          </p:cNvPicPr>
          <p:nvPr/>
        </p:nvPicPr>
        <p:blipFill>
          <a:blip r:embed="rId3" cstate="print"/>
          <a:srcRect/>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6712</TotalTime>
  <Words>912</Words>
  <Application>Microsoft Office PowerPoint</Application>
  <PresentationFormat>Широкоэкранный</PresentationFormat>
  <Paragraphs>109</Paragraphs>
  <Slides>15</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Times New Roman</vt:lpstr>
      <vt:lpstr>Wingdings</vt:lpstr>
      <vt:lpstr>Тема Office</vt:lpstr>
      <vt:lpstr>Спорные вопросы лабораторной диагностики хронических персистирующих вирусных инфекций</vt:lpstr>
      <vt:lpstr>Презентация PowerPoint</vt:lpstr>
      <vt:lpstr>Методы лабораторной диагностики вирусных инфекций</vt:lpstr>
      <vt:lpstr>Вирусные гепатиты</vt:lpstr>
      <vt:lpstr>Лабораторная диагностика вирусного гепатита В</vt:lpstr>
      <vt:lpstr>Диагностика цитомегаловирусной инфекции (ЦМВ)</vt:lpstr>
      <vt:lpstr>Презентация PowerPoint</vt:lpstr>
      <vt:lpstr>Диагностика Epstein-Barr вирусной инфекции (IgG ,IgМ) (вирус герпеса 4-го типа) </vt:lpstr>
      <vt:lpstr>Сроки появления и исчезновения антигенов Epstein-Barr  virus </vt:lpstr>
      <vt:lpstr>Лабораторная диагностика краснухи</vt:lpstr>
      <vt:lpstr>Лабораторная диагностика краснухи</vt:lpstr>
      <vt:lpstr>Лабораторная диагностика кори</vt:lpstr>
      <vt:lpstr>Лабораторная диагностика кори</vt:lpstr>
      <vt:lpstr>Выводы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samsung</dc:creator>
  <cp:lastModifiedBy>samsung</cp:lastModifiedBy>
  <cp:revision>53</cp:revision>
  <dcterms:created xsi:type="dcterms:W3CDTF">2020-01-27T09:52:28Z</dcterms:created>
  <dcterms:modified xsi:type="dcterms:W3CDTF">2020-10-23T14:43:29Z</dcterms:modified>
</cp:coreProperties>
</file>