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6" r:id="rId10"/>
    <p:sldId id="268" r:id="rId11"/>
    <p:sldId id="269" r:id="rId12"/>
    <p:sldId id="272" r:id="rId13"/>
    <p:sldId id="270" r:id="rId14"/>
    <p:sldId id="27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HvtbGoA92f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567" y="532015"/>
            <a:ext cx="4788131" cy="3915294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B0F0"/>
                </a:solidFill>
              </a:rPr>
              <a:t>ГОО ВПО «Донецкий национальный медицинский университет им. М. Горького»</a:t>
            </a:r>
            <a:br>
              <a:rPr lang="ru-RU" sz="2000" dirty="0">
                <a:solidFill>
                  <a:srgbClr val="00B0F0"/>
                </a:solidFill>
              </a:rPr>
            </a:br>
            <a:r>
              <a:rPr lang="ru-RU" sz="2000" dirty="0">
                <a:solidFill>
                  <a:srgbClr val="00B0F0"/>
                </a:solidFill>
              </a:rPr>
              <a:t>Кафедра неврологии и медицинской генетики </a:t>
            </a:r>
            <a:br>
              <a:rPr lang="ru-RU" sz="2000" dirty="0">
                <a:solidFill>
                  <a:srgbClr val="00B0F0"/>
                </a:solidFill>
              </a:rPr>
            </a:br>
            <a:r>
              <a:rPr lang="ru-RU" sz="2000" dirty="0">
                <a:solidFill>
                  <a:srgbClr val="00B0F0"/>
                </a:solidFill>
              </a:rPr>
              <a:t>Зав. Каф. Д.м.н. проф. Статинова Е.А. </a:t>
            </a:r>
            <a:br>
              <a:rPr lang="ru-RU" sz="2000" dirty="0">
                <a:solidFill>
                  <a:srgbClr val="00B0F0"/>
                </a:solidFill>
              </a:rPr>
            </a:br>
            <a:br>
              <a:rPr lang="ru-RU" sz="2000" dirty="0">
                <a:solidFill>
                  <a:srgbClr val="00B0F0"/>
                </a:solidFill>
              </a:rPr>
            </a:br>
            <a:br>
              <a:rPr lang="ru-RU" sz="2000" dirty="0">
                <a:solidFill>
                  <a:srgbClr val="00B0F0"/>
                </a:solidFill>
              </a:rPr>
            </a:br>
            <a:br>
              <a:rPr lang="ru-RU" sz="2000" dirty="0">
                <a:solidFill>
                  <a:srgbClr val="00B0F0"/>
                </a:solidFill>
              </a:rPr>
            </a:br>
            <a:br>
              <a:rPr lang="ru-RU" sz="2000" dirty="0">
                <a:solidFill>
                  <a:srgbClr val="00B0F0"/>
                </a:solidFill>
              </a:rPr>
            </a:br>
            <a:br>
              <a:rPr lang="ru-RU" sz="2000" dirty="0">
                <a:solidFill>
                  <a:srgbClr val="00B0F0"/>
                </a:solidFill>
              </a:rPr>
            </a:br>
            <a:r>
              <a:rPr lang="ru-RU" altLang="en-US" sz="2200" dirty="0">
                <a:solidFill>
                  <a:srgbClr val="92D050"/>
                </a:solidFill>
                <a:latin typeface="Century Gothic" panose="020B0502020202020204" charset="0"/>
                <a:ea typeface="Microsoft JhengHei UI Light" panose="020B0304030504040204" charset="-120"/>
                <a:cs typeface="Century Gothic" panose="020B0502020202020204" charset="0"/>
              </a:rPr>
              <a:t>НАСЛЕДСТВЕННЫЕ ЗАБОЛЕВАНИЯ, ПРИВОДЯЩИЕ К ПОРАЖЕНИЮ МОЧЕВЫДЕЛИТЕЛЬНОЙ СИСТЕМЫ</a:t>
            </a:r>
            <a:br>
              <a:rPr lang="ru-RU" altLang="en-US" sz="2200" dirty="0">
                <a:solidFill>
                  <a:srgbClr val="92D050"/>
                </a:solidFill>
                <a:latin typeface="Century Gothic" panose="020B0502020202020204" charset="0"/>
                <a:ea typeface="Microsoft JhengHei UI Light" panose="020B0304030504040204" charset="-120"/>
                <a:cs typeface="Century Gothic" panose="020B0502020202020204" charset="0"/>
              </a:rPr>
            </a:br>
            <a:br>
              <a:rPr lang="ru-RU" altLang="en-US" sz="2200" dirty="0">
                <a:solidFill>
                  <a:srgbClr val="92D050"/>
                </a:solidFill>
                <a:latin typeface="Century Gothic" panose="020B0502020202020204" charset="0"/>
                <a:ea typeface="Microsoft JhengHei UI Light" panose="020B0304030504040204" charset="-120"/>
                <a:cs typeface="Century Gothic" panose="020B0502020202020204" charset="0"/>
              </a:rPr>
            </a:br>
            <a:br>
              <a:rPr lang="ru-RU" altLang="en-US" sz="2200" dirty="0">
                <a:solidFill>
                  <a:srgbClr val="92D050"/>
                </a:solidFill>
                <a:latin typeface="Century Gothic" panose="020B0502020202020204" charset="0"/>
                <a:ea typeface="Microsoft JhengHei UI Light" panose="020B0304030504040204" charset="-120"/>
                <a:cs typeface="Century Gothic" panose="020B0502020202020204" charset="0"/>
              </a:rPr>
            </a:br>
            <a:endParaRPr lang="ru-RU" altLang="en-US" sz="2200" dirty="0">
              <a:solidFill>
                <a:srgbClr val="92D050"/>
              </a:solidFill>
              <a:latin typeface="Century Gothic" panose="020B0502020202020204" charset="0"/>
              <a:ea typeface="Microsoft JhengHei UI Light" panose="020B0304030504040204" charset="-120"/>
              <a:cs typeface="Century Gothic" panose="020B05020202020202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549" y="4912823"/>
            <a:ext cx="3025832" cy="1805478"/>
          </a:xfrm>
        </p:spPr>
        <p:txBody>
          <a:bodyPr>
            <a:normAutofit/>
          </a:bodyPr>
          <a:lstStyle/>
          <a:p>
            <a:pPr algn="r"/>
            <a:r>
              <a:rPr lang="ru-RU" altLang="en-US" sz="2000" dirty="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Николенко В.И. </a:t>
            </a:r>
          </a:p>
          <a:p>
            <a:pPr algn="r"/>
            <a:r>
              <a:rPr lang="ru-RU" altLang="en-US" sz="2000" dirty="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Никитенко Д.В. </a:t>
            </a:r>
          </a:p>
          <a:p>
            <a:pPr algn="l"/>
            <a:endParaRPr lang="ru-RU" altLang="en-US" dirty="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algn="l"/>
            <a:r>
              <a:rPr lang="ru-RU" altLang="en-US" dirty="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Донецк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4000" b="1">
                <a:latin typeface="Microsoft JhengHei UI Light" panose="020B0304030504040204" charset="-120"/>
                <a:ea typeface="Microsoft JhengHei UI Light" panose="020B0304030504040204" charset="-120"/>
                <a:sym typeface="+mn-ea"/>
              </a:rPr>
              <a:t>ГЕНЕТИКА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838200" y="1485265"/>
            <a:ext cx="10515600" cy="46920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en-US" sz="2300">
                <a:latin typeface="Microsoft JhengHei UI Light" panose="020B0304030504040204" charset="-120"/>
                <a:ea typeface="Microsoft JhengHei UI Light" panose="020B0304030504040204" charset="-120"/>
              </a:rPr>
              <a:t>Широкий </a:t>
            </a:r>
            <a:r>
              <a:rPr lang="ru-RU" altLang="en-US" sz="2300" b="1">
                <a:latin typeface="Microsoft JhengHei UI Light" panose="020B0304030504040204" charset="-120"/>
                <a:ea typeface="Microsoft JhengHei UI Light" panose="020B0304030504040204" charset="-120"/>
              </a:rPr>
              <a:t>спектр мутаций PKD1 и PKD2 </a:t>
            </a:r>
            <a:r>
              <a:rPr lang="ru-RU" altLang="en-US" sz="2300">
                <a:latin typeface="Microsoft JhengHei UI Light" panose="020B0304030504040204" charset="-120"/>
                <a:ea typeface="Microsoft JhengHei UI Light" panose="020B0304030504040204" charset="-120"/>
              </a:rPr>
              <a:t>(гетерогенность аллелей) усложняет генетическую диагностику заболевания.Ген PKD1 кодирует большой интегральный белок полицистин-1 , который имеет крупную внеклеточную область, множественные трансмембранные домены и короткий цитоплазматический хвост. Белок располагается в клетках эпителия канальцев в основном дистального отдела нефрона. Точная функция белка еще неизвестна, но установлено, что полицистин-1 содержит домены, ко торые участвуют во взаимодействии клеток между собой и с матриксом. Ген PKD2 кодирует интегральный мембранный белок полицистин-2. Этот белок располагается во всех сегментах канальцев почек, а также экспрессируется во многих экстраренальных тканях. Полицистин-2 функционирует как ионный канал, проницаемый для Са2+, а важнейшим дефектом при поликистозной бо лезни почек (взрослый тип) является нарушение регуляции уровня Са2+ внутри клеток.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>
                <a:sym typeface="+mn-ea"/>
              </a:rPr>
              <a:t>ПАТОГЕНЕЗ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838200" y="1390650"/>
            <a:ext cx="10515600" cy="47866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en-US" sz="2300">
                <a:latin typeface="Microsoft JhengHei UI Light" panose="020B0304030504040204" charset="-120"/>
                <a:ea typeface="Microsoft JhengHei UI Light" panose="020B0304030504040204" charset="-120"/>
                <a:sym typeface="+mn-ea"/>
              </a:rPr>
              <a:t>Патогенез </a:t>
            </a:r>
            <a:r>
              <a:rPr lang="ru-RU" altLang="en-US" sz="2300">
                <a:latin typeface="Microsoft JhengHei UI Light" panose="020B0304030504040204" charset="-120"/>
                <a:ea typeface="Microsoft JhengHei UI Light" panose="020B0304030504040204" charset="-120"/>
              </a:rPr>
              <a:t>поликистозной болезни почек до конца не ясен , но </a:t>
            </a:r>
            <a:r>
              <a:rPr lang="ru-RU" altLang="en-US" sz="2300" b="1">
                <a:solidFill>
                  <a:srgbClr val="FF0000"/>
                </a:solidFill>
                <a:latin typeface="Microsoft JhengHei UI Light" panose="020B0304030504040204" charset="-120"/>
                <a:ea typeface="Microsoft JhengHei UI Light" panose="020B0304030504040204" charset="-120"/>
              </a:rPr>
              <a:t>предполагают</a:t>
            </a:r>
            <a:r>
              <a:rPr lang="ru-RU" altLang="en-US" sz="2300">
                <a:latin typeface="Microsoft JhengHei UI Light" panose="020B0304030504040204" charset="-120"/>
                <a:ea typeface="Microsoft JhengHei UI Light" panose="020B0304030504040204" charset="-120"/>
              </a:rPr>
              <a:t>, что в основе патологии лежит повреждение реснично-центросомного комплекса эпителия канальцев. Клетки почечного эпителия канальцев имеют одиночные неподвижные первичные реснички , которые находятся на апикальной поверхности этих клеток и выступают в просвет канальца. Реснички состоят из микротрубочек, прикрепленных к базальному телу центриоли. Реснички являются частью системы органелл и клеточных структур, чувствительных к механическим сигналам (механосенсоров). Считается, что реснички улавливают изменения направления движения и давления жидкости в канальцах, а межклеточные контактные комплексы контролируют силу сцепления клеток между собой и с матриксом. В ответ на внешние раздражители механосенсоры могут регулировать поток ионов (реснички могут индуцировать поток Са2+ в культуре эпителиальных клеток почек), полярность и пролиферацию клеток.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4000" b="1">
                <a:latin typeface="Microsoft JhengHei UI Light" panose="020B0304030504040204" charset="-120"/>
                <a:ea typeface="Microsoft JhengHei UI Light" panose="020B0304030504040204" charset="-120"/>
              </a:rPr>
              <a:t>МОРФОЛОГИЯ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838200" y="2764155"/>
            <a:ext cx="5181600" cy="3413125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2400">
                <a:latin typeface="Microsoft JhengHei UI Light" panose="020B0304030504040204" charset="-120"/>
                <a:ea typeface="Microsoft JhengHei UI Light" panose="020B0304030504040204" charset="-120"/>
              </a:rPr>
              <a:t>(А, Б) Поликистозная болезнь почек с аутосомно-доминантным типом наследования (взрослый тип): внешний вид почки</a:t>
            </a:r>
            <a:r>
              <a:rPr lang="ru-RU" altLang="en-US" sz="2400" b="1">
                <a:latin typeface="Microsoft JhengHei UI Light" panose="020B0304030504040204" charset="-120"/>
                <a:ea typeface="Microsoft JhengHei UI Light" panose="020B0304030504040204" charset="-120"/>
              </a:rPr>
              <a:t> (А) и</a:t>
            </a:r>
            <a:r>
              <a:rPr lang="ru-RU" altLang="en-US" sz="2400">
                <a:latin typeface="Microsoft JhengHei UI Light" panose="020B0304030504040204" charset="-120"/>
                <a:ea typeface="Microsoft JhengHei UI Light" panose="020B0304030504040204" charset="-120"/>
              </a:rPr>
              <a:t> на разрезе</a:t>
            </a:r>
            <a:r>
              <a:rPr lang="ru-RU" altLang="en-US" sz="2400" b="1">
                <a:latin typeface="Microsoft JhengHei UI Light" panose="020B0304030504040204" charset="-120"/>
                <a:ea typeface="Microsoft JhengHei UI Light" panose="020B0304030504040204" charset="-120"/>
              </a:rPr>
              <a:t>(Б)</a:t>
            </a:r>
            <a:r>
              <a:rPr lang="ru-RU" altLang="en-US" sz="2400">
                <a:latin typeface="Microsoft JhengHei UI Light" panose="020B0304030504040204" charset="-120"/>
                <a:ea typeface="Microsoft JhengHei UI Light" panose="020B0304030504040204" charset="-120"/>
              </a:rPr>
              <a:t>. Почки значительно увеличены, содержат множественные кисты. </a:t>
            </a:r>
          </a:p>
        </p:txBody>
      </p:sp>
      <p:pic>
        <p:nvPicPr>
          <p:cNvPr id="6" name="Замещающее содержимое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43650" y="1691005"/>
            <a:ext cx="5187315" cy="44773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4000" b="1">
                <a:latin typeface="Microsoft JhengHei UI Light" panose="020B0304030504040204" charset="-120"/>
                <a:ea typeface="Microsoft JhengHei UI Light" panose="020B0304030504040204" charset="-120"/>
                <a:sym typeface="+mn-ea"/>
              </a:rPr>
              <a:t>КЛИНИЧЕСКИЕ ПРИЗНАКИ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838200" y="1593850"/>
            <a:ext cx="10515600" cy="45834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en-US" sz="2000">
                <a:latin typeface="Microsoft JhengHei UI Light" panose="020B0304030504040204" charset="-120"/>
                <a:ea typeface="Microsoft JhengHei UI Light" panose="020B0304030504040204" charset="-120"/>
              </a:rPr>
              <a:t>До развития почечной недостаточности заболевание может протекать бессимптомно. Иногда кровоизлияние или прогрессирующее растяжение кист сопровождается болью, а выделение сгустков крови — почечной коликой. При пальпации живота выявляются увеличенные почки, при этом могут возникать тянущие боли. Изредка заболевание манифестирует внезапной гематурией и другими признаками прогрессирующей почечной недостаточности: протеинурией (редко более 2 г/сут), полиурией, гипертензией. У пациентов с мутациями гена PKD2 клинические симптомы появляются в более старшем возрасте, чем при мутациях гена PKD1, и позже развивается почечная недостаточность. На тяжесть течения болезни влияют как генетические факторы, так и факторы окружающей среды. Почечная недостаточность быстрее прогрессирует у лиц с темным цветом кожи (тесно коррелирует с признаками серповидноклеточной анемии) и у мужчин с гипертензией. У пациентов с поликистозной болезнью почек обнаруживают и другие врожденные экстраренальные аномалии. Около 40% пациентов имеют в печени одну или несколько кист из эпителия желчных протоков {поликистозная болезнь печени), обычно этозаболевание бессимптомно.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4000" b="1">
                <a:latin typeface="Microsoft JhengHei UI Light" panose="020B0304030504040204" charset="-120"/>
                <a:ea typeface="Microsoft JhengHei UI Light" panose="020B0304030504040204" charset="-120"/>
              </a:rPr>
              <a:t>ЛЕЧЕНИЕ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838200" y="1322705"/>
            <a:ext cx="10516235" cy="4854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en-US" sz="1600">
                <a:latin typeface="Microsoft JhengHei UI Light" panose="020B0304030504040204" charset="-120"/>
                <a:ea typeface="Microsoft JhengHei UI Light" panose="020B0304030504040204" charset="-120"/>
              </a:rPr>
              <a:t>Необходим строгий контроль гипертензии. Обычно назначают ингибиторы АПФ или блокаторы ангиотензиновых рецепторов. Помимо возможности контролировать уровень артериального давления, эти препараты помогают блокировать ангиотензин и альдостерон – факторы роста, которые способствуют рубцеванию почек и утрате функции почек. ИМП должна быть вылечена в кратчайшие сроки. Чрескожная аспирация содержимого кист помогает облегчить сильную боль, обусловленную кровоизлиянием или компрессией, но не оказывает влияния на долгосрочный результат. Нефрэктомию выполняют для облегчения тяжелых симптомов в результате значительного увеличения почки (таких, как боль, гематурия) или рецидивирующих инфекций мочевыводящих путей. Пациентам, у которых развивается хроническая почечная недостаточность, требуется гемодиализ, перитонеальный диализ или трансплантация почки. Ингибиторы мишени рапамицина в клетках млекопитающих (mTOR) могут замедлить увеличение объема почек, но не снижение функции почек, поэтому они обычно не используются в рутинной практике.Толваптан – антагонист рецепторов вазопрессина 2 – это новый препарат, который может быть эффективным в лечении пациентов с АДПБП, но его применение рекомендуется не всегда. Согласно наблюдениям, толваптан замедляет увеличение размеров почек и снижение их функции, однако это может сопровождаться нежелательными явлениями в связи с диурезом свободной воды (например, жаждой, полидипсией, полиурией), что может затруднить соблюдение режимов приема препарата. Кроме того, прием толваптана, как сообщается, вызывал тяжелую печеночную недостаточность, а данных по долгосрочным результатам еще недостаточно, чтобы подтвердить положительный баланс отношения польза/вредУ детей с аутосомно-доминантным заболеванием поликистоза почек раннее использование правастатина может замедлить прогрессирование структурного заболевания почек 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4000" b="1" dirty="0">
                <a:latin typeface="Microsoft JhengHei UI Light" panose="020B0304030504040204" charset="-120"/>
                <a:ea typeface="Microsoft JhengHei UI Light" panose="020B0304030504040204" charset="-120"/>
              </a:rPr>
              <a:t>Спасибо за внимание.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42" y="1484313"/>
            <a:ext cx="6497454" cy="487309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altLang="en-US" b="1">
                <a:latin typeface="Microsoft JhengHei UI Light" panose="020B0304030504040204" charset="-120"/>
                <a:ea typeface="Microsoft JhengHei UI Light" panose="020B0304030504040204" charset="-120"/>
                <a:sym typeface="+mn-ea"/>
              </a:rPr>
            </a:br>
            <a:r>
              <a:rPr lang="ru-RU" altLang="en-US" b="1">
                <a:latin typeface="Microsoft JhengHei UI Light" panose="020B0304030504040204" charset="-120"/>
                <a:ea typeface="Microsoft JhengHei UI Light" panose="020B0304030504040204" charset="-120"/>
                <a:sym typeface="+mn-ea"/>
              </a:rPr>
              <a:t>НАСЛЕДСТВЕННЫЙ НЕФРИТ</a:t>
            </a:r>
            <a:br>
              <a:rPr lang="ru-RU" altLang="en-US" b="1">
                <a:latin typeface="Microsoft JhengHei UI Light" panose="020B0304030504040204" charset="-120"/>
                <a:ea typeface="Microsoft JhengHei UI Light" panose="020B0304030504040204" charset="-120"/>
              </a:rPr>
            </a:br>
            <a:endParaRPr lang="ru-RU" altLang="en-US" b="1">
              <a:latin typeface="Microsoft JhengHei UI Light" panose="020B0304030504040204" charset="-120"/>
              <a:ea typeface="Microsoft JhengHei UI Light" panose="020B0304030504040204" charset="-12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altLang="en-US" sz="2400" b="1">
                <a:latin typeface="Microsoft JhengHei UI Light" panose="020B0304030504040204" charset="-120"/>
                <a:ea typeface="Microsoft JhengHei UI Light" panose="020B0304030504040204" charset="-120"/>
              </a:rPr>
              <a:t>Наследственный нефрит</a:t>
            </a:r>
            <a:r>
              <a:rPr lang="ru-RU" altLang="en-US" sz="2400">
                <a:latin typeface="Microsoft JhengHei UI Light" panose="020B0304030504040204" charset="-120"/>
                <a:ea typeface="Microsoft JhengHei UI Light" panose="020B0304030504040204" charset="-120"/>
              </a:rPr>
              <a:t> — это гетерогенная группа семейных почечных заболеваний, ассоциированных прежде всего с повреждением клубочков. Особого внимания заслуживают два заболевания этой группы:синдром Альпорта, т.к. хорошо изучены его характерные генетические нарушения , и болезнь тонких базальных мембран, которая проявляется семейной доброкачественной гематурией 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4000" b="1">
                <a:latin typeface="Microsoft JhengHei UI Light" panose="020B0304030504040204" charset="-120"/>
                <a:ea typeface="Microsoft JhengHei UI Light" panose="020B0304030504040204" charset="-120"/>
              </a:rPr>
              <a:t>СИНДРОМ АЛЬПОРТА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en-US" sz="2400" b="1">
                <a:latin typeface="Microsoft JhengHei UI Light" panose="020B0304030504040204" charset="-120"/>
                <a:ea typeface="Microsoft JhengHei UI Light" panose="020B0304030504040204" charset="-120"/>
              </a:rPr>
              <a:t>Полная клиническая картина при синдроме Альпорта:</a:t>
            </a:r>
          </a:p>
          <a:p>
            <a:pPr marL="0" indent="0">
              <a:buNone/>
            </a:pPr>
            <a:r>
              <a:rPr lang="ru-RU" altLang="en-US" sz="2400">
                <a:latin typeface="Microsoft JhengHei UI Light" panose="020B0304030504040204" charset="-120"/>
                <a:ea typeface="Microsoft JhengHei UI Light" panose="020B0304030504040204" charset="-120"/>
              </a:rPr>
              <a:t>гематурия с последующей хронической почечной недостаточностью, нейрогенная глухота и различная патология глаз, в т.ч. дислокация хрусталика, дистрофия роговицы и задняя катаракта. </a:t>
            </a:r>
          </a:p>
          <a:p>
            <a:pPr marL="0" indent="0">
              <a:buNone/>
            </a:pPr>
            <a:r>
              <a:rPr lang="ru-RU" altLang="en-US" sz="2400">
                <a:latin typeface="Microsoft JhengHei UI Light" panose="020B0304030504040204" charset="-120"/>
                <a:ea typeface="Microsoft JhengHei UI Light" panose="020B0304030504040204" charset="-120"/>
              </a:rPr>
              <a:t>В 85% наблюдений заболевание сцеплено с Х-хромосомой: у мальчиков развивается полная клиническая картина, а у девочек, являющихся носителями дефектного гена, заболевание ограничивается гематурией. Существуют также аутосомно-доминантные и аутосомно-рецессивные типы наследования синдрома Альпорта, при которых развитие полной клинической картины от пола не зависит.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4000" b="1">
                <a:latin typeface="Microsoft JhengHei UI Light" panose="020B0304030504040204" charset="-120"/>
                <a:ea typeface="Microsoft JhengHei UI Light" panose="020B0304030504040204" charset="-120"/>
                <a:sym typeface="+mn-ea"/>
              </a:rPr>
              <a:t>ПАТОГЕНЕЗ</a:t>
            </a:r>
            <a:endParaRPr lang="ru-RU" altLang="en-US" sz="4000" b="1">
              <a:latin typeface="Microsoft JhengHei UI Light" panose="020B0304030504040204" charset="-120"/>
              <a:ea typeface="Microsoft JhengHei UI Light" panose="020B0304030504040204" charset="-12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6235" cy="4351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en-US" sz="2400">
                <a:latin typeface="Microsoft JhengHei UI Light" panose="020B0304030504040204" charset="-120"/>
                <a:ea typeface="Microsoft JhengHei UI Light" panose="020B0304030504040204" charset="-120"/>
              </a:rPr>
              <a:t>Симптомы заболевания обусловлены </a:t>
            </a:r>
            <a:r>
              <a:rPr lang="ru-RU" altLang="en-US" sz="2400" b="1">
                <a:latin typeface="Microsoft JhengHei UI Light" panose="020B0304030504040204" charset="-120"/>
                <a:ea typeface="Microsoft JhengHei UI Light" panose="020B0304030504040204" charset="-120"/>
              </a:rPr>
              <a:t>нарушением а3 цепи (COL4A3), а4-цепи (COL4A4) или а5-цепи (COL4A5) коллагена типа IV.</a:t>
            </a:r>
            <a:r>
              <a:rPr lang="ru-RU" altLang="en-US" sz="2400">
                <a:latin typeface="Microsoft JhengHei UI Light" panose="020B0304030504040204" charset="-120"/>
                <a:ea typeface="Microsoft JhengHei UI Light" panose="020B0304030504040204" charset="-120"/>
              </a:rPr>
              <a:t> Классический синдром Альпорта (сцепленный с Х-хромосомой) вызван мутацией COL4A5, а аутосомные варианты — мутациями COL4A3 и COL4A4. Во всех случаях нарушается синтез коллагена типа IV, являющегося основным белком для функционирования БМК, хрусталика и улитки. Поскольку БМК представляет собой сеть тримерных молекул коллагена из а 3-, а 4- и а.5-цепей, мутация COL4A5 нарушает процесс формирования коллагеновой сети. Поскольку сс.гцепь включает антиген Гудпасчера, то клубочки у пациентов с синдромом Альпорта без этой цепи не реагируют с антителами к БМК, взятыми от пациентов с синдромом Гудпасчера.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78790" y="365125"/>
            <a:ext cx="11169650" cy="1325880"/>
          </a:xfrm>
        </p:spPr>
        <p:txBody>
          <a:bodyPr/>
          <a:lstStyle/>
          <a:p>
            <a:r>
              <a:rPr lang="ru-RU" altLang="en-US" sz="4000" b="1">
                <a:latin typeface="Microsoft JhengHei UI Light" panose="020B0304030504040204" charset="-120"/>
                <a:ea typeface="Microsoft JhengHei UI Light" panose="020B0304030504040204" charset="-120"/>
              </a:rPr>
              <a:t>МОРФОЛОГИЯ</a:t>
            </a:r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half" idx="1"/>
          </p:nvPr>
        </p:nvSpPr>
        <p:spPr>
          <a:xfrm>
            <a:off x="261620" y="1436370"/>
            <a:ext cx="7232015" cy="5230495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altLang="en-US" sz="6400">
                <a:latin typeface="Microsoft JhengHei UI Light" panose="020B0304030504040204" charset="-120"/>
                <a:ea typeface="Microsoft JhengHei UI Light" panose="020B0304030504040204" charset="-120"/>
                <a:cs typeface="Century Gothic" panose="020B0502020202020204" charset="0"/>
              </a:rPr>
              <a:t>Обычно проводится биопсия почек.При световой микроскопии не выявляется никаких дифференцирующих гистологических признаков. Диагноз можно подтвердить с помощью любого из следующих исследований:</a:t>
            </a:r>
          </a:p>
          <a:p>
            <a:pPr algn="just"/>
            <a:r>
              <a:rPr lang="ru-RU" altLang="en-US" sz="6400" b="1">
                <a:latin typeface="Microsoft JhengHei UI Light" panose="020B0304030504040204" charset="-120"/>
                <a:ea typeface="Microsoft JhengHei UI Light" panose="020B0304030504040204" charset="-120"/>
                <a:cs typeface="Century Gothic" panose="020B0502020202020204" charset="0"/>
              </a:rPr>
              <a:t>Биопсия почек</a:t>
            </a:r>
            <a:r>
              <a:rPr lang="ru-RU" altLang="en-US" sz="6400">
                <a:latin typeface="Microsoft JhengHei UI Light" panose="020B0304030504040204" charset="-120"/>
                <a:ea typeface="Microsoft JhengHei UI Light" panose="020B0304030504040204" charset="-120"/>
                <a:cs typeface="Century Gothic" panose="020B0502020202020204" charset="0"/>
              </a:rPr>
              <a:t> с иммунофлюоресцентным окрашиванием для выявления коллагена IV типа</a:t>
            </a:r>
          </a:p>
          <a:p>
            <a:pPr algn="just"/>
            <a:r>
              <a:rPr lang="ru-RU" altLang="en-US" sz="6400">
                <a:latin typeface="Microsoft JhengHei UI Light" panose="020B0304030504040204" charset="-120"/>
                <a:ea typeface="Microsoft JhengHei UI Light" panose="020B0304030504040204" charset="-120"/>
                <a:cs typeface="Century Gothic" panose="020B0502020202020204" charset="0"/>
              </a:rPr>
              <a:t>При использовании электронной микроскопии наблюдается типичная дезорганизация плотной пластинки с различной степенью утолщения и истончения базальной мембраны гломерулярных капилляров</a:t>
            </a:r>
          </a:p>
          <a:p>
            <a:pPr algn="just"/>
            <a:r>
              <a:rPr lang="ru-RU" altLang="en-US" sz="6400">
                <a:latin typeface="Microsoft JhengHei UI Light" panose="020B0304030504040204" charset="-120"/>
                <a:ea typeface="Microsoft JhengHei UI Light" panose="020B0304030504040204" charset="-120"/>
                <a:cs typeface="Century Gothic" panose="020B0502020202020204" charset="0"/>
              </a:rPr>
              <a:t>Биопсия кожи с иммунофлюоресцентным окрашиванием для выявления подтипов коллагена IV типа у пациентов с отягощенным семейным анамнезом</a:t>
            </a:r>
          </a:p>
          <a:p>
            <a:pPr algn="just"/>
            <a:r>
              <a:rPr lang="ru-RU" altLang="en-US" sz="6400">
                <a:latin typeface="Microsoft JhengHei UI Light" panose="020B0304030504040204" charset="-120"/>
                <a:ea typeface="Microsoft JhengHei UI Light" panose="020B0304030504040204" charset="-120"/>
                <a:cs typeface="Century Gothic" panose="020B0502020202020204" charset="0"/>
              </a:rPr>
              <a:t>Сочетание иммунофлюоресцентной и электронной микроскопии часто необходимо для дифференциальной диагностики наследственного нефрита от некоторых форм заболеваний с истончением базальной мембраны. Молекулярные технологии исследования ДНК для выявления генных мутаций или мРНК могут стать диагностическими методами выбора, несмотря на отсутствие широкой доступности.</a:t>
            </a: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7493635" y="1436370"/>
          <a:ext cx="446151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4" imgW="3743325" imgH="3409950" progId="Paint.Picture">
                  <p:embed/>
                </p:oleObj>
              </mc:Choice>
              <mc:Fallback>
                <p:oleObj r:id="rId4" imgW="3743325" imgH="3409950" progId="Paint.Picture">
                  <p:embed/>
                  <p:pic>
                    <p:nvPicPr>
                      <p:cNvPr id="0" name="Изображение 1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93635" y="1436370"/>
                        <a:ext cx="446151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915" y="365125"/>
            <a:ext cx="10890885" cy="1325880"/>
          </a:xfrm>
        </p:spPr>
        <p:txBody>
          <a:bodyPr/>
          <a:lstStyle/>
          <a:p>
            <a:r>
              <a:rPr lang="ru-RU" altLang="en-US" sz="4000" b="1">
                <a:latin typeface="Microsoft JhengHei UI Light" panose="020B0304030504040204" charset="-120"/>
                <a:ea typeface="Microsoft JhengHei UI Light" panose="020B0304030504040204" charset="-120"/>
                <a:sym typeface="+mn-ea"/>
              </a:rPr>
              <a:t>БОЛЕЗНЬ ТОНКИХ БАЗАЛЬНЫХ МЕМБРАН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62915" y="1911350"/>
            <a:ext cx="5159375" cy="4351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en-US" sz="1800" b="1">
                <a:latin typeface="Microsoft JhengHei UI Light" panose="020B0304030504040204" charset="-120"/>
                <a:ea typeface="Microsoft JhengHei UI Light" panose="020B0304030504040204" charset="-120"/>
                <a:cs typeface="Century Gothic" panose="020B0502020202020204" charset="0"/>
              </a:rPr>
              <a:t>Болезнь тонких базальных мембран</a:t>
            </a:r>
            <a:r>
              <a:rPr lang="ru-RU" altLang="en-US" sz="1800">
                <a:latin typeface="Microsoft JhengHei UI Light" panose="020B0304030504040204" charset="-120"/>
                <a:ea typeface="Microsoft JhengHei UI Light" panose="020B0304030504040204" charset="-120"/>
                <a:cs typeface="Century Gothic" panose="020B0502020202020204" charset="0"/>
              </a:rPr>
              <a:t> — это наследственное заболевание, клинически проявляющееся бессимптомной семейной доброкачественной гематурией (при рутинных исследованиях мочи обычно не выявляется)</a:t>
            </a:r>
          </a:p>
          <a:p>
            <a:pPr marL="0" indent="0">
              <a:buNone/>
            </a:pPr>
            <a:r>
              <a:rPr lang="ru-RU" altLang="en-US" sz="1800" b="1">
                <a:latin typeface="Microsoft JhengHei UI Light" panose="020B0304030504040204" charset="-120"/>
                <a:ea typeface="Microsoft JhengHei UI Light" panose="020B0304030504040204" charset="-120"/>
                <a:cs typeface="Century Gothic" panose="020B0502020202020204" charset="0"/>
              </a:rPr>
              <a:t>Дифференциальную диагностику</a:t>
            </a:r>
            <a:r>
              <a:rPr lang="ru-RU" altLang="en-US" sz="1800">
                <a:latin typeface="Microsoft JhengHei UI Light" panose="020B0304030504040204" charset="-120"/>
                <a:ea typeface="Microsoft JhengHei UI Light" panose="020B0304030504040204" charset="-120"/>
                <a:cs typeface="Century Gothic" panose="020B0502020202020204" charset="0"/>
              </a:rPr>
              <a:t> проводят с другой частой причиной гематурии — нефропатией IgA и сцепленным с Х-хромосомой синдромом Альпорта.При семейной гематурии в семейном анамнезе отсутствуют нарушения слуха и зрения, а также почечнаянедостаточность.</a:t>
            </a:r>
          </a:p>
          <a:p>
            <a:pPr marL="0" indent="0">
              <a:buNone/>
            </a:pPr>
            <a:endParaRPr lang="ru-RU" altLang="en-US" sz="1800">
              <a:latin typeface="Microsoft JhengHei UI Light" panose="020B0304030504040204" charset="-120"/>
              <a:ea typeface="Microsoft JhengHei UI Light" panose="020B0304030504040204" charset="-120"/>
              <a:cs typeface="Century Gothic" panose="020B050202020202020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621655" y="1825625"/>
            <a:ext cx="643445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b="1">
                <a:latin typeface="Microsoft JhengHei UI Light" panose="020B0304030504040204" charset="-120"/>
                <a:ea typeface="Microsoft JhengHei UI Light" panose="020B0304030504040204" charset="-120"/>
              </a:rPr>
              <a:t>Морфологически </a:t>
            </a:r>
            <a:r>
              <a:rPr lang="ru-RU" altLang="en-US">
                <a:latin typeface="Microsoft JhengHei UI Light" panose="020B0304030504040204" charset="-120"/>
                <a:ea typeface="Microsoft JhengHei UI Light" panose="020B0304030504040204" charset="-120"/>
              </a:rPr>
              <a:t>— диффузным истончением БМК до 150-250 нм (норма у взрослых — 300—</a:t>
            </a:r>
          </a:p>
          <a:p>
            <a:r>
              <a:rPr lang="ru-RU" altLang="en-US">
                <a:latin typeface="Microsoft JhengHei UI Light" panose="020B0304030504040204" charset="-120"/>
                <a:ea typeface="Microsoft JhengHei UI Light" panose="020B0304030504040204" charset="-120"/>
              </a:rPr>
              <a:t>400 нм). Несмотря на наличие слабой или умеренной</a:t>
            </a:r>
          </a:p>
          <a:p>
            <a:r>
              <a:rPr lang="ru-RU" altLang="en-US">
                <a:latin typeface="Microsoft JhengHei UI Light" panose="020B0304030504040204" charset="-120"/>
                <a:ea typeface="Microsoft JhengHei UI Light" panose="020B0304030504040204" charset="-120"/>
              </a:rPr>
              <a:t>протеинурии, функция почек не нарушена, прогноз заболевания благоприятный.</a:t>
            </a:r>
          </a:p>
          <a:p>
            <a:r>
              <a:rPr lang="ru-RU" altLang="en-US">
                <a:latin typeface="Microsoft JhengHei UI Light" panose="020B0304030504040204" charset="-120"/>
                <a:ea typeface="Microsoft JhengHei UI Light" panose="020B0304030504040204" charset="-120"/>
              </a:rPr>
              <a:t>При болезни тонких базальных мембран также обнаруживают </a:t>
            </a:r>
            <a:r>
              <a:rPr lang="ru-RU" altLang="en-US" b="1">
                <a:latin typeface="Microsoft JhengHei UI Light" panose="020B0304030504040204" charset="-120"/>
                <a:ea typeface="Microsoft JhengHei UI Light" panose="020B0304030504040204" charset="-120"/>
              </a:rPr>
              <a:t>мутации генов</a:t>
            </a:r>
            <a:r>
              <a:rPr lang="ru-RU" altLang="en-US">
                <a:latin typeface="Microsoft JhengHei UI Light" panose="020B0304030504040204" charset="-120"/>
                <a:ea typeface="Microsoft JhengHei UI Light" panose="020B0304030504040204" charset="-120"/>
              </a:rPr>
              <a:t>, кодирующих </a:t>
            </a:r>
            <a:r>
              <a:rPr lang="en-US" altLang="ru-RU">
                <a:latin typeface="Microsoft JhengHei UI Light" panose="020B0304030504040204" charset="-120"/>
                <a:ea typeface="Microsoft JhengHei UI Light" panose="020B0304030504040204" charset="-120"/>
              </a:rPr>
              <a:t>a3</a:t>
            </a:r>
            <a:r>
              <a:rPr lang="ru-RU" altLang="en-US">
                <a:latin typeface="Microsoft JhengHei UI Light" panose="020B0304030504040204" charset="-120"/>
                <a:ea typeface="Microsoft JhengHei UI Light" panose="020B0304030504040204" charset="-120"/>
              </a:rPr>
              <a:t> - или а</a:t>
            </a:r>
            <a:r>
              <a:rPr lang="en-US" altLang="ru-RU">
                <a:latin typeface="Microsoft JhengHei UI Light" panose="020B0304030504040204" charset="-120"/>
                <a:ea typeface="Microsoft JhengHei UI Light" panose="020B0304030504040204" charset="-120"/>
              </a:rPr>
              <a:t>4</a:t>
            </a:r>
            <a:r>
              <a:rPr lang="ru-RU" altLang="en-US">
                <a:latin typeface="Microsoft JhengHei UI Light" panose="020B0304030504040204" charset="-120"/>
                <a:ea typeface="Microsoft JhengHei UI Light" panose="020B0304030504040204" charset="-120"/>
              </a:rPr>
              <a:t> цепи коллагена типа IV . Большинство пациентов гетерозиготны по дефектному гену, т.е. являются</a:t>
            </a:r>
          </a:p>
          <a:p>
            <a:r>
              <a:rPr lang="ru-RU" altLang="en-US">
                <a:latin typeface="Microsoft JhengHei UI Light" panose="020B0304030504040204" charset="-120"/>
                <a:ea typeface="Microsoft JhengHei UI Light" panose="020B0304030504040204" charset="-120"/>
              </a:rPr>
              <a:t>его носителями. У гомозигот клиническая картина напоминает аутосомно-рецессивный синдром Альпорта.</a:t>
            </a:r>
          </a:p>
          <a:p>
            <a:r>
              <a:rPr lang="ru-RU" altLang="en-US">
                <a:latin typeface="Microsoft JhengHei UI Light" panose="020B0304030504040204" charset="-120"/>
                <a:ea typeface="Microsoft JhengHei UI Light" panose="020B0304030504040204" charset="-120"/>
              </a:rPr>
              <a:t>При гомозиготности или сложной гетерозиготности</a:t>
            </a:r>
          </a:p>
          <a:p>
            <a:r>
              <a:rPr lang="ru-RU" altLang="en-US">
                <a:latin typeface="Microsoft JhengHei UI Light" panose="020B0304030504040204" charset="-120"/>
                <a:ea typeface="Microsoft JhengHei UI Light" panose="020B0304030504040204" charset="-120"/>
              </a:rPr>
              <a:t>заболевание может прогрессировать до почечной недостаточности.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altLang="en-US">
                <a:sym typeface="+mn-ea"/>
              </a:rPr>
            </a:br>
            <a:r>
              <a:rPr lang="ru-RU" altLang="en-US" b="1">
                <a:latin typeface="Microsoft JhengHei UI Light" panose="020B0304030504040204" charset="-120"/>
                <a:ea typeface="Microsoft JhengHei UI Light" panose="020B0304030504040204" charset="-120"/>
                <a:sym typeface="+mn-ea"/>
              </a:rPr>
              <a:t>ЛЕЧЕНИЕ</a:t>
            </a:r>
            <a:br>
              <a:rPr lang="ru-RU" altLang="en-US"/>
            </a:b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en-US" sz="2400">
                <a:latin typeface="Microsoft JhengHei UI Light" panose="020B0304030504040204" charset="-120"/>
                <a:ea typeface="Microsoft JhengHei UI Light" panose="020B0304030504040204" charset="-120"/>
              </a:rPr>
              <a:t>Такое же, как при других причинах хронической болезни почек</a:t>
            </a:r>
          </a:p>
          <a:p>
            <a:pPr marL="0" indent="0">
              <a:buNone/>
            </a:pPr>
            <a:r>
              <a:rPr lang="ru-RU" altLang="en-US" sz="2400" b="1">
                <a:latin typeface="Microsoft JhengHei UI Light" panose="020B0304030504040204" charset="-120"/>
                <a:ea typeface="Microsoft JhengHei UI Light" panose="020B0304030504040204" charset="-120"/>
              </a:rPr>
              <a:t>Трансплантация почки</a:t>
            </a:r>
          </a:p>
          <a:p>
            <a:pPr marL="0" indent="0">
              <a:buNone/>
            </a:pPr>
            <a:r>
              <a:rPr lang="ru-RU" altLang="en-US" sz="2400">
                <a:latin typeface="Microsoft JhengHei UI Light" panose="020B0304030504040204" charset="-120"/>
                <a:ea typeface="Microsoft JhengHei UI Light" panose="020B0304030504040204" charset="-120"/>
              </a:rPr>
              <a:t>Лечение наследственного нефрита показано только при возникновении уремии и не отличается от такового при других причинах хронической болезни почек. Есть отдельные данные, предполагающие, что применение ингибиторов АПФ и блокаторов рецепторов ангиотензина II может замедлить прогрессирование заболевания почек. Трансплантация успешная, но в пересаженной почке, обычно у мужчин, может возникнуть болезнь с образованием антител к анти-гломерулярной базальной мембране. Показано проведение генетического консультирования.</a:t>
            </a:r>
          </a:p>
          <a:p>
            <a:endParaRPr lang="ru-RU" altLang="en-US" sz="2400">
              <a:latin typeface="Microsoft JhengHei UI Light" panose="020B0304030504040204" charset="-120"/>
              <a:ea typeface="Microsoft JhengHei UI Light" panose="020B0304030504040204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10565"/>
            <a:ext cx="10515600" cy="2797175"/>
          </a:xfrm>
        </p:spPr>
        <p:txBody>
          <a:bodyPr>
            <a:normAutofit fontScale="90000"/>
          </a:bodyPr>
          <a:lstStyle/>
          <a:p>
            <a:br>
              <a:rPr lang="ru-RU" altLang="ru-RU" sz="2665"/>
            </a:br>
            <a:r>
              <a:rPr lang="ru-RU" altLang="ru-RU" sz="4445" b="1">
                <a:latin typeface="Microsoft JhengHei UI Light" panose="020B0304030504040204" charset="-120"/>
                <a:ea typeface="Microsoft JhengHei UI Light" panose="020B0304030504040204" charset="-120"/>
              </a:rPr>
              <a:t>КИСТОЗНАЯ БОЛЕЗНЬ ПОЧЕК</a:t>
            </a:r>
            <a:br>
              <a:rPr lang="ru-RU" altLang="ru-RU" sz="4445" b="1">
                <a:latin typeface="Microsoft JhengHei UI Light" panose="020B0304030504040204" charset="-120"/>
                <a:ea typeface="Microsoft JhengHei UI Light" panose="020B0304030504040204" charset="-120"/>
              </a:rPr>
            </a:br>
            <a:br>
              <a:rPr lang="ru-RU" altLang="ru-RU" sz="2665">
                <a:latin typeface="Microsoft JhengHei UI Light" panose="020B0304030504040204" charset="-120"/>
                <a:ea typeface="Microsoft JhengHei UI Light" panose="020B0304030504040204" charset="-120"/>
              </a:rPr>
            </a:br>
            <a:r>
              <a:rPr lang="ru-RU" altLang="ru-RU" sz="2665">
                <a:latin typeface="Microsoft JhengHei UI Light" panose="020B0304030504040204" charset="-120"/>
                <a:ea typeface="Microsoft JhengHei UI Light" panose="020B0304030504040204" charset="-120"/>
              </a:rPr>
              <a:t>Кистозная болезнь почек — гетерогенная группа наследственных, врожденных и приобретенных заболеваний. Эти заболевания важны по нескольким причинам:  достаточно распространены и часто трудны</a:t>
            </a:r>
            <a:br>
              <a:rPr lang="ru-RU" altLang="ru-RU" sz="2665">
                <a:latin typeface="Microsoft JhengHei UI Light" panose="020B0304030504040204" charset="-120"/>
                <a:ea typeface="Microsoft JhengHei UI Light" panose="020B0304030504040204" charset="-120"/>
              </a:rPr>
            </a:br>
            <a:r>
              <a:rPr lang="ru-RU" altLang="ru-RU" sz="2665">
                <a:latin typeface="Microsoft JhengHei UI Light" panose="020B0304030504040204" charset="-120"/>
                <a:ea typeface="Microsoft JhengHei UI Light" panose="020B0304030504040204" charset="-120"/>
              </a:rPr>
              <a:t>в диагностике для терапевтов, рентгенологов и патологоанатомов.некоторые варианты, например поликистозная болезнь почек (взрослый тип), являются</a:t>
            </a:r>
            <a:br>
              <a:rPr lang="ru-RU" altLang="ru-RU" sz="2665">
                <a:latin typeface="Microsoft JhengHei UI Light" panose="020B0304030504040204" charset="-120"/>
                <a:ea typeface="Microsoft JhengHei UI Light" panose="020B0304030504040204" charset="-120"/>
              </a:rPr>
            </a:br>
            <a:r>
              <a:rPr lang="ru-RU" altLang="ru-RU" sz="2665">
                <a:latin typeface="Microsoft JhengHei UI Light" panose="020B0304030504040204" charset="-120"/>
                <a:ea typeface="Microsoft JhengHei UI Light" panose="020B0304030504040204" charset="-120"/>
              </a:rPr>
              <a:t>главной причиной хронической почечной недостаточности;могут маскировать злокачественные опухоли.</a:t>
            </a:r>
          </a:p>
        </p:txBody>
      </p:sp>
      <p:graphicFrame>
        <p:nvGraphicFramePr>
          <p:cNvPr id="4" name="Замещающее 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1405890" y="4116070"/>
          <a:ext cx="9380220" cy="2569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4" imgW="7477125" imgH="2047875" progId="Paint.Picture">
                  <p:embed/>
                </p:oleObj>
              </mc:Choice>
              <mc:Fallback>
                <p:oleObj r:id="rId4" imgW="7477125" imgH="2047875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5">
                        <a:lum contrast="24000"/>
                      </a:blip>
                      <a:stretch>
                        <a:fillRect/>
                      </a:stretch>
                    </p:blipFill>
                    <p:spPr>
                      <a:xfrm>
                        <a:off x="1405890" y="4116070"/>
                        <a:ext cx="9380220" cy="256921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b="1">
                <a:latin typeface="Microsoft JhengHei UI Light" panose="020B0304030504040204" charset="-120"/>
                <a:ea typeface="Microsoft JhengHei UI Light" panose="020B0304030504040204" charset="-120"/>
              </a:rPr>
              <a:t>ПОЛИКИСТОЗНАЯ БОЛЕЗНЬ ПОЧЕК</a:t>
            </a:r>
            <a:br>
              <a:rPr lang="ru-RU" altLang="en-US" b="1">
                <a:latin typeface="Microsoft JhengHei UI Light" panose="020B0304030504040204" charset="-120"/>
                <a:ea typeface="Microsoft JhengHei UI Light" panose="020B0304030504040204" charset="-120"/>
              </a:rPr>
            </a:br>
            <a:r>
              <a:rPr lang="ru-RU" altLang="en-US" b="1">
                <a:latin typeface="Microsoft JhengHei UI Light" panose="020B0304030504040204" charset="-120"/>
                <a:ea typeface="Microsoft JhengHei UI Light" panose="020B0304030504040204" charset="-120"/>
              </a:rPr>
              <a:t>(ВЗРОСЛЫЙ ТИП)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en-US" sz="2400">
                <a:latin typeface="Microsoft JhengHei UI Light" panose="020B0304030504040204" charset="-120"/>
                <a:ea typeface="Microsoft JhengHei UI Light" panose="020B0304030504040204" charset="-120"/>
              </a:rPr>
              <a:t>Поликистозная болезнь почек с аутосомно-доминантным типом наследования с высокой пенетрантностью(взрослый тип) — наследственное заболевание, которое характеризуется множественными кистами в обеих почках, разрушающими паренхиму почки, что приводит к почечной недостаточности.Это заболевание является причиной 5-10% случаев хроническойпочечной недостаточности с необходимостью диализаи последующей трансплантации почки. Частота заболевания составляет ~ 1 случай на 400-1000 живорожденных детей.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1553</Words>
  <Application>Microsoft Macintosh PowerPoint</Application>
  <PresentationFormat>Широкоэкранный</PresentationFormat>
  <Paragraphs>47</Paragraphs>
  <Slides>15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Microsoft JhengHei UI Light</vt:lpstr>
      <vt:lpstr>Arial</vt:lpstr>
      <vt:lpstr>Calibri</vt:lpstr>
      <vt:lpstr>Calibri Light</vt:lpstr>
      <vt:lpstr>Century Gothic</vt:lpstr>
      <vt:lpstr>Office Theme</vt:lpstr>
      <vt:lpstr>Paint.Picture</vt:lpstr>
      <vt:lpstr>ГОО ВПО «Донецкий национальный медицинский университет им. М. Горького» Кафедра неврологии и медицинской генетики  Зав. Каф. Д.м.н. проф. Статинова Е.А.       НАСЛЕДСТВЕННЫЕ ЗАБОЛЕВАНИЯ, ПРИВОДЯЩИЕ К ПОРАЖЕНИЮ МОЧЕВЫДЕЛИТЕЛЬНОЙ СИСТЕМЫ   </vt:lpstr>
      <vt:lpstr> НАСЛЕДСТВЕННЫЙ НЕФРИТ </vt:lpstr>
      <vt:lpstr>СИНДРОМ АЛЬПОРТА</vt:lpstr>
      <vt:lpstr>ПАТОГЕНЕЗ</vt:lpstr>
      <vt:lpstr>МОРФОЛОГИЯ</vt:lpstr>
      <vt:lpstr>БОЛЕЗНЬ ТОНКИХ БАЗАЛЬНЫХ МЕМБРАН</vt:lpstr>
      <vt:lpstr> ЛЕЧЕНИЕ </vt:lpstr>
      <vt:lpstr> КИСТОЗНАЯ БОЛЕЗНЬ ПОЧЕК  Кистозная болезнь почек — гетерогенная группа наследственных, врожденных и приобретенных заболеваний. Эти заболевания важны по нескольким причинам:  достаточно распространены и часто трудны в диагностике для терапевтов, рентгенологов и патологоанатомов.некоторые варианты, например поликистозная болезнь почек (взрослый тип), являются главной причиной хронической почечной недостаточности;могут маскировать злокачественные опухоли.</vt:lpstr>
      <vt:lpstr>ПОЛИКИСТОЗНАЯ БОЛЕЗНЬ ПОЧЕК (ВЗРОСЛЫЙ ТИП)</vt:lpstr>
      <vt:lpstr>ГЕНЕТИКА</vt:lpstr>
      <vt:lpstr>ПАТОГЕНЕЗ</vt:lpstr>
      <vt:lpstr>МОРФОЛОГИЯ</vt:lpstr>
      <vt:lpstr>КЛИНИЧЕСКИЕ ПРИЗНАКИ</vt:lpstr>
      <vt:lpstr>ЛЕЧЕНИЕ</vt:lpstr>
      <vt:lpstr>Спасибо за внимание.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Наследсвтенные заболевания приводящие к поражению мочевыделительной системы</dc:title>
  <dc:creator>gamer</dc:creator>
  <cp:lastModifiedBy>Игорь Луцкий</cp:lastModifiedBy>
  <cp:revision>16</cp:revision>
  <dcterms:created xsi:type="dcterms:W3CDTF">2020-10-22T20:17:00Z</dcterms:created>
  <dcterms:modified xsi:type="dcterms:W3CDTF">2020-11-01T14:00:13Z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1049-11.2.0.9684</vt:lpwstr>
  </property>
</Properties>
</file>