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8" r:id="rId4"/>
    <p:sldId id="298" r:id="rId5"/>
    <p:sldId id="299" r:id="rId6"/>
    <p:sldId id="300" r:id="rId7"/>
    <p:sldId id="302" r:id="rId8"/>
    <p:sldId id="304" r:id="rId9"/>
    <p:sldId id="306" r:id="rId10"/>
    <p:sldId id="308" r:id="rId11"/>
    <p:sldId id="309" r:id="rId12"/>
    <p:sldId id="310" r:id="rId13"/>
    <p:sldId id="311" r:id="rId14"/>
    <p:sldId id="313" r:id="rId15"/>
    <p:sldId id="314" r:id="rId16"/>
    <p:sldId id="316" r:id="rId17"/>
    <p:sldId id="317" r:id="rId18"/>
    <p:sldId id="291" r:id="rId19"/>
    <p:sldId id="319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1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0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5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61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3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66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3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4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08520" y="0"/>
            <a:ext cx="92525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endParaRPr lang="ru-RU" sz="3600" b="1" dirty="0" smtClean="0">
              <a:solidFill>
                <a:srgbClr val="FFFF00"/>
              </a:solidFill>
            </a:endParaRPr>
          </a:p>
        </p:txBody>
      </p:sp>
      <p:pic>
        <p:nvPicPr>
          <p:cNvPr id="1026" name="Picture 2" descr="F:\Users\Профессор\Desktop\1499767746_otr_shutterstock_6192115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965" y="74236"/>
            <a:ext cx="9144000" cy="611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FFFF00"/>
              </a:solidFill>
            </a:endParaRPr>
          </a:p>
          <a:p>
            <a:pPr algn="ctr"/>
            <a:endParaRPr lang="ru-RU" sz="3600" b="1" dirty="0">
              <a:solidFill>
                <a:srgbClr val="FFFF00"/>
              </a:solidFill>
            </a:endParaRPr>
          </a:p>
          <a:p>
            <a:pPr algn="ctr">
              <a:lnSpc>
                <a:spcPts val="3500"/>
              </a:lnSpc>
            </a:pPr>
            <a:endParaRPr lang="ru-RU" sz="36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3500"/>
              </a:lnSpc>
            </a:pPr>
            <a:r>
              <a:rPr lang="ru-RU" sz="3600" b="1" dirty="0" smtClean="0">
                <a:solidFill>
                  <a:srgbClr val="FFFF00"/>
                </a:solidFill>
              </a:rPr>
              <a:t>СИСТЕМА </a:t>
            </a:r>
            <a:r>
              <a:rPr lang="ru-RU" sz="3600" b="1" dirty="0" smtClean="0">
                <a:solidFill>
                  <a:srgbClr val="FFFF00"/>
                </a:solidFill>
              </a:rPr>
              <a:t>ЛЕЧЕБНЫХ И РЕАБИЛИТАЦИОННЫХ МЕРОПРИЯТИЙ У ДЕТЕЙ С АУТИЗМОМ И КОМОРБИДНОЙ ТРЕВОЖНО-ФОБИЧЕСКОЙ ПАТОЛОГИЕЙ</a:t>
            </a:r>
          </a:p>
          <a:p>
            <a:pPr>
              <a:lnSpc>
                <a:spcPts val="1000"/>
              </a:lnSpc>
            </a:pPr>
            <a:endParaRPr lang="ru-RU" b="1" baseline="30000" dirty="0">
              <a:solidFill>
                <a:srgbClr val="FFFF00"/>
              </a:solidFill>
            </a:endParaRPr>
          </a:p>
          <a:p>
            <a:pPr algn="ctr"/>
            <a:r>
              <a:rPr lang="ru-RU" sz="3200" baseline="30000" dirty="0" smtClean="0">
                <a:solidFill>
                  <a:srgbClr val="FFFF00"/>
                </a:solidFill>
              </a:rPr>
              <a:t>1,2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600" dirty="0">
                <a:solidFill>
                  <a:srgbClr val="FFFF00"/>
                </a:solidFill>
              </a:rPr>
              <a:t>Синявская</a:t>
            </a:r>
            <a:r>
              <a:rPr lang="ru-RU" sz="3200" dirty="0">
                <a:solidFill>
                  <a:srgbClr val="FFFF00"/>
                </a:solidFill>
              </a:rPr>
              <a:t> И.А.,</a:t>
            </a:r>
            <a:r>
              <a:rPr lang="ru-RU" sz="3200" baseline="30000" dirty="0">
                <a:solidFill>
                  <a:srgbClr val="FFFF00"/>
                </a:solidFill>
              </a:rPr>
              <a:t> 1 </a:t>
            </a:r>
            <a:r>
              <a:rPr lang="ru-RU" sz="3200" dirty="0" err="1">
                <a:solidFill>
                  <a:srgbClr val="FFFF00"/>
                </a:solidFill>
              </a:rPr>
              <a:t>Титиевский</a:t>
            </a:r>
            <a:r>
              <a:rPr lang="ru-RU" sz="3200" dirty="0">
                <a:solidFill>
                  <a:srgbClr val="FFFF00"/>
                </a:solidFill>
              </a:rPr>
              <a:t> С.В.</a:t>
            </a:r>
          </a:p>
          <a:p>
            <a:pPr>
              <a:lnSpc>
                <a:spcPts val="1000"/>
              </a:lnSpc>
            </a:pPr>
            <a:endParaRPr lang="uk-UA" sz="3200" baseline="30000" dirty="0" smtClean="0">
              <a:solidFill>
                <a:srgbClr val="FFFF00"/>
              </a:solidFill>
            </a:endParaRPr>
          </a:p>
          <a:p>
            <a:pPr marL="176213">
              <a:lnSpc>
                <a:spcPts val="2200"/>
              </a:lnSpc>
            </a:pPr>
            <a:r>
              <a:rPr lang="uk-UA" sz="2800" baseline="30000" dirty="0" smtClean="0">
                <a:solidFill>
                  <a:srgbClr val="FFFF00"/>
                </a:solidFill>
              </a:rPr>
              <a:t>1 </a:t>
            </a:r>
            <a:r>
              <a:rPr lang="uk-UA" sz="2800" dirty="0">
                <a:solidFill>
                  <a:srgbClr val="FFFF00"/>
                </a:solidFill>
              </a:rPr>
              <a:t>ГОО ВПО «</a:t>
            </a:r>
            <a:r>
              <a:rPr lang="uk-UA" sz="2800" dirty="0" err="1">
                <a:solidFill>
                  <a:srgbClr val="FFFF00"/>
                </a:solidFill>
              </a:rPr>
              <a:t>Донецкий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национальный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медицинский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университет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err="1">
                <a:solidFill>
                  <a:srgbClr val="FFFF00"/>
                </a:solidFill>
              </a:rPr>
              <a:t>имени</a:t>
            </a:r>
            <a:r>
              <a:rPr lang="uk-UA" sz="2800" dirty="0">
                <a:solidFill>
                  <a:srgbClr val="FFFF00"/>
                </a:solidFill>
              </a:rPr>
              <a:t> М. Горького»</a:t>
            </a:r>
            <a:r>
              <a:rPr lang="ru-RU" sz="2800" dirty="0">
                <a:solidFill>
                  <a:srgbClr val="FFFF00"/>
                </a:solidFill>
              </a:rPr>
              <a:t>, г. Донецк</a:t>
            </a:r>
          </a:p>
          <a:p>
            <a:pPr marL="176213">
              <a:lnSpc>
                <a:spcPts val="2200"/>
              </a:lnSpc>
            </a:pP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baseline="30000" dirty="0">
                <a:solidFill>
                  <a:srgbClr val="FFFF00"/>
                </a:solidFill>
              </a:rPr>
              <a:t>2</a:t>
            </a:r>
            <a:r>
              <a:rPr lang="ru-RU" sz="2800" dirty="0">
                <a:solidFill>
                  <a:srgbClr val="FFFF00"/>
                </a:solidFill>
              </a:rPr>
              <a:t> Муниципальное образовательное дошкольное учреждение компенсирующего типа № 11  «Колокольчик», г. Горловка</a:t>
            </a:r>
          </a:p>
          <a:p>
            <a:pPr>
              <a:lnSpc>
                <a:spcPts val="2500"/>
              </a:lnSpc>
            </a:pP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667" y="116632"/>
            <a:ext cx="88204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Однако, для больных аутизмом с низким уровнем интеллектуальных способностей </a:t>
            </a:r>
            <a:r>
              <a:rPr lang="ru-RU" sz="2800" dirty="0" err="1" smtClean="0">
                <a:solidFill>
                  <a:srgbClr val="002060"/>
                </a:solidFill>
              </a:rPr>
              <a:t>когнитивно</a:t>
            </a:r>
            <a:r>
              <a:rPr lang="ru-RU" sz="2800" dirty="0" smtClean="0">
                <a:solidFill>
                  <a:srgbClr val="002060"/>
                </a:solidFill>
              </a:rPr>
              <a:t>-поведенческая </a:t>
            </a:r>
            <a:r>
              <a:rPr lang="ru-RU" sz="2800" dirty="0">
                <a:solidFill>
                  <a:srgbClr val="002060"/>
                </a:solidFill>
              </a:rPr>
              <a:t>игровая терапия не является вариантом выбора.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Ещё </a:t>
            </a:r>
            <a:r>
              <a:rPr lang="ru-RU" sz="2800" dirty="0">
                <a:solidFill>
                  <a:srgbClr val="002060"/>
                </a:solidFill>
              </a:rPr>
              <a:t>одним вариантом основанных на играх воздействий является игровая психотерапия (ИПТ) – </a:t>
            </a:r>
            <a:r>
              <a:rPr lang="ru-RU" sz="2800" dirty="0" err="1">
                <a:solidFill>
                  <a:srgbClr val="002060"/>
                </a:solidFill>
              </a:rPr>
              <a:t>онтогенетически</a:t>
            </a:r>
            <a:r>
              <a:rPr lang="ru-RU" sz="2800" dirty="0">
                <a:solidFill>
                  <a:srgbClr val="002060"/>
                </a:solidFill>
              </a:rPr>
              <a:t> ориентированный метод лечебного влияния на психику больного специально обученным пси­хотерапевтом, ставящим перед собой задачи диагностики, лечения и (или) ре­абилитации, достигающим психотерапевтического контакта и решения этих задач путем организации, исследования, интерпретации и структурирования игровой деятельности пациента. </a:t>
            </a:r>
          </a:p>
        </p:txBody>
      </p:sp>
    </p:spTree>
    <p:extLst>
      <p:ext uri="{BB962C8B-B14F-4D97-AF65-F5344CB8AC3E}">
        <p14:creationId xmlns:p14="http://schemas.microsoft.com/office/powerpoint/2010/main" val="339910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964488" cy="6198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800" dirty="0">
                <a:solidFill>
                  <a:srgbClr val="002060"/>
                </a:solidFill>
              </a:rPr>
              <a:t>Существует практика использования сочетания методик ИПТ, имеющих различное теоретическое обоснование.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Их </a:t>
            </a:r>
            <a:r>
              <a:rPr lang="ru-RU" sz="2800" dirty="0">
                <a:solidFill>
                  <a:srgbClr val="002060"/>
                </a:solidFill>
              </a:rPr>
              <a:t>применение возможно на разных этапах психотерапевтического, реабилитационного про­цесса в качестве как основных, так и вспомогательных методов воздействия </a:t>
            </a: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ru-RU" sz="2800" dirty="0" err="1">
                <a:solidFill>
                  <a:srgbClr val="002060"/>
                </a:solidFill>
              </a:rPr>
              <a:t>Эйдемиллер</a:t>
            </a:r>
            <a:r>
              <a:rPr lang="ru-RU" sz="2800" dirty="0">
                <a:solidFill>
                  <a:srgbClr val="002060"/>
                </a:solidFill>
              </a:rPr>
              <a:t> Э.Г., 2005</a:t>
            </a:r>
            <a:r>
              <a:rPr lang="en-US" sz="2800" dirty="0">
                <a:solidFill>
                  <a:srgbClr val="002060"/>
                </a:solidFill>
              </a:rPr>
              <a:t>)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И</a:t>
            </a:r>
            <a:r>
              <a:rPr lang="ru-RU" sz="2800" dirty="0">
                <a:solidFill>
                  <a:srgbClr val="002060"/>
                </a:solidFill>
              </a:rPr>
              <a:t>, опять-таки, данный вид интервенции рассчитан на детей, у которых сформирована сюжетная игра, при помощи которой психотерапевт обнаруживает </a:t>
            </a:r>
            <a:r>
              <a:rPr lang="ru-RU" sz="2800" dirty="0" err="1">
                <a:solidFill>
                  <a:srgbClr val="002060"/>
                </a:solidFill>
              </a:rPr>
              <a:t>внутрипсихические</a:t>
            </a:r>
            <a:r>
              <a:rPr lang="ru-RU" sz="2800" dirty="0">
                <a:solidFill>
                  <a:srgbClr val="002060"/>
                </a:solidFill>
              </a:rPr>
              <a:t> конфликты и имеет возможность их коррекции (работая, например, со страхами, </a:t>
            </a:r>
            <a:r>
              <a:rPr lang="ru-RU" sz="2800" dirty="0" err="1">
                <a:solidFill>
                  <a:srgbClr val="002060"/>
                </a:solidFill>
              </a:rPr>
              <a:t>сиблинговым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соперничесвтом</a:t>
            </a:r>
            <a:r>
              <a:rPr lang="ru-RU" sz="2800" dirty="0">
                <a:solidFill>
                  <a:srgbClr val="002060"/>
                </a:solidFill>
              </a:rPr>
              <a:t> и т.д.).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У </a:t>
            </a:r>
            <a:r>
              <a:rPr lang="ru-RU" sz="2800" dirty="0">
                <a:solidFill>
                  <a:srgbClr val="002060"/>
                </a:solidFill>
              </a:rPr>
              <a:t>детей, </a:t>
            </a:r>
            <a:r>
              <a:rPr lang="ru-RU" sz="2800" dirty="0" smtClean="0">
                <a:solidFill>
                  <a:srgbClr val="002060"/>
                </a:solidFill>
              </a:rPr>
              <a:t>обследованной </a:t>
            </a:r>
            <a:r>
              <a:rPr lang="ru-RU" sz="2800" dirty="0">
                <a:solidFill>
                  <a:srgbClr val="002060"/>
                </a:solidFill>
              </a:rPr>
              <a:t>нами группы психологический возраст не превышал 2,5 лет, что не позволяло использовать игровую психотерапию в «классическом» виде.</a:t>
            </a:r>
          </a:p>
        </p:txBody>
      </p:sp>
    </p:spTree>
    <p:extLst>
      <p:ext uri="{BB962C8B-B14F-4D97-AF65-F5344CB8AC3E}">
        <p14:creationId xmlns:p14="http://schemas.microsoft.com/office/powerpoint/2010/main" val="3398243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927" y="476672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Наиболее </a:t>
            </a:r>
            <a:r>
              <a:rPr lang="ru-RU" sz="3200" dirty="0" smtClean="0">
                <a:solidFill>
                  <a:srgbClr val="002060"/>
                </a:solidFill>
              </a:rPr>
              <a:t>походящим методом, </a:t>
            </a:r>
            <a:r>
              <a:rPr lang="ru-RU" sz="3200" dirty="0">
                <a:solidFill>
                  <a:srgbClr val="002060"/>
                </a:solidFill>
              </a:rPr>
              <a:t>на наш взгляд, в работе с данным контингентом является  игровая терапия, основанная на развитии сенсорных способностей и эмоционального интеллекта, а также занятия с родителями. </a:t>
            </a: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В </a:t>
            </a:r>
            <a:r>
              <a:rPr lang="ru-RU" sz="3200" dirty="0">
                <a:solidFill>
                  <a:srgbClr val="002060"/>
                </a:solidFill>
              </a:rPr>
              <a:t>возрасте до 3-х лет развитие </a:t>
            </a:r>
            <a:r>
              <a:rPr lang="ru-RU" sz="3200" dirty="0" err="1">
                <a:solidFill>
                  <a:srgbClr val="002060"/>
                </a:solidFill>
              </a:rPr>
              <a:t>сенсорики</a:t>
            </a:r>
            <a:r>
              <a:rPr lang="ru-RU" sz="3200" dirty="0">
                <a:solidFill>
                  <a:srgbClr val="002060"/>
                </a:solidFill>
              </a:rPr>
              <a:t> является краеугольным камнем развития. </a:t>
            </a:r>
            <a:endParaRPr lang="ru-RU" sz="3200" dirty="0" smtClean="0">
              <a:solidFill>
                <a:srgbClr val="002060"/>
              </a:solidFill>
            </a:endParaRP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Познавая </a:t>
            </a:r>
            <a:r>
              <a:rPr lang="ru-RU" sz="3200" dirty="0">
                <a:solidFill>
                  <a:srgbClr val="002060"/>
                </a:solidFill>
              </a:rPr>
              <a:t>окружающее через восприятие, ребенок упорядочивает информацию о мире, открывает его для себя и перестает его бояться.</a:t>
            </a:r>
          </a:p>
        </p:txBody>
      </p:sp>
    </p:spTree>
    <p:extLst>
      <p:ext uri="{BB962C8B-B14F-4D97-AF65-F5344CB8AC3E}">
        <p14:creationId xmlns:p14="http://schemas.microsoft.com/office/powerpoint/2010/main" val="47738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93" y="0"/>
            <a:ext cx="8964488" cy="7350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В  90-х годах прошлого века </a:t>
            </a:r>
            <a:r>
              <a:rPr lang="ru-RU" sz="2400" dirty="0">
                <a:solidFill>
                  <a:srgbClr val="002060"/>
                </a:solidFill>
              </a:rPr>
              <a:t>итальянский </a:t>
            </a:r>
            <a:r>
              <a:rPr lang="ru-RU" sz="2400" dirty="0" err="1" smtClean="0">
                <a:solidFill>
                  <a:srgbClr val="002060"/>
                </a:solidFill>
              </a:rPr>
              <a:t>нейробиолог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G.Rizzolatti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выдвинул теорию зеркальных нейронов, которая объясняет механизм подражания и способности понимать эмоции других особей путем сопереживания.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Он </a:t>
            </a:r>
            <a:r>
              <a:rPr lang="ru-RU" sz="2400" dirty="0">
                <a:solidFill>
                  <a:srgbClr val="002060"/>
                </a:solidFill>
              </a:rPr>
              <a:t>считал, что  у детей аутизмом нарушена функция зеркальных нейронов, а потому есть возможность восстановления для таких больных, но только при начале работы с ними в раннем возрасте.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Если </a:t>
            </a:r>
            <a:r>
              <a:rPr lang="ru-RU" sz="2400" dirty="0">
                <a:solidFill>
                  <a:srgbClr val="002060"/>
                </a:solidFill>
              </a:rPr>
              <a:t>ребенок не может понять эмоции людей вокруг, то стоит проявлять их усиленно, пусть даже сентиментально, чтобы он мог их отличать и «отразить».  </a:t>
            </a: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Как пример: маме следует много разговаривать с ребенком, прикасаясь к нему. </a:t>
            </a: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Так малыш поймет, что в данный момент внимание обращено к нему, и, следовательно, речь тоже. </a:t>
            </a: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Это будет развивать как моторные, так и эмоциональные навыки. </a:t>
            </a: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С ребенком важно много играть, но не в те игры, где победа будет за одним из игроков, а на стороне обоих – только если они объединяют усилия, сделают что-то вместе, то смогут выиграть. </a:t>
            </a: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Малыш поймет, играя, что доверять другому не страшно 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ru-RU" sz="2400" dirty="0" err="1">
                <a:solidFill>
                  <a:srgbClr val="002060"/>
                </a:solidFill>
              </a:rPr>
              <a:t>Косоногов</a:t>
            </a:r>
            <a:r>
              <a:rPr lang="ru-RU" sz="2400" dirty="0">
                <a:solidFill>
                  <a:srgbClr val="002060"/>
                </a:solidFill>
              </a:rPr>
              <a:t> В., 2009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Рамачандран</a:t>
            </a:r>
            <a:r>
              <a:rPr lang="ru-RU" sz="2400" dirty="0">
                <a:solidFill>
                  <a:srgbClr val="002060"/>
                </a:solidFill>
              </a:rPr>
              <a:t> В., </a:t>
            </a:r>
            <a:r>
              <a:rPr lang="ru-RU" sz="2400" dirty="0" err="1">
                <a:solidFill>
                  <a:srgbClr val="002060"/>
                </a:solidFill>
              </a:rPr>
              <a:t>Оберман</a:t>
            </a:r>
            <a:r>
              <a:rPr lang="ru-RU" sz="2400" dirty="0">
                <a:solidFill>
                  <a:srgbClr val="002060"/>
                </a:solidFill>
              </a:rPr>
              <a:t> Л.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ru-RU" sz="2400" dirty="0">
                <a:solidFill>
                  <a:srgbClr val="002060"/>
                </a:solidFill>
              </a:rPr>
              <a:t>2008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Риццолатти</a:t>
            </a:r>
            <a:r>
              <a:rPr lang="ru-RU" sz="2400" dirty="0">
                <a:solidFill>
                  <a:srgbClr val="002060"/>
                </a:solidFill>
              </a:rPr>
              <a:t> Дж.,  </a:t>
            </a:r>
            <a:r>
              <a:rPr lang="ru-RU" sz="2400" dirty="0" err="1">
                <a:solidFill>
                  <a:srgbClr val="002060"/>
                </a:solidFill>
              </a:rPr>
              <a:t>Синигалья</a:t>
            </a:r>
            <a:r>
              <a:rPr lang="ru-RU" sz="2400" dirty="0">
                <a:solidFill>
                  <a:srgbClr val="002060"/>
                </a:solidFill>
              </a:rPr>
              <a:t> К., 2012</a:t>
            </a:r>
            <a:r>
              <a:rPr lang="en-US" sz="2400" dirty="0">
                <a:solidFill>
                  <a:srgbClr val="002060"/>
                </a:solidFill>
              </a:rPr>
              <a:t>).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28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344" y="332656"/>
            <a:ext cx="89644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Разработанный нами комплекс лечебно-реабилитационных, психотерапевтических мероприятий включал </a:t>
            </a:r>
            <a:r>
              <a:rPr lang="ru-RU" sz="2800" dirty="0" smtClean="0">
                <a:solidFill>
                  <a:srgbClr val="002060"/>
                </a:solidFill>
              </a:rPr>
              <a:t>как медикаментозную </a:t>
            </a:r>
            <a:r>
              <a:rPr lang="ru-RU" sz="2800" dirty="0">
                <a:solidFill>
                  <a:srgbClr val="002060"/>
                </a:solidFill>
              </a:rPr>
              <a:t>терапию (</a:t>
            </a:r>
            <a:r>
              <a:rPr lang="ru-RU" sz="2800" dirty="0" err="1">
                <a:solidFill>
                  <a:srgbClr val="002060"/>
                </a:solidFill>
              </a:rPr>
              <a:t>рисполепт</a:t>
            </a:r>
            <a:r>
              <a:rPr lang="ru-RU" sz="2800" dirty="0">
                <a:solidFill>
                  <a:srgbClr val="002060"/>
                </a:solidFill>
              </a:rPr>
              <a:t> по 0,5-1 мг в сутки постоянно, </a:t>
            </a:r>
            <a:r>
              <a:rPr lang="ru-RU" sz="2800" dirty="0" err="1">
                <a:solidFill>
                  <a:srgbClr val="002060"/>
                </a:solidFill>
              </a:rPr>
              <a:t>кортексин</a:t>
            </a:r>
            <a:r>
              <a:rPr lang="ru-RU" sz="2800" dirty="0">
                <a:solidFill>
                  <a:srgbClr val="002060"/>
                </a:solidFill>
              </a:rPr>
              <a:t> по 5 мг (10 внутримышечных инъекций), </a:t>
            </a:r>
            <a:r>
              <a:rPr lang="ru-RU" sz="2800" dirty="0" err="1">
                <a:solidFill>
                  <a:srgbClr val="002060"/>
                </a:solidFill>
              </a:rPr>
              <a:t>цераксон</a:t>
            </a:r>
            <a:r>
              <a:rPr lang="ru-RU" sz="2800" dirty="0">
                <a:solidFill>
                  <a:srgbClr val="002060"/>
                </a:solidFill>
              </a:rPr>
              <a:t> по 300 мг в сутки в течение 1 месяца</a:t>
            </a:r>
            <a:r>
              <a:rPr lang="ru-RU" sz="2800" dirty="0" smtClean="0">
                <a:solidFill>
                  <a:srgbClr val="002060"/>
                </a:solidFill>
              </a:rPr>
              <a:t>), так </a:t>
            </a:r>
            <a:r>
              <a:rPr lang="ru-RU" sz="2800" dirty="0">
                <a:solidFill>
                  <a:srgbClr val="002060"/>
                </a:solidFill>
              </a:rPr>
              <a:t>и сенсибилизирующее воздействие на патологически измененный анализатор с использованием неизмененного анализатора путём применения классической музыки без низких частот как фона во время проведения занятий с психологом (2 раза в неделю – всего 40 занятий</a:t>
            </a:r>
            <a:r>
              <a:rPr lang="ru-RU" sz="2800" dirty="0" smtClean="0">
                <a:solidFill>
                  <a:srgbClr val="002060"/>
                </a:solidFill>
              </a:rPr>
              <a:t>), </a:t>
            </a:r>
            <a:r>
              <a:rPr lang="ru-RU" sz="2800" dirty="0">
                <a:solidFill>
                  <a:srgbClr val="002060"/>
                </a:solidFill>
              </a:rPr>
              <a:t>представляющих собой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компиляцию </a:t>
            </a:r>
            <a:r>
              <a:rPr lang="ru-RU" sz="2800" dirty="0">
                <a:solidFill>
                  <a:srgbClr val="002060"/>
                </a:solidFill>
              </a:rPr>
              <a:t>методик </a:t>
            </a:r>
            <a:r>
              <a:rPr lang="ru-RU" sz="2800" dirty="0" err="1">
                <a:solidFill>
                  <a:srgbClr val="002060"/>
                </a:solidFill>
              </a:rPr>
              <a:t>Монтессори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ru-RU" sz="2800" dirty="0" smtClean="0">
                <a:solidFill>
                  <a:srgbClr val="002060"/>
                </a:solidFill>
              </a:rPr>
              <a:t>Дмитриева </a:t>
            </a:r>
            <a:r>
              <a:rPr lang="ru-RU" sz="2800" dirty="0">
                <a:solidFill>
                  <a:srgbClr val="002060"/>
                </a:solidFill>
              </a:rPr>
              <a:t>В.Г</a:t>
            </a:r>
            <a:r>
              <a:rPr lang="ru-RU" sz="2800" dirty="0" smtClean="0">
                <a:solidFill>
                  <a:srgbClr val="002060"/>
                </a:solidFill>
              </a:rPr>
              <a:t>., 2008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Домана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ru-RU" sz="2800" dirty="0" err="1" smtClean="0">
                <a:solidFill>
                  <a:srgbClr val="002060"/>
                </a:solidFill>
              </a:rPr>
              <a:t>Доман</a:t>
            </a:r>
            <a:r>
              <a:rPr lang="ru-RU" sz="2800" dirty="0" smtClean="0">
                <a:solidFill>
                  <a:srgbClr val="002060"/>
                </a:solidFill>
              </a:rPr>
              <a:t> Г.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smtClean="0">
                <a:solidFill>
                  <a:srgbClr val="002060"/>
                </a:solidFill>
              </a:rPr>
              <a:t>2007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>
                <a:solidFill>
                  <a:srgbClr val="002060"/>
                </a:solidFill>
              </a:rPr>
              <a:t>PECS, с элементами </a:t>
            </a:r>
            <a:r>
              <a:rPr lang="ru-RU" sz="2800" dirty="0" err="1">
                <a:solidFill>
                  <a:srgbClr val="002060"/>
                </a:solidFill>
              </a:rPr>
              <a:t>кинезиологии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психогимнастики</a:t>
            </a:r>
            <a:r>
              <a:rPr lang="ru-RU" sz="2800" dirty="0">
                <a:solidFill>
                  <a:srgbClr val="002060"/>
                </a:solidFill>
              </a:rPr>
              <a:t> и релаксации.</a:t>
            </a:r>
          </a:p>
        </p:txBody>
      </p:sp>
    </p:spTree>
    <p:extLst>
      <p:ext uri="{BB962C8B-B14F-4D97-AF65-F5344CB8AC3E}">
        <p14:creationId xmlns:p14="http://schemas.microsoft.com/office/powerpoint/2010/main" val="416793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8565"/>
            <a:ext cx="8964488" cy="691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002060"/>
                </a:solidFill>
              </a:rPr>
              <a:t>Для уменьшения тревожно-</a:t>
            </a:r>
            <a:r>
              <a:rPr lang="ru-RU" sz="2800" dirty="0" err="1">
                <a:solidFill>
                  <a:srgbClr val="002060"/>
                </a:solidFill>
              </a:rPr>
              <a:t>фобических</a:t>
            </a:r>
            <a:r>
              <a:rPr lang="ru-RU" sz="2800" dirty="0">
                <a:solidFill>
                  <a:srgbClr val="002060"/>
                </a:solidFill>
              </a:rPr>
              <a:t> проявлений использовалось сенсибилизирующие стимулы, повышающие толерантность к воздействиям различной сенсорной модальности: сенсорный бассейн, тактильное панно, сенсорные коврики, тактильные дорожки, сенсорные книжки, материалы для лепки, занятия со съедобными фруктами и овощами, изменение интенсивности освещения, лампы с визуальными эффектами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ts val="280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Наряду </a:t>
            </a:r>
            <a:r>
              <a:rPr lang="ru-RU" sz="2800" dirty="0">
                <a:solidFill>
                  <a:srgbClr val="002060"/>
                </a:solidFill>
              </a:rPr>
              <a:t>с игровой терапией, проводилось 10 занятий с родителями по пониманию и принятию расстройств их детей, изучению особенностей функционирования психики пациентов, страдающих аутизмом,  обучению родителей демонстрации ими эмоций таким детям, для способствования развитию их эмоционального интеллекта, в свою очередь, снижающего тревожность данных больных. </a:t>
            </a:r>
          </a:p>
          <a:p>
            <a:pPr>
              <a:lnSpc>
                <a:spcPts val="2800"/>
              </a:lnSpc>
            </a:pP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89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247" y="116632"/>
            <a:ext cx="9036496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ru-RU" sz="3600" dirty="0">
                <a:solidFill>
                  <a:srgbClr val="002060"/>
                </a:solidFill>
              </a:rPr>
              <a:t>За всеми обследованными осуществлялось клиническое динамическое наблюдение.</a:t>
            </a:r>
          </a:p>
          <a:p>
            <a:pPr>
              <a:lnSpc>
                <a:spcPts val="3600"/>
              </a:lnSpc>
            </a:pPr>
            <a:endParaRPr lang="ru-RU" sz="3600" dirty="0" smtClean="0">
              <a:solidFill>
                <a:srgbClr val="002060"/>
              </a:solidFill>
            </a:endParaRPr>
          </a:p>
          <a:p>
            <a:pPr>
              <a:lnSpc>
                <a:spcPts val="3600"/>
              </a:lnSpc>
            </a:pPr>
            <a:r>
              <a:rPr lang="ru-RU" sz="3600" dirty="0" smtClean="0">
                <a:solidFill>
                  <a:srgbClr val="002060"/>
                </a:solidFill>
              </a:rPr>
              <a:t>Для </a:t>
            </a:r>
            <a:r>
              <a:rPr lang="ru-RU" sz="3600" dirty="0">
                <a:solidFill>
                  <a:srgbClr val="002060"/>
                </a:solidFill>
              </a:rPr>
              <a:t>изучения эффективности разработанного нами комплекса лечебно-реабилитационных мероприятий исследование выраженности страхов (</a:t>
            </a:r>
            <a:r>
              <a:rPr lang="ru-RU" sz="3600" dirty="0" err="1">
                <a:solidFill>
                  <a:srgbClr val="002060"/>
                </a:solidFill>
              </a:rPr>
              <a:t>оценивавшейся</a:t>
            </a:r>
            <a:r>
              <a:rPr lang="ru-RU" sz="3600" dirty="0">
                <a:solidFill>
                  <a:srgbClr val="002060"/>
                </a:solidFill>
              </a:rPr>
              <a:t> от 0 до 3 баллов по двум параметрам: выраженность и интенсивность) проводилось при поступлении в детский сад № 11 компенсаторного типа г. Горловки и повторно – после применения вышеописанного комплекса.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5351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332656"/>
            <a:ext cx="889248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В результате использования разработанных нами лечебно-реабилитационных, психотерапевтических мероприятий при расстройствах аутистического спектра у детей, проживающих в условиях хронического психосоциального стресса, отмечено достоверное (р&lt;0,05) уменьшение у обследованных интенсивности страхов, связанных с музыкой и бытовыми шумами, а также, в целом, снижение интенсивности клинических проявлений тревожно-</a:t>
            </a:r>
            <a:r>
              <a:rPr lang="ru-RU" sz="3200" dirty="0" err="1">
                <a:solidFill>
                  <a:srgbClr val="002060"/>
                </a:solidFill>
              </a:rPr>
              <a:t>фобической</a:t>
            </a:r>
            <a:r>
              <a:rPr lang="ru-RU" sz="3200" dirty="0">
                <a:solidFill>
                  <a:srgbClr val="002060"/>
                </a:solidFill>
              </a:rPr>
              <a:t> симптоматики. </a:t>
            </a:r>
          </a:p>
        </p:txBody>
      </p:sp>
    </p:spTree>
    <p:extLst>
      <p:ext uri="{BB962C8B-B14F-4D97-AF65-F5344CB8AC3E}">
        <p14:creationId xmlns:p14="http://schemas.microsoft.com/office/powerpoint/2010/main" val="3428334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00" y="248498"/>
            <a:ext cx="9036496" cy="6609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002060"/>
                </a:solidFill>
              </a:rPr>
              <a:t>Выводы </a:t>
            </a:r>
          </a:p>
          <a:p>
            <a:pPr>
              <a:lnSpc>
                <a:spcPts val="100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1. У </a:t>
            </a:r>
            <a:r>
              <a:rPr lang="ru-RU" sz="2800" dirty="0">
                <a:solidFill>
                  <a:srgbClr val="002060"/>
                </a:solidFill>
              </a:rPr>
              <a:t>больных РАС отмечены особые черты фобий, определяемые чрезмерной чувствительностью к сенсорной стимуляции. 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2. Сравнительные </a:t>
            </a:r>
            <a:r>
              <a:rPr lang="ru-RU" sz="2800" dirty="0">
                <a:solidFill>
                  <a:srgbClr val="002060"/>
                </a:solidFill>
              </a:rPr>
              <a:t>данные о тревожности при наличии и отсутствии РАС противоречивы. 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3. Описаны </a:t>
            </a:r>
            <a:r>
              <a:rPr lang="ru-RU" sz="2800" dirty="0">
                <a:solidFill>
                  <a:srgbClr val="002060"/>
                </a:solidFill>
              </a:rPr>
              <a:t>результаты исследований больных с высоким интеллектуальным уровнем, и практически отсутствуют сведения о пациентах с низким интеллектом. 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4. Недостаточно </a:t>
            </a:r>
            <a:r>
              <a:rPr lang="ru-RU" sz="2800" dirty="0">
                <a:solidFill>
                  <a:srgbClr val="002060"/>
                </a:solidFill>
              </a:rPr>
              <a:t>разработана система психофармакологического лечения. Из немедикаментозных методов описана лишь психотерапия, преимущественно </a:t>
            </a:r>
            <a:r>
              <a:rPr lang="ru-RU" sz="2800" dirty="0" err="1">
                <a:solidFill>
                  <a:srgbClr val="002060"/>
                </a:solidFill>
              </a:rPr>
              <a:t>когнитивно</a:t>
            </a:r>
            <a:r>
              <a:rPr lang="ru-RU" sz="2800" dirty="0">
                <a:solidFill>
                  <a:srgbClr val="002060"/>
                </a:solidFill>
              </a:rPr>
              <a:t>-поведенческая, причем, результаты её применения оцениваются как достаточно высокие, что представляется весьма проблематичным, учитывая значительное количество больных РАС с низким интеллектом.  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74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250" y="116632"/>
            <a:ext cx="88924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5. Наиболее адекватным методом в работе с данным контингентом является  игровая терапия, основанная на развитии сенсорных способностей и эмоционального интеллекта, а также занятия с родителями. 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6. Разработанный нами комплекс лечебно-реабилитационных, психотерапевтических </a:t>
            </a:r>
            <a:r>
              <a:rPr lang="ru-RU" sz="3200" dirty="0" smtClean="0">
                <a:solidFill>
                  <a:srgbClr val="002060"/>
                </a:solidFill>
              </a:rPr>
              <a:t>мероприятий, </a:t>
            </a:r>
            <a:r>
              <a:rPr lang="ru-RU" sz="3200" dirty="0">
                <a:solidFill>
                  <a:srgbClr val="002060"/>
                </a:solidFill>
              </a:rPr>
              <a:t>включающий медикаментозные и </a:t>
            </a:r>
            <a:r>
              <a:rPr lang="ru-RU" sz="3200" dirty="0" smtClean="0">
                <a:solidFill>
                  <a:srgbClr val="002060"/>
                </a:solidFill>
              </a:rPr>
              <a:t>немедикаментозные </a:t>
            </a:r>
            <a:r>
              <a:rPr lang="ru-RU" sz="3200" dirty="0">
                <a:solidFill>
                  <a:srgbClr val="002060"/>
                </a:solidFill>
              </a:rPr>
              <a:t>воздействия, позволил снизить у обследованных интенсивность клинических проявлений тревожно-</a:t>
            </a:r>
            <a:r>
              <a:rPr lang="ru-RU" sz="3200" dirty="0" err="1">
                <a:solidFill>
                  <a:srgbClr val="002060"/>
                </a:solidFill>
              </a:rPr>
              <a:t>фобической</a:t>
            </a:r>
            <a:r>
              <a:rPr lang="ru-RU" sz="3200" dirty="0">
                <a:solidFill>
                  <a:srgbClr val="002060"/>
                </a:solidFill>
              </a:rPr>
              <a:t> симптоматики. </a:t>
            </a:r>
          </a:p>
        </p:txBody>
      </p:sp>
    </p:spTree>
    <p:extLst>
      <p:ext uri="{BB962C8B-B14F-4D97-AF65-F5344CB8AC3E}">
        <p14:creationId xmlns:p14="http://schemas.microsoft.com/office/powerpoint/2010/main" val="247885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709" y="276711"/>
            <a:ext cx="8964488" cy="658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Проблема детского аутизма, расстройств аутистического спектра (РАС) является одной из самых актуальных в детской психиатрии, что обусловлено как достаточно высокой частотой возникновения данной патологии, так и её возрастанием в последнее время.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 </a:t>
            </a:r>
            <a:r>
              <a:rPr lang="ru-RU" sz="2400" dirty="0">
                <a:solidFill>
                  <a:srgbClr val="002060"/>
                </a:solidFill>
              </a:rPr>
              <a:t>данным разных </a:t>
            </a:r>
            <a:r>
              <a:rPr lang="ru-RU" sz="2400" dirty="0" smtClean="0">
                <a:solidFill>
                  <a:srgbClr val="002060"/>
                </a:solidFill>
              </a:rPr>
              <a:t>исследователей, </a:t>
            </a:r>
            <a:r>
              <a:rPr lang="ru-RU" sz="2400" dirty="0">
                <a:solidFill>
                  <a:srgbClr val="002060"/>
                </a:solidFill>
              </a:rPr>
              <a:t>частота встречаемости аутизма колеблется в пределах от 3-4 до 185 на 10000 детского населения </a:t>
            </a:r>
            <a:r>
              <a:rPr lang="ru-RU" sz="2400" dirty="0" smtClean="0">
                <a:solidFill>
                  <a:srgbClr val="002060"/>
                </a:solidFill>
              </a:rPr>
              <a:t>(</a:t>
            </a:r>
            <a:r>
              <a:rPr lang="ru-RU" sz="2400" dirty="0" err="1" smtClean="0">
                <a:solidFill>
                  <a:srgbClr val="002060"/>
                </a:solidFill>
              </a:rPr>
              <a:t>Башина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В.М</a:t>
            </a:r>
            <a:r>
              <a:rPr lang="ru-RU" sz="2400" dirty="0" smtClean="0">
                <a:solidFill>
                  <a:srgbClr val="002060"/>
                </a:solidFill>
              </a:rPr>
              <a:t>., 2010; </a:t>
            </a:r>
            <a:r>
              <a:rPr lang="ru-RU" sz="2400" dirty="0" err="1" smtClean="0">
                <a:solidFill>
                  <a:srgbClr val="002060"/>
                </a:solidFill>
              </a:rPr>
              <a:t>Куташов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В.А., </a:t>
            </a:r>
            <a:r>
              <a:rPr lang="ru-RU" sz="2400" dirty="0" smtClean="0">
                <a:solidFill>
                  <a:srgbClr val="002060"/>
                </a:solidFill>
              </a:rPr>
              <a:t>Сахаров </a:t>
            </a:r>
            <a:r>
              <a:rPr lang="ru-RU" sz="2400" dirty="0">
                <a:solidFill>
                  <a:srgbClr val="002060"/>
                </a:solidFill>
              </a:rPr>
              <a:t>И.Е</a:t>
            </a:r>
            <a:r>
              <a:rPr lang="ru-RU" sz="2400" dirty="0" smtClean="0">
                <a:solidFill>
                  <a:srgbClr val="002060"/>
                </a:solidFill>
              </a:rPr>
              <a:t>., 2015; </a:t>
            </a:r>
            <a:r>
              <a:rPr lang="ru-RU" sz="2400" dirty="0" err="1" smtClean="0">
                <a:solidFill>
                  <a:srgbClr val="002060"/>
                </a:solidFill>
              </a:rPr>
              <a:t>Микиртумов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Б.Е., </a:t>
            </a:r>
            <a:r>
              <a:rPr lang="ru-RU" sz="2400" dirty="0" err="1" smtClean="0">
                <a:solidFill>
                  <a:srgbClr val="002060"/>
                </a:solidFill>
              </a:rPr>
              <a:t>Завитаев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П.Ю</a:t>
            </a:r>
            <a:r>
              <a:rPr lang="ru-RU" sz="2400" dirty="0" smtClean="0">
                <a:solidFill>
                  <a:srgbClr val="002060"/>
                </a:solidFill>
              </a:rPr>
              <a:t>., 2012 и </a:t>
            </a:r>
            <a:r>
              <a:rPr lang="ru-RU" sz="2400" dirty="0" err="1" smtClean="0">
                <a:solidFill>
                  <a:srgbClr val="002060"/>
                </a:solidFill>
              </a:rPr>
              <a:t>др</a:t>
            </a:r>
            <a:r>
              <a:rPr lang="ru-RU" sz="2400" dirty="0" smtClean="0">
                <a:solidFill>
                  <a:srgbClr val="002060"/>
                </a:solidFill>
              </a:rPr>
              <a:t>). </a:t>
            </a: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 </a:t>
            </a:r>
            <a:r>
              <a:rPr lang="ru-RU" sz="2400" dirty="0">
                <a:solidFill>
                  <a:srgbClr val="002060"/>
                </a:solidFill>
              </a:rPr>
              <a:t>мнению некоторых авторов, аутизм можно назвать «чумой двадцать первого века» </a:t>
            </a:r>
            <a:r>
              <a:rPr lang="ru-RU" sz="2400" dirty="0" smtClean="0">
                <a:solidFill>
                  <a:srgbClr val="002060"/>
                </a:solidFill>
              </a:rPr>
              <a:t>(Есауленко </a:t>
            </a:r>
            <a:r>
              <a:rPr lang="ru-RU" sz="2400" dirty="0">
                <a:solidFill>
                  <a:srgbClr val="002060"/>
                </a:solidFill>
              </a:rPr>
              <a:t>И.Э. и </a:t>
            </a:r>
            <a:r>
              <a:rPr lang="ru-RU" sz="2400" dirty="0" err="1" smtClean="0">
                <a:solidFill>
                  <a:srgbClr val="002060"/>
                </a:solidFill>
              </a:rPr>
              <a:t>соавт</a:t>
            </a:r>
            <a:r>
              <a:rPr lang="ru-RU" sz="2400" dirty="0" smtClean="0">
                <a:solidFill>
                  <a:srgbClr val="002060"/>
                </a:solidFill>
              </a:rPr>
              <a:t>., 2017).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 </a:t>
            </a:r>
            <a:r>
              <a:rPr lang="ru-RU" sz="2400" dirty="0">
                <a:solidFill>
                  <a:srgbClr val="002060"/>
                </a:solidFill>
              </a:rPr>
              <a:t>сведениям </a:t>
            </a:r>
            <a:r>
              <a:rPr lang="ru-RU" sz="2400" dirty="0" smtClean="0">
                <a:solidFill>
                  <a:srgbClr val="002060"/>
                </a:solidFill>
              </a:rPr>
              <a:t>различных </a:t>
            </a:r>
            <a:r>
              <a:rPr lang="ru-RU" sz="2400" dirty="0">
                <a:solidFill>
                  <a:srgbClr val="002060"/>
                </a:solidFill>
              </a:rPr>
              <a:t>авторов, тревожные расстройства являются частой сопутствующей патологией при РАС: показатели распространенности этих нарушений варьируются от 11% до 84% (</a:t>
            </a:r>
            <a:r>
              <a:rPr lang="en-US" sz="2400" dirty="0" err="1">
                <a:solidFill>
                  <a:srgbClr val="002060"/>
                </a:solidFill>
              </a:rPr>
              <a:t>Burchi</a:t>
            </a:r>
            <a:r>
              <a:rPr lang="en-US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.,</a:t>
            </a:r>
            <a:r>
              <a:rPr lang="en-US" sz="2400" dirty="0">
                <a:solidFill>
                  <a:srgbClr val="002060"/>
                </a:solidFill>
              </a:rPr>
              <a:t> Hollander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>
                <a:solidFill>
                  <a:srgbClr val="002060"/>
                </a:solidFill>
              </a:rPr>
              <a:t>., 2018; </a:t>
            </a:r>
            <a:r>
              <a:rPr lang="en-US" sz="2400" dirty="0" err="1">
                <a:solidFill>
                  <a:srgbClr val="002060"/>
                </a:solidFill>
              </a:rPr>
              <a:t>McPheeters</a:t>
            </a:r>
            <a:r>
              <a:rPr lang="en-US" sz="2400" dirty="0">
                <a:solidFill>
                  <a:srgbClr val="002060"/>
                </a:solidFill>
              </a:rPr>
              <a:t> M.L., Davis A., Navarre J.R. 2nd, Scott, T.A.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en-US" sz="2400" dirty="0">
                <a:solidFill>
                  <a:srgbClr val="002060"/>
                </a:solidFill>
              </a:rPr>
              <a:t>2011; Van </a:t>
            </a:r>
            <a:r>
              <a:rPr lang="en-US" sz="2400" dirty="0" err="1">
                <a:solidFill>
                  <a:srgbClr val="002060"/>
                </a:solidFill>
              </a:rPr>
              <a:t>Steensel</a:t>
            </a:r>
            <a:r>
              <a:rPr lang="en-US" sz="2400" dirty="0">
                <a:solidFill>
                  <a:srgbClr val="002060"/>
                </a:solidFill>
              </a:rPr>
              <a:t> F.J., </a:t>
            </a:r>
            <a:r>
              <a:rPr lang="en-US" sz="2400" dirty="0" err="1">
                <a:solidFill>
                  <a:srgbClr val="002060"/>
                </a:solidFill>
              </a:rPr>
              <a:t>Heeman</a:t>
            </a:r>
            <a:r>
              <a:rPr lang="en-US" sz="2400" dirty="0">
                <a:solidFill>
                  <a:srgbClr val="002060"/>
                </a:solidFill>
              </a:rPr>
              <a:t> E.J.</a:t>
            </a:r>
            <a:r>
              <a:rPr lang="ru-RU" sz="2400" dirty="0">
                <a:solidFill>
                  <a:srgbClr val="002060"/>
                </a:solidFill>
              </a:rPr>
              <a:t>, 2017). </a:t>
            </a: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При этом, тревожно-</a:t>
            </a:r>
            <a:r>
              <a:rPr lang="ru-RU" sz="2400" dirty="0" err="1">
                <a:solidFill>
                  <a:srgbClr val="002060"/>
                </a:solidFill>
              </a:rPr>
              <a:t>фобические</a:t>
            </a:r>
            <a:r>
              <a:rPr lang="ru-RU" sz="2400" dirty="0">
                <a:solidFill>
                  <a:srgbClr val="002060"/>
                </a:solidFill>
              </a:rPr>
              <a:t> расстройства в значительной мере способствуют усилению социальной </a:t>
            </a:r>
            <a:r>
              <a:rPr lang="ru-RU" sz="2400" dirty="0" err="1">
                <a:solidFill>
                  <a:srgbClr val="002060"/>
                </a:solidFill>
              </a:rPr>
              <a:t>дезадаптации</a:t>
            </a:r>
            <a:r>
              <a:rPr lang="ru-RU" sz="2400" dirty="0">
                <a:solidFill>
                  <a:srgbClr val="002060"/>
                </a:solidFill>
              </a:rPr>
              <a:t> таких больных.</a:t>
            </a: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Ð°ÑÑÐ¸Ð½ÐºÐ¸ Ð¿Ð¾ Ð·Ð°Ð¿ÑÐ¾ÑÑ Ð¼Ð¾ÑÐµ ÑÐ¾ÑÐ¾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8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44686" y="2659559"/>
            <a:ext cx="64474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СПАСИБО ЗА ВНИМАНИЕ!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964488" cy="664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200" dirty="0">
                <a:solidFill>
                  <a:srgbClr val="002060"/>
                </a:solidFill>
              </a:rPr>
              <a:t>В большинстве исследований продемонстрировано, что примерно половина детей с РАС соответствует </a:t>
            </a:r>
            <a:r>
              <a:rPr lang="ru-RU" sz="3200" dirty="0" smtClean="0">
                <a:solidFill>
                  <a:srgbClr val="002060"/>
                </a:solidFill>
              </a:rPr>
              <a:t>критериям, </a:t>
            </a:r>
            <a:r>
              <a:rPr lang="ru-RU" sz="3200" dirty="0">
                <a:solidFill>
                  <a:srgbClr val="002060"/>
                </a:solidFill>
              </a:rPr>
              <a:t>по крайней </a:t>
            </a:r>
            <a:r>
              <a:rPr lang="ru-RU" sz="3200" dirty="0" smtClean="0">
                <a:solidFill>
                  <a:srgbClr val="002060"/>
                </a:solidFill>
              </a:rPr>
              <a:t>мере, </a:t>
            </a:r>
            <a:r>
              <a:rPr lang="ru-RU" sz="3200" dirty="0">
                <a:solidFill>
                  <a:srgbClr val="002060"/>
                </a:solidFill>
              </a:rPr>
              <a:t>одного тревожного расстройства, а из всех типов тревожных расстройств наиболее распространенной является специфическая фобия с оценками распространенности от 31% до 64%, в то время как соответствующие оценки при фобиях у детей в общей популяции колеблются от 5% до 18% (</a:t>
            </a:r>
            <a:r>
              <a:rPr lang="en-US" sz="3200" dirty="0">
                <a:solidFill>
                  <a:srgbClr val="002060"/>
                </a:solidFill>
              </a:rPr>
              <a:t>Meyer-</a:t>
            </a:r>
            <a:r>
              <a:rPr lang="en-US" sz="3200" dirty="0" err="1">
                <a:solidFill>
                  <a:srgbClr val="002060"/>
                </a:solidFill>
              </a:rPr>
              <a:t>Lindenberg</a:t>
            </a:r>
            <a:r>
              <a:rPr lang="en-US" sz="3200" dirty="0">
                <a:solidFill>
                  <a:srgbClr val="002060"/>
                </a:solidFill>
              </a:rPr>
              <a:t> A.</a:t>
            </a:r>
            <a:r>
              <a:rPr lang="ru-RU" sz="3200" dirty="0">
                <a:solidFill>
                  <a:srgbClr val="002060"/>
                </a:solidFill>
              </a:rPr>
              <a:t>, </a:t>
            </a:r>
            <a:r>
              <a:rPr lang="en-US" sz="3200" dirty="0">
                <a:solidFill>
                  <a:srgbClr val="002060"/>
                </a:solidFill>
              </a:rPr>
              <a:t>2011</a:t>
            </a:r>
            <a:r>
              <a:rPr lang="ru-RU" sz="3200" dirty="0">
                <a:solidFill>
                  <a:srgbClr val="002060"/>
                </a:solidFill>
              </a:rPr>
              <a:t>). </a:t>
            </a:r>
          </a:p>
          <a:p>
            <a:pPr>
              <a:lnSpc>
                <a:spcPts val="3000"/>
              </a:lnSpc>
            </a:pPr>
            <a:r>
              <a:rPr lang="ru-RU" sz="3200" dirty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ts val="3000"/>
              </a:lnSpc>
            </a:pPr>
            <a:r>
              <a:rPr lang="ru-RU" sz="3200" dirty="0">
                <a:solidFill>
                  <a:srgbClr val="002060"/>
                </a:solidFill>
              </a:rPr>
              <a:t>Следует отметить, что раннее выявление и лечение </a:t>
            </a:r>
            <a:r>
              <a:rPr lang="ru-RU" sz="3200" dirty="0" err="1">
                <a:solidFill>
                  <a:srgbClr val="002060"/>
                </a:solidFill>
              </a:rPr>
              <a:t>коморбидной</a:t>
            </a:r>
            <a:r>
              <a:rPr lang="ru-RU" sz="3200" dirty="0">
                <a:solidFill>
                  <a:srgbClr val="002060"/>
                </a:solidFill>
              </a:rPr>
              <a:t> тревоги при РАС может способствовать более благоприятному прогнозу в отношении развития и </a:t>
            </a:r>
            <a:r>
              <a:rPr lang="ru-RU" sz="3200" dirty="0" err="1">
                <a:solidFill>
                  <a:srgbClr val="002060"/>
                </a:solidFill>
              </a:rPr>
              <a:t>курабельности</a:t>
            </a:r>
            <a:r>
              <a:rPr lang="ru-RU" sz="3200" dirty="0">
                <a:solidFill>
                  <a:srgbClr val="002060"/>
                </a:solidFill>
              </a:rPr>
              <a:t> депрессии, агрессии и самоповреждения у таких пациентов (</a:t>
            </a:r>
            <a:r>
              <a:rPr lang="en-US" sz="3200" dirty="0" err="1">
                <a:solidFill>
                  <a:srgbClr val="002060"/>
                </a:solidFill>
              </a:rPr>
              <a:t>Burchi</a:t>
            </a:r>
            <a:r>
              <a:rPr lang="en-US" sz="3200" dirty="0">
                <a:solidFill>
                  <a:srgbClr val="002060"/>
                </a:solidFill>
              </a:rPr>
              <a:t> E</a:t>
            </a:r>
            <a:r>
              <a:rPr lang="ru-RU" sz="3200" dirty="0">
                <a:solidFill>
                  <a:srgbClr val="002060"/>
                </a:solidFill>
              </a:rPr>
              <a:t>.,</a:t>
            </a:r>
            <a:r>
              <a:rPr lang="en-US" sz="3200" dirty="0">
                <a:solidFill>
                  <a:srgbClr val="002060"/>
                </a:solidFill>
              </a:rPr>
              <a:t> Hollander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>E</a:t>
            </a:r>
            <a:r>
              <a:rPr lang="ru-RU" sz="3200" dirty="0">
                <a:solidFill>
                  <a:srgbClr val="002060"/>
                </a:solidFill>
              </a:rPr>
              <a:t>., 2018). </a:t>
            </a:r>
          </a:p>
        </p:txBody>
      </p:sp>
    </p:spTree>
    <p:extLst>
      <p:ext uri="{BB962C8B-B14F-4D97-AF65-F5344CB8AC3E}">
        <p14:creationId xmlns:p14="http://schemas.microsoft.com/office/powerpoint/2010/main" val="343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766" y="57409"/>
            <a:ext cx="8964488" cy="6594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Нами предпринята попытка изучения тревожно-</a:t>
            </a:r>
            <a:r>
              <a:rPr lang="ru-RU" sz="2400" dirty="0" err="1">
                <a:solidFill>
                  <a:srgbClr val="002060"/>
                </a:solidFill>
              </a:rPr>
              <a:t>фобических</a:t>
            </a:r>
            <a:r>
              <a:rPr lang="ru-RU" sz="2400" dirty="0">
                <a:solidFill>
                  <a:srgbClr val="002060"/>
                </a:solidFill>
              </a:rPr>
              <a:t> состояний у детей с расстройствами аутистического спектра в условиях ведения боевых действий в Донбассе, основанная на том, что больные, страдающие аутизмом, на которых военное время также оказывает психотравмирующее воздействие, переживают </a:t>
            </a:r>
            <a:r>
              <a:rPr lang="ru-RU" sz="2400" dirty="0" err="1">
                <a:solidFill>
                  <a:srgbClr val="002060"/>
                </a:solidFill>
              </a:rPr>
              <a:t>дистресс</a:t>
            </a:r>
            <a:r>
              <a:rPr lang="ru-RU" sz="2400" dirty="0">
                <a:solidFill>
                  <a:srgbClr val="002060"/>
                </a:solidFill>
              </a:rPr>
              <a:t> особого характера.</a:t>
            </a:r>
          </a:p>
          <a:p>
            <a:pPr>
              <a:lnSpc>
                <a:spcPts val="15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Мы </a:t>
            </a:r>
            <a:r>
              <a:rPr lang="ru-RU" sz="2400" dirty="0">
                <a:solidFill>
                  <a:srgbClr val="002060"/>
                </a:solidFill>
              </a:rPr>
              <a:t>обследовали 45 детей в возрасте от 3 до 6 лет с наличием расстройств аутистического спектра (аутизма) (исследуемая группа) и контрольную группу из 15 здоровых детей, постоянно проживающих в г. Горловка (ДНР), находящемся в зоне непрерывного ведения боевых действий (систематических обстрелов ВСУ).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За </a:t>
            </a:r>
            <a:r>
              <a:rPr lang="ru-RU" sz="2400" dirty="0">
                <a:solidFill>
                  <a:srgbClr val="002060"/>
                </a:solidFill>
              </a:rPr>
              <a:t>всеми испытуемыми осуществлялось клиническое динамическое наблюдение.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Для </a:t>
            </a:r>
            <a:r>
              <a:rPr lang="ru-RU" sz="2400" dirty="0">
                <a:solidFill>
                  <a:srgbClr val="002060"/>
                </a:solidFill>
              </a:rPr>
              <a:t>исследования использовались унифицированная клинико-эпидемиологическая карта изучения психических расстройств у детей, страдающих аутизмом, оценочная шкала раннего детского аутизма (CARS) 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dirty="0" err="1" smtClean="0">
                <a:solidFill>
                  <a:srgbClr val="002060"/>
                </a:solidFill>
              </a:rPr>
              <a:t>Schopler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E. et al., 1980</a:t>
            </a:r>
            <a:r>
              <a:rPr lang="en-US" sz="2400" dirty="0" smtClean="0"/>
              <a:t>)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психообразовательный</a:t>
            </a:r>
            <a:r>
              <a:rPr lang="ru-RU" sz="2400" dirty="0">
                <a:solidFill>
                  <a:srgbClr val="002060"/>
                </a:solidFill>
              </a:rPr>
              <a:t> профиль (дополненный) (PEP-R) 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ru-RU" sz="2400" dirty="0" err="1" smtClean="0">
                <a:solidFill>
                  <a:srgbClr val="002060"/>
                </a:solidFill>
              </a:rPr>
              <a:t>Микиртумов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Б.Е., </a:t>
            </a:r>
            <a:r>
              <a:rPr lang="ru-RU" sz="2400" dirty="0" err="1" smtClean="0">
                <a:solidFill>
                  <a:srgbClr val="002060"/>
                </a:solidFill>
              </a:rPr>
              <a:t>Завитаев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П.Ю., </a:t>
            </a:r>
            <a:r>
              <a:rPr lang="ru-RU" sz="2400" dirty="0" smtClean="0">
                <a:solidFill>
                  <a:srgbClr val="002060"/>
                </a:solidFill>
              </a:rPr>
              <a:t>2012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и шкала тревожности у дошкольников (</a:t>
            </a:r>
            <a:r>
              <a:rPr lang="ru-RU" sz="2400" dirty="0" err="1">
                <a:solidFill>
                  <a:srgbClr val="002060"/>
                </a:solidFill>
              </a:rPr>
              <a:t>Spence</a:t>
            </a:r>
            <a:r>
              <a:rPr lang="ru-RU" sz="2400" dirty="0">
                <a:solidFill>
                  <a:srgbClr val="002060"/>
                </a:solidFill>
              </a:rPr>
              <a:t> S.H., </a:t>
            </a:r>
            <a:r>
              <a:rPr lang="ru-RU" sz="2400" dirty="0" err="1">
                <a:solidFill>
                  <a:srgbClr val="002060"/>
                </a:solidFill>
              </a:rPr>
              <a:t>Rapee</a:t>
            </a:r>
            <a:r>
              <a:rPr lang="ru-RU" sz="2400" dirty="0">
                <a:solidFill>
                  <a:srgbClr val="002060"/>
                </a:solidFill>
              </a:rPr>
              <a:t> R., 1999</a:t>
            </a:r>
            <a:r>
              <a:rPr lang="ru-RU" sz="2400" dirty="0" smtClean="0">
                <a:solidFill>
                  <a:srgbClr val="002060"/>
                </a:solidFill>
              </a:rPr>
              <a:t>).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68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Полученные </a:t>
            </a:r>
            <a:r>
              <a:rPr lang="ru-RU" sz="3200" dirty="0" smtClean="0">
                <a:solidFill>
                  <a:srgbClr val="002060"/>
                </a:solidFill>
              </a:rPr>
              <a:t>при обследовании данные мы </a:t>
            </a:r>
            <a:r>
              <a:rPr lang="ru-RU" sz="3200" dirty="0">
                <a:solidFill>
                  <a:srgbClr val="002060"/>
                </a:solidFill>
              </a:rPr>
              <a:t>использовали </a:t>
            </a:r>
            <a:r>
              <a:rPr lang="ru-RU" sz="3200" dirty="0" smtClean="0">
                <a:solidFill>
                  <a:srgbClr val="002060"/>
                </a:solidFill>
              </a:rPr>
              <a:t>для разработки </a:t>
            </a:r>
            <a:r>
              <a:rPr lang="ru-RU" sz="3200" dirty="0">
                <a:solidFill>
                  <a:srgbClr val="002060"/>
                </a:solidFill>
              </a:rPr>
              <a:t>лечебно-реабилитационных </a:t>
            </a:r>
            <a:r>
              <a:rPr lang="ru-RU" sz="3200" dirty="0" smtClean="0">
                <a:solidFill>
                  <a:srgbClr val="002060"/>
                </a:solidFill>
              </a:rPr>
              <a:t>мероприятий, </a:t>
            </a:r>
            <a:r>
              <a:rPr lang="ru-RU" sz="3200" dirty="0">
                <a:solidFill>
                  <a:srgbClr val="002060"/>
                </a:solidFill>
              </a:rPr>
              <a:t>исходя, в первую очередь, из того, что дети с РАС боятся нашего мира, отстранены от нашей реальности, испытывают значительные трудности при взаимодействии с ней, и поэтому очень важно не заставлять такого ребенка вписываться в определенные рамки, а понять его, пойти ему навстречу, создать условия, в которых он будет себя чувствовать безопасно и комфортно в этом мире. </a:t>
            </a:r>
          </a:p>
        </p:txBody>
      </p:sp>
    </p:spTree>
    <p:extLst>
      <p:ext uri="{BB962C8B-B14F-4D97-AF65-F5344CB8AC3E}">
        <p14:creationId xmlns:p14="http://schemas.microsoft.com/office/powerpoint/2010/main" val="114016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906" y="42890"/>
            <a:ext cx="8964488" cy="7145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В литературе приводятся неоднозначные данные о результатах </a:t>
            </a:r>
            <a:r>
              <a:rPr lang="ru-RU" sz="2400" i="1" dirty="0">
                <a:solidFill>
                  <a:srgbClr val="002060"/>
                </a:solidFill>
              </a:rPr>
              <a:t>фармакотерапии</a:t>
            </a:r>
            <a:r>
              <a:rPr lang="ru-RU" sz="2400" dirty="0">
                <a:solidFill>
                  <a:srgbClr val="002060"/>
                </a:solidFill>
              </a:rPr>
              <a:t> при тревожных расстройствах в структуре аутизма.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Несмотря </a:t>
            </a:r>
            <a:r>
              <a:rPr lang="ru-RU" sz="2400" dirty="0">
                <a:solidFill>
                  <a:srgbClr val="002060"/>
                </a:solidFill>
              </a:rPr>
              <a:t>на то, что селективные ингибиторы обратного захвата серотонина (СИОЗС) считают относящимися к первой линии фармакологического лечения при тревожных и обсессивно-</a:t>
            </a:r>
            <a:r>
              <a:rPr lang="ru-RU" sz="2400" dirty="0" err="1">
                <a:solidFill>
                  <a:srgbClr val="002060"/>
                </a:solidFill>
              </a:rPr>
              <a:t>компульсивных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расстройсвах</a:t>
            </a:r>
            <a:r>
              <a:rPr lang="ru-RU" sz="2400" dirty="0">
                <a:solidFill>
                  <a:srgbClr val="002060"/>
                </a:solidFill>
              </a:rPr>
              <a:t> в общей популяции, исследования по их применению при РАС ограничены и противоречивы, с указанием умеренной эффективности и высокой частоты негативных эффектов.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err="1" smtClean="0">
                <a:solidFill>
                  <a:srgbClr val="002060"/>
                </a:solidFill>
              </a:rPr>
              <a:t>Флуоксетин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у взрослых и детей с РАС показал уменьшение повторяющегося поведения.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err="1">
                <a:solidFill>
                  <a:srgbClr val="002060"/>
                </a:solidFill>
              </a:rPr>
              <a:t>Циталопрам</a:t>
            </a:r>
            <a:r>
              <a:rPr lang="ru-RU" sz="2400" dirty="0">
                <a:solidFill>
                  <a:srgbClr val="002060"/>
                </a:solidFill>
              </a:rPr>
              <a:t> не отличается от плацебо в редукции повторяющегося поведения. </a:t>
            </a: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Кроме того, на фоне лечения </a:t>
            </a:r>
            <a:r>
              <a:rPr lang="ru-RU" sz="2400" dirty="0" err="1">
                <a:solidFill>
                  <a:srgbClr val="002060"/>
                </a:solidFill>
              </a:rPr>
              <a:t>циталопрамом</a:t>
            </a:r>
            <a:r>
              <a:rPr lang="ru-RU" sz="2400" dirty="0">
                <a:solidFill>
                  <a:srgbClr val="002060"/>
                </a:solidFill>
              </a:rPr>
              <a:t> у некоторых больных усиливаются </a:t>
            </a:r>
            <a:r>
              <a:rPr lang="ru-RU" sz="2400" dirty="0" err="1">
                <a:solidFill>
                  <a:srgbClr val="002060"/>
                </a:solidFill>
              </a:rPr>
              <a:t>гиперактивность</a:t>
            </a:r>
            <a:r>
              <a:rPr lang="ru-RU" sz="2400" dirty="0">
                <a:solidFill>
                  <a:srgbClr val="002060"/>
                </a:solidFill>
              </a:rPr>
              <a:t>, импульсивность и бессонница.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Пациенты с РАС могут быть чувствительными к низким дозам лекарств и представлять значительные различия в ответах на лечение и побочных эффектах на препараты. Упоминается непереносимость СИОЗС у этих больных.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Существует также ограниченное количество доказательств в поддержку использования </a:t>
            </a:r>
            <a:r>
              <a:rPr lang="ru-RU" sz="2400" dirty="0" err="1">
                <a:solidFill>
                  <a:srgbClr val="002060"/>
                </a:solidFill>
              </a:rPr>
              <a:t>буспирона</a:t>
            </a:r>
            <a:r>
              <a:rPr lang="ru-RU" sz="2400" dirty="0">
                <a:solidFill>
                  <a:srgbClr val="002060"/>
                </a:solidFill>
              </a:rPr>
              <a:t> при тревоге в структуре аутизма (</a:t>
            </a:r>
            <a:r>
              <a:rPr lang="en-US" sz="2400" dirty="0" err="1">
                <a:solidFill>
                  <a:srgbClr val="002060"/>
                </a:solidFill>
              </a:rPr>
              <a:t>Burchi</a:t>
            </a:r>
            <a:r>
              <a:rPr lang="en-US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.,</a:t>
            </a:r>
            <a:r>
              <a:rPr lang="en-US" sz="2400" dirty="0">
                <a:solidFill>
                  <a:srgbClr val="002060"/>
                </a:solidFill>
              </a:rPr>
              <a:t> Hollander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>
                <a:solidFill>
                  <a:srgbClr val="002060"/>
                </a:solidFill>
              </a:rPr>
              <a:t>., 2018</a:t>
            </a:r>
            <a:r>
              <a:rPr lang="en-US" sz="2400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.  </a:t>
            </a:r>
          </a:p>
          <a:p>
            <a:pPr>
              <a:lnSpc>
                <a:spcPts val="2000"/>
              </a:lnSpc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4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675" y="210667"/>
            <a:ext cx="8856984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При лечении тревожных расстройств у больных аутизмом также описано применение </a:t>
            </a:r>
            <a:r>
              <a:rPr lang="ru-RU" sz="2400" i="1" dirty="0">
                <a:solidFill>
                  <a:srgbClr val="002060"/>
                </a:solidFill>
              </a:rPr>
              <a:t>психотерапии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Многие </a:t>
            </a:r>
            <a:r>
              <a:rPr lang="ru-RU" sz="2400" dirty="0">
                <a:solidFill>
                  <a:srgbClr val="002060"/>
                </a:solidFill>
              </a:rPr>
              <a:t>авторы отмечают эффективность при тревожно-</a:t>
            </a:r>
            <a:r>
              <a:rPr lang="ru-RU" sz="2400" dirty="0" err="1">
                <a:solidFill>
                  <a:srgbClr val="002060"/>
                </a:solidFill>
              </a:rPr>
              <a:t>фобических</a:t>
            </a:r>
            <a:r>
              <a:rPr lang="ru-RU" sz="2400" dirty="0">
                <a:solidFill>
                  <a:srgbClr val="002060"/>
                </a:solidFill>
              </a:rPr>
              <a:t> расстройствах в структуре РАС </a:t>
            </a:r>
            <a:r>
              <a:rPr lang="ru-RU" sz="2400" dirty="0" err="1">
                <a:solidFill>
                  <a:srgbClr val="002060"/>
                </a:solidFill>
              </a:rPr>
              <a:t>когнитивно</a:t>
            </a:r>
            <a:r>
              <a:rPr lang="ru-RU" sz="2400" dirty="0">
                <a:solidFill>
                  <a:srgbClr val="002060"/>
                </a:solidFill>
              </a:rPr>
              <a:t>-поведенческой терапии, в том числе, её семейного варианта (</a:t>
            </a:r>
            <a:r>
              <a:rPr lang="en-US" sz="2400" dirty="0" err="1">
                <a:solidFill>
                  <a:srgbClr val="002060"/>
                </a:solidFill>
              </a:rPr>
              <a:t>Burchi</a:t>
            </a:r>
            <a:r>
              <a:rPr lang="en-US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.,</a:t>
            </a:r>
            <a:r>
              <a:rPr lang="en-US" sz="2400" dirty="0">
                <a:solidFill>
                  <a:srgbClr val="002060"/>
                </a:solidFill>
              </a:rPr>
              <a:t> Hollander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ru-RU" sz="2400" dirty="0" smtClean="0">
                <a:solidFill>
                  <a:srgbClr val="002060"/>
                </a:solidFill>
              </a:rPr>
              <a:t>2018</a:t>
            </a:r>
            <a:r>
              <a:rPr lang="en-US" sz="2400" dirty="0" smtClean="0">
                <a:solidFill>
                  <a:srgbClr val="002060"/>
                </a:solidFill>
              </a:rPr>
              <a:t>).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Следует</a:t>
            </a:r>
            <a:r>
              <a:rPr lang="ru-RU" sz="2400" dirty="0">
                <a:solidFill>
                  <a:srgbClr val="002060"/>
                </a:solidFill>
              </a:rPr>
              <a:t>, в то же время, отметить, что большинство известных в настоящее время исследований относится к РАС у пациентов с высоким уровнем интеллекта.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целом, в настоящее время описано множество методик психотерапии при страхах и тревоге у детей.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Исходя из изложенных выше предпосылок, мы остановили свой выбор на группе основанных на играх воздействий.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М. </a:t>
            </a:r>
            <a:r>
              <a:rPr lang="ru-RU" sz="2400" dirty="0" err="1">
                <a:solidFill>
                  <a:srgbClr val="002060"/>
                </a:solidFill>
              </a:rPr>
              <a:t>Klein</a:t>
            </a:r>
            <a:r>
              <a:rPr lang="ru-RU" sz="2400" dirty="0">
                <a:solidFill>
                  <a:srgbClr val="002060"/>
                </a:solidFill>
              </a:rPr>
              <a:t> во время сеанса предлагала пациенту большой выбор игрушек. 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Считая, в отличие от A. </a:t>
            </a:r>
            <a:r>
              <a:rPr lang="ru-RU" sz="2400" dirty="0" err="1">
                <a:solidFill>
                  <a:srgbClr val="002060"/>
                </a:solidFill>
              </a:rPr>
              <a:t>Freud</a:t>
            </a:r>
            <a:r>
              <a:rPr lang="ru-RU" sz="2400" dirty="0">
                <a:solidFill>
                  <a:srgbClr val="002060"/>
                </a:solidFill>
              </a:rPr>
              <a:t>, что у ребенка уже достаточно развито </a:t>
            </a:r>
            <a:r>
              <a:rPr lang="ru-RU" sz="2400" dirty="0" err="1">
                <a:solidFill>
                  <a:srgbClr val="002060"/>
                </a:solidFill>
              </a:rPr>
              <a:t>super­ego</a:t>
            </a:r>
            <a:r>
              <a:rPr lang="ru-RU" sz="2400" dirty="0">
                <a:solidFill>
                  <a:srgbClr val="002060"/>
                </a:solidFill>
              </a:rPr>
              <a:t>, она сразу начинала интерпретировать его игру и отмечала быстрое сни­жение у больного уровня тревожности. </a:t>
            </a: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Одним из вариантов детского психоанализа </a:t>
            </a:r>
            <a:r>
              <a:rPr lang="ru-RU" sz="2400" dirty="0" err="1">
                <a:solidFill>
                  <a:srgbClr val="002060"/>
                </a:solidFill>
              </a:rPr>
              <a:t>юнгианского</a:t>
            </a:r>
            <a:r>
              <a:rPr lang="ru-RU" sz="2400" dirty="0">
                <a:solidFill>
                  <a:srgbClr val="002060"/>
                </a:solidFill>
              </a:rPr>
              <a:t> толка являет­ся так называемая песочная психотерапия (</a:t>
            </a:r>
            <a:r>
              <a:rPr lang="ru-RU" sz="2400" dirty="0" err="1">
                <a:solidFill>
                  <a:srgbClr val="002060"/>
                </a:solidFill>
              </a:rPr>
              <a:t>sand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play</a:t>
            </a:r>
            <a:r>
              <a:rPr lang="ru-RU" sz="2400" dirty="0">
                <a:solidFill>
                  <a:srgbClr val="002060"/>
                </a:solidFill>
              </a:rPr>
              <a:t>). </a:t>
            </a:r>
          </a:p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Игра с песком по­зволяет ребенку установить связь с его бессознательными побуждениями, осо­бенно с архетипом самости, а их выражение в символической форме значи­тельно снижает психическое напряжение.</a:t>
            </a: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8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812" y="188640"/>
            <a:ext cx="8964488" cy="7099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Направление «освобождающей» игровой психотерапии или терапия </a:t>
            </a:r>
            <a:r>
              <a:rPr lang="ru-RU" sz="2400" dirty="0" err="1">
                <a:solidFill>
                  <a:srgbClr val="002060"/>
                </a:solidFill>
              </a:rPr>
              <a:t>отреагированием</a:t>
            </a:r>
            <a:r>
              <a:rPr lang="ru-RU" sz="2400" dirty="0">
                <a:solidFill>
                  <a:srgbClr val="002060"/>
                </a:solidFill>
              </a:rPr>
              <a:t> (</a:t>
            </a:r>
            <a:r>
              <a:rPr lang="ru-RU" sz="2400" dirty="0" err="1">
                <a:solidFill>
                  <a:srgbClr val="002060"/>
                </a:solidFill>
              </a:rPr>
              <a:t>acting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out</a:t>
            </a:r>
            <a:r>
              <a:rPr lang="ru-RU" sz="2400" dirty="0">
                <a:solidFill>
                  <a:srgbClr val="002060"/>
                </a:solidFill>
              </a:rPr>
              <a:t>) было разработано в 30-х годах D.M. </a:t>
            </a:r>
            <a:r>
              <a:rPr lang="ru-RU" sz="2400" dirty="0" err="1">
                <a:solidFill>
                  <a:srgbClr val="002060"/>
                </a:solidFill>
              </a:rPr>
              <a:t>Levy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Своим </a:t>
            </a:r>
            <a:r>
              <a:rPr lang="ru-RU" sz="2400" dirty="0">
                <a:solidFill>
                  <a:srgbClr val="002060"/>
                </a:solidFill>
              </a:rPr>
              <a:t>происхождением оно также обязано психоанализу.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Вначале </a:t>
            </a:r>
            <a:r>
              <a:rPr lang="ru-RU" sz="2400" dirty="0">
                <a:solidFill>
                  <a:srgbClr val="002060"/>
                </a:solidFill>
              </a:rPr>
              <a:t>суть его сводилась к применению игровых ситуаций, в которых дети освобождались от своих страхов.</a:t>
            </a:r>
          </a:p>
          <a:p>
            <a:pPr>
              <a:lnSpc>
                <a:spcPts val="22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нашей стране это направление игровой психотерапии внедрил и пло­дотворно продолжает </a:t>
            </a:r>
            <a:r>
              <a:rPr lang="ru-RU" sz="2400" dirty="0" smtClean="0">
                <a:solidFill>
                  <a:srgbClr val="002060"/>
                </a:solidFill>
              </a:rPr>
              <a:t>развивать А.И</a:t>
            </a:r>
            <a:r>
              <a:rPr lang="ru-RU" sz="2400" dirty="0">
                <a:solidFill>
                  <a:srgbClr val="002060"/>
                </a:solidFill>
              </a:rPr>
              <a:t>. Захаров, справедливо считающий иг­ровую терапию основополагающей в психотерапии невротических расстройств у детей.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Рассматривая игру как «естественный эксперимент», </a:t>
            </a:r>
            <a:r>
              <a:rPr lang="ru-RU" sz="2400" dirty="0" smtClean="0">
                <a:solidFill>
                  <a:srgbClr val="002060"/>
                </a:solidFill>
              </a:rPr>
              <a:t>А.И</a:t>
            </a:r>
            <a:r>
              <a:rPr lang="ru-RU" sz="2400" dirty="0">
                <a:solidFill>
                  <a:srgbClr val="002060"/>
                </a:solidFill>
              </a:rPr>
              <a:t>. Захаров активно привлекает родителей к участию в нем. </a:t>
            </a: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Это позволяет выявлять за­щитные установки, скрытые симптомы, конфликты и способы их разрешения в семье. </a:t>
            </a: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Членам семьи в процессе психотерапевтического сеанса предостав­ляется возможность «эмоционального и моторного самовыражения, осозна­ния и </a:t>
            </a:r>
            <a:r>
              <a:rPr lang="ru-RU" sz="2400" dirty="0" err="1">
                <a:solidFill>
                  <a:srgbClr val="002060"/>
                </a:solidFill>
              </a:rPr>
              <a:t>отреагирования</a:t>
            </a:r>
            <a:r>
              <a:rPr lang="ru-RU" sz="2400" dirty="0">
                <a:solidFill>
                  <a:srgbClr val="002060"/>
                </a:solidFill>
              </a:rPr>
              <a:t> страхов, фантазий, возможности тренировать психи­ческие процессы, повышать </a:t>
            </a:r>
            <a:r>
              <a:rPr lang="ru-RU" sz="2400" dirty="0" err="1">
                <a:solidFill>
                  <a:srgbClr val="002060"/>
                </a:solidFill>
              </a:rPr>
              <a:t>фрустрационную</a:t>
            </a:r>
            <a:r>
              <a:rPr lang="ru-RU" sz="2400" dirty="0">
                <a:solidFill>
                  <a:srgbClr val="002060"/>
                </a:solidFill>
              </a:rPr>
              <a:t> толерантность» 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ru-RU" sz="2400" dirty="0" err="1">
                <a:solidFill>
                  <a:srgbClr val="002060"/>
                </a:solidFill>
              </a:rPr>
              <a:t>Эйдемиллер</a:t>
            </a:r>
            <a:r>
              <a:rPr lang="ru-RU" sz="2400" dirty="0">
                <a:solidFill>
                  <a:srgbClr val="002060"/>
                </a:solidFill>
              </a:rPr>
              <a:t> Э.Г., 2005</a:t>
            </a:r>
            <a:r>
              <a:rPr lang="en-US" sz="2400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8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1156"/>
            <a:ext cx="8964488" cy="6883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ru-RU" sz="2400" dirty="0">
                <a:solidFill>
                  <a:srgbClr val="002060"/>
                </a:solidFill>
              </a:rPr>
              <a:t>Одна из наиболее популярных форм психотерапии в США в настоящее время –  </a:t>
            </a:r>
            <a:r>
              <a:rPr lang="ru-RU" sz="2400" dirty="0" err="1">
                <a:solidFill>
                  <a:srgbClr val="002060"/>
                </a:solidFill>
              </a:rPr>
              <a:t>cognitive-behavioral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play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therapy</a:t>
            </a:r>
            <a:r>
              <a:rPr lang="ru-RU" sz="2400" dirty="0">
                <a:solidFill>
                  <a:srgbClr val="002060"/>
                </a:solidFill>
              </a:rPr>
              <a:t> (CBPT), то есть, </a:t>
            </a:r>
            <a:r>
              <a:rPr lang="ru-RU" sz="2400" dirty="0" err="1">
                <a:solidFill>
                  <a:srgbClr val="002060"/>
                </a:solidFill>
              </a:rPr>
              <a:t>когнитивно</a:t>
            </a:r>
            <a:r>
              <a:rPr lang="ru-RU" sz="2400" dirty="0">
                <a:solidFill>
                  <a:srgbClr val="002060"/>
                </a:solidFill>
              </a:rPr>
              <a:t>-по­веденческая игровая терапия.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Типичные </a:t>
            </a:r>
            <a:r>
              <a:rPr lang="ru-RU" sz="2400" dirty="0">
                <a:solidFill>
                  <a:srgbClr val="002060"/>
                </a:solidFill>
              </a:rPr>
              <a:t>методики СВРТ содержат модели адаптивных </a:t>
            </a:r>
            <a:r>
              <a:rPr lang="ru-RU" sz="2400" dirty="0" err="1">
                <a:solidFill>
                  <a:srgbClr val="002060"/>
                </a:solidFill>
              </a:rPr>
              <a:t>копинг</a:t>
            </a:r>
            <a:r>
              <a:rPr lang="ru-RU" sz="2400" dirty="0">
                <a:solidFill>
                  <a:srgbClr val="002060"/>
                </a:solidFill>
              </a:rPr>
              <a:t>-механизмов.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S.V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 err="1">
                <a:solidFill>
                  <a:srgbClr val="002060"/>
                </a:solidFill>
              </a:rPr>
              <a:t>Knell</a:t>
            </a:r>
            <a:r>
              <a:rPr lang="ru-RU" sz="2400" dirty="0">
                <a:solidFill>
                  <a:srgbClr val="002060"/>
                </a:solidFill>
              </a:rPr>
              <a:t> отмечает, что разработки СВРТ для дошкольников в последнее время успешно адаптируются в методики для взрослых.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Изменения </a:t>
            </a:r>
            <a:r>
              <a:rPr lang="ru-RU" sz="2400" dirty="0">
                <a:solidFill>
                  <a:srgbClr val="002060"/>
                </a:solidFill>
              </a:rPr>
              <a:t>в лучшую сторону характера коммуникаций под вли­янием СВРТ улучшают семейные взаимоотношения.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r>
              <a:rPr lang="ru-RU" sz="2400" dirty="0">
                <a:solidFill>
                  <a:srgbClr val="002060"/>
                </a:solidFill>
              </a:rPr>
              <a:t>Игры в контексте поведенческой психотерапии и </a:t>
            </a:r>
            <a:r>
              <a:rPr lang="ru-RU" sz="2400" dirty="0" err="1">
                <a:solidFill>
                  <a:srgbClr val="002060"/>
                </a:solidFill>
              </a:rPr>
              <a:t>психокоррекции</a:t>
            </a:r>
            <a:r>
              <a:rPr lang="ru-RU" sz="2400" dirty="0">
                <a:solidFill>
                  <a:srgbClr val="002060"/>
                </a:solidFill>
              </a:rPr>
              <a:t> детей и членов их семей широко применяются Ю.С. Шевченко и его сотрудника­ми 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ru-RU" sz="2400" dirty="0" err="1">
                <a:solidFill>
                  <a:srgbClr val="002060"/>
                </a:solidFill>
              </a:rPr>
              <a:t>Эйдемиллер</a:t>
            </a:r>
            <a:r>
              <a:rPr lang="ru-RU" sz="2400" dirty="0">
                <a:solidFill>
                  <a:srgbClr val="002060"/>
                </a:solidFill>
              </a:rPr>
              <a:t> Э.Г., 2005</a:t>
            </a:r>
            <a:r>
              <a:rPr lang="en-US" sz="2400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300"/>
              </a:lnSpc>
            </a:pPr>
            <a:r>
              <a:rPr lang="ru-RU" sz="2400" dirty="0">
                <a:solidFill>
                  <a:srgbClr val="002060"/>
                </a:solidFill>
              </a:rPr>
              <a:t>Активное привлечение родителей к работе, попытка, создавая, закрепляя у них и детей новые поведенческие стереотипы, «уменьшить психотравмирующие взаимоотношения ребенка и его окружения», указывает на семейный характер проводимой психотерапии. </a:t>
            </a:r>
          </a:p>
          <a:p>
            <a:pPr>
              <a:lnSpc>
                <a:spcPts val="2300"/>
              </a:lnSpc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970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2130</Words>
  <Application>Microsoft Office PowerPoint</Application>
  <PresentationFormat>Экран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47</cp:revision>
  <dcterms:created xsi:type="dcterms:W3CDTF">2019-10-16T17:47:03Z</dcterms:created>
  <dcterms:modified xsi:type="dcterms:W3CDTF">2020-11-09T15:35:58Z</dcterms:modified>
</cp:coreProperties>
</file>