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8" r:id="rId2"/>
    <p:sldId id="344" r:id="rId3"/>
    <p:sldId id="456" r:id="rId4"/>
    <p:sldId id="457" r:id="rId5"/>
    <p:sldId id="458" r:id="rId6"/>
    <p:sldId id="459" r:id="rId7"/>
    <p:sldId id="460" r:id="rId8"/>
    <p:sldId id="461" r:id="rId9"/>
    <p:sldId id="462" r:id="rId10"/>
    <p:sldId id="463" r:id="rId11"/>
    <p:sldId id="464" r:id="rId12"/>
    <p:sldId id="465" r:id="rId13"/>
    <p:sldId id="466" r:id="rId14"/>
    <p:sldId id="467" r:id="rId15"/>
    <p:sldId id="468" r:id="rId16"/>
    <p:sldId id="469" r:id="rId17"/>
    <p:sldId id="470" r:id="rId18"/>
    <p:sldId id="472" r:id="rId19"/>
    <p:sldId id="4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FD634555-4C5D-42EB-9F92-E8282DDD01FD}">
          <p14:sldIdLst>
            <p14:sldId id="258"/>
            <p14:sldId id="344"/>
            <p14:sldId id="456"/>
            <p14:sldId id="457"/>
            <p14:sldId id="458"/>
            <p14:sldId id="459"/>
            <p14:sldId id="460"/>
            <p14:sldId id="461"/>
            <p14:sldId id="462"/>
            <p14:sldId id="463"/>
            <p14:sldId id="464"/>
            <p14:sldId id="465"/>
            <p14:sldId id="466"/>
            <p14:sldId id="467"/>
            <p14:sldId id="468"/>
            <p14:sldId id="469"/>
            <p14:sldId id="470"/>
            <p14:sldId id="472"/>
            <p14:sldId id="473"/>
          </p14:sldIdLst>
        </p14:section>
        <p14:section name="Раздел без заголовка" id="{F9451921-DCC9-432B-A047-456E73CD29E0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8407" autoAdjust="0"/>
  </p:normalViewPr>
  <p:slideViewPr>
    <p:cSldViewPr>
      <p:cViewPr varScale="1">
        <p:scale>
          <a:sx n="90" d="100"/>
          <a:sy n="90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1F8D2-79A5-40CF-AF80-2438D8EFFE6C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624E5-DC40-40D8-B9E5-F22F73BA5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B4DA-01A1-4306-A7C1-72256AEC9258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9552F-F340-4948-B404-C437F8BA1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B4DA-01A1-4306-A7C1-72256AEC9258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9552F-F340-4948-B404-C437F8BA1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B4DA-01A1-4306-A7C1-72256AEC9258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9552F-F340-4948-B404-C437F8BA1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B4DA-01A1-4306-A7C1-72256AEC9258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9552F-F340-4948-B404-C437F8BA1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B4DA-01A1-4306-A7C1-72256AEC9258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9552F-F340-4948-B404-C437F8BA1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B4DA-01A1-4306-A7C1-72256AEC9258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9552F-F340-4948-B404-C437F8BA1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B4DA-01A1-4306-A7C1-72256AEC9258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9552F-F340-4948-B404-C437F8BA1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B4DA-01A1-4306-A7C1-72256AEC9258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9552F-F340-4948-B404-C437F8BA1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B4DA-01A1-4306-A7C1-72256AEC9258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9552F-F340-4948-B404-C437F8BA1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B4DA-01A1-4306-A7C1-72256AEC9258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9552F-F340-4948-B404-C437F8BA1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5B4DA-01A1-4306-A7C1-72256AEC9258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9552F-F340-4948-B404-C437F8BA1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5B4DA-01A1-4306-A7C1-72256AEC9258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9552F-F340-4948-B404-C437F8BA1F7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0313" y="214314"/>
            <a:ext cx="6335712" cy="2206574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 sz="4000" b="1" dirty="0">
                <a:solidFill>
                  <a:srgbClr val="00B050"/>
                </a:solidFill>
                <a:latin typeface="Monotype Corsiva" pitchFamily="66" charset="0"/>
              </a:rPr>
              <a:t>ГОО ВПО ДОННМУ ИМ.М.ГОРЬКОГО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b="1" dirty="0"/>
              <a:t/>
            </a:r>
            <a:br>
              <a:rPr lang="ru-RU" altLang="ru-RU" b="1" dirty="0"/>
            </a:br>
            <a:r>
              <a:rPr lang="ru-RU" altLang="ru-RU" sz="2800" b="1" dirty="0">
                <a:solidFill>
                  <a:srgbClr val="CC0066"/>
                </a:solidFill>
              </a:rPr>
              <a:t>Кафедра пропедевтики педиатрии, 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2800" b="1" dirty="0">
                <a:solidFill>
                  <a:srgbClr val="CC0066"/>
                </a:solidFill>
              </a:rPr>
              <a:t>Кафедра педиатрии №2</a:t>
            </a:r>
            <a:endParaRPr lang="ru-RU" altLang="ru-RU" b="1" dirty="0"/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1176671" y="2564904"/>
            <a:ext cx="7272809" cy="230832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КЛИНИКО-ФУНКЦИОНАЛЬНЫЕ ОСОБЕННОСТИ  ДИСПЛАСТИКОЗАВИСИМЫХ </a:t>
            </a:r>
          </a:p>
          <a:p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СИНДРОМОВ У ДЕТЕЙ</a:t>
            </a:r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1040781" y="5153027"/>
            <a:ext cx="74087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tabLst>
                <a:tab pos="1257300" algn="l"/>
              </a:tabLst>
            </a:pPr>
            <a:r>
              <a:rPr lang="ru-RU" altLang="ru-RU" sz="2400" b="1" dirty="0">
                <a:solidFill>
                  <a:srgbClr val="990033"/>
                </a:solidFill>
              </a:rPr>
              <a:t>Докладчики: доцент </a:t>
            </a:r>
            <a:r>
              <a:rPr lang="ru-RU" alt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Москалюк Оксана Николаевна</a:t>
            </a:r>
          </a:p>
          <a:p>
            <a:pPr lvl="0">
              <a:tabLst>
                <a:tab pos="1257300" algn="l"/>
              </a:tabLst>
            </a:pPr>
            <a:r>
              <a:rPr lang="ru-RU" altLang="ru-RU" sz="2400" b="1" dirty="0">
                <a:solidFill>
                  <a:srgbClr val="990033"/>
                </a:solidFill>
              </a:rPr>
              <a:t>доцент </a:t>
            </a:r>
            <a:r>
              <a:rPr lang="ru-RU" altLang="ru-RU" sz="2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Чалая Любовь Феликсовна, </a:t>
            </a:r>
          </a:p>
          <a:p>
            <a:pPr lvl="0">
              <a:tabLst>
                <a:tab pos="1257300" algn="l"/>
              </a:tabLst>
            </a:pPr>
            <a:r>
              <a:rPr lang="ru-RU" altLang="ru-RU" sz="2400" b="1" dirty="0" err="1" smtClean="0">
                <a:solidFill>
                  <a:srgbClr val="990033"/>
                </a:solidFill>
              </a:rPr>
              <a:t>д.мед.н</a:t>
            </a:r>
            <a:r>
              <a:rPr lang="ru-RU" altLang="ru-RU" sz="2400" b="1" dirty="0" smtClean="0">
                <a:solidFill>
                  <a:srgbClr val="990033"/>
                </a:solidFill>
              </a:rPr>
              <a:t>. </a:t>
            </a:r>
            <a:r>
              <a:rPr lang="ru-RU" altLang="ru-RU" sz="2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Налетов Андрей Васильевич</a:t>
            </a:r>
          </a:p>
          <a:p>
            <a:pPr>
              <a:tabLst>
                <a:tab pos="1257300" algn="l"/>
              </a:tabLst>
            </a:pPr>
            <a:endParaRPr lang="ru-RU" alt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3" name="Picture 8" descr="http://novostidonetsk.com/wp-content/uploads/2015/03/DDAsGLrRB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2214563" cy="196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99412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/>
              <a:t> </a:t>
            </a:r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КОСМЕТИЧЕСКИЙ СИНДРОМ</a:t>
            </a:r>
            <a:endParaRPr lang="ru-RU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9856" y="1484784"/>
            <a:ext cx="8784976" cy="518457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sz="3500" dirty="0"/>
              <a:t>Косметический синдром имели 78 (61,9±4,3%) детей. </a:t>
            </a:r>
          </a:p>
          <a:p>
            <a:pPr marL="0" indent="0">
              <a:buNone/>
            </a:pPr>
            <a:r>
              <a:rPr lang="ru-RU" sz="3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 заключался в  наличии внешних проявлений ДСТ:</a:t>
            </a:r>
          </a:p>
          <a:p>
            <a:r>
              <a:rPr lang="ru-RU" sz="3500" dirty="0"/>
              <a:t>аномалии формы ушных раковин –  </a:t>
            </a:r>
          </a:p>
          <a:p>
            <a:pPr marL="0" indent="0">
              <a:buNone/>
            </a:pPr>
            <a:r>
              <a:rPr lang="ru-RU" sz="3500" dirty="0"/>
              <a:t>    у 48 (38,1±4,3%) </a:t>
            </a:r>
            <a:r>
              <a:rPr lang="ru-RU" sz="3500" dirty="0" smtClean="0"/>
              <a:t>обследованных, </a:t>
            </a:r>
            <a:endParaRPr lang="ru-RU" sz="3500" dirty="0"/>
          </a:p>
          <a:p>
            <a:r>
              <a:rPr lang="ru-RU" sz="3500" dirty="0"/>
              <a:t>гиперэластичность кожи – 57 (45,2±4,4%),</a:t>
            </a:r>
          </a:p>
          <a:p>
            <a:r>
              <a:rPr lang="ru-RU" sz="3500" dirty="0"/>
              <a:t>«готическое нёбо» – 50 (39,7±4,4%), </a:t>
            </a:r>
          </a:p>
          <a:p>
            <a:r>
              <a:rPr lang="ru-RU" sz="3500" dirty="0" err="1"/>
              <a:t>краниоцефальные</a:t>
            </a:r>
            <a:r>
              <a:rPr lang="ru-RU" sz="3500" dirty="0"/>
              <a:t> аномалии – 45 (35,7±4,3%),</a:t>
            </a:r>
          </a:p>
          <a:p>
            <a:r>
              <a:rPr lang="ru-RU" sz="3500" dirty="0"/>
              <a:t>широкая переносица – 24 (19±3,5%),</a:t>
            </a:r>
          </a:p>
          <a:p>
            <a:r>
              <a:rPr lang="ru-RU" sz="3500" dirty="0"/>
              <a:t>микро- и </a:t>
            </a:r>
            <a:r>
              <a:rPr lang="ru-RU" sz="3500" dirty="0" err="1"/>
              <a:t>макрогнатия</a:t>
            </a:r>
            <a:r>
              <a:rPr lang="ru-RU" sz="3500" dirty="0"/>
              <a:t> – 14 (11,1±2,8%), </a:t>
            </a:r>
          </a:p>
          <a:p>
            <a:r>
              <a:rPr lang="ru-RU" sz="3500" dirty="0"/>
              <a:t>короткая уздечка языка – 6 (4,8±1,9%).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89142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99412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СИНДРОМ ПАТОЛОГИИ СТОПЫ</a:t>
            </a:r>
            <a:endParaRPr lang="ru-RU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9856" y="1484784"/>
            <a:ext cx="8784976" cy="518457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Синдром патологии стопы диагностирован</a:t>
            </a:r>
          </a:p>
          <a:p>
            <a:pPr marL="0" indent="0">
              <a:buNone/>
            </a:pPr>
            <a:r>
              <a:rPr lang="ru-RU" dirty="0"/>
              <a:t>    у 65 (51,6±4,5%) пациентов.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Дети с этим синдромом имели:</a:t>
            </a:r>
          </a:p>
          <a:p>
            <a:r>
              <a:rPr lang="ru-RU" dirty="0"/>
              <a:t> плоскостопие – 63 (50,0±4,4%),</a:t>
            </a:r>
          </a:p>
          <a:p>
            <a:r>
              <a:rPr lang="ru-RU" dirty="0"/>
              <a:t> аномалии формы стоп – 25 (19,8±3,6%),</a:t>
            </a:r>
          </a:p>
          <a:p>
            <a:r>
              <a:rPr lang="ru-RU" dirty="0"/>
              <a:t> </a:t>
            </a:r>
            <a:r>
              <a:rPr lang="ru-RU" dirty="0" err="1"/>
              <a:t>сандалевидную</a:t>
            </a:r>
            <a:r>
              <a:rPr lang="ru-RU" dirty="0"/>
              <a:t> щель – 5 (3,9±1,7%).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79013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99412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СИНДРОМ ГИПЕРМОБИЛЬНОСТИ СУСТАВОВ</a:t>
            </a:r>
            <a:endParaRPr lang="ru-RU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9856" y="1484784"/>
            <a:ext cx="8784976" cy="518457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Синдром </a:t>
            </a:r>
            <a:r>
              <a:rPr lang="ru-RU" dirty="0" err="1"/>
              <a:t>гипермобильности</a:t>
            </a:r>
            <a:r>
              <a:rPr lang="ru-RU" dirty="0"/>
              <a:t> суставов выявлен </a:t>
            </a:r>
          </a:p>
          <a:p>
            <a:pPr marL="0" indent="0" algn="just">
              <a:buNone/>
            </a:pPr>
            <a:r>
              <a:rPr lang="ru-RU" dirty="0"/>
              <a:t>     у 62 (49,2±4,4%) </a:t>
            </a:r>
            <a:r>
              <a:rPr lang="ru-RU" dirty="0" smtClean="0"/>
              <a:t>пациентов. </a:t>
            </a:r>
            <a:endParaRPr lang="ru-RU" dirty="0"/>
          </a:p>
          <a:p>
            <a:pPr algn="just"/>
            <a:r>
              <a:rPr lang="ru-RU" dirty="0" smtClean="0"/>
              <a:t>Основными </a:t>
            </a:r>
            <a:r>
              <a:rPr lang="ru-RU" smtClean="0"/>
              <a:t>жалобами  </a:t>
            </a:r>
            <a:r>
              <a:rPr lang="ru-RU" dirty="0"/>
              <a:t>детей с суставной </a:t>
            </a:r>
            <a:r>
              <a:rPr lang="ru-RU" dirty="0" err="1"/>
              <a:t>гипермобильностью</a:t>
            </a:r>
            <a:r>
              <a:rPr lang="ru-RU" dirty="0"/>
              <a:t> были артралгии и/или хруст в суставах – 27 (21,4±3,7%) случаях. </a:t>
            </a:r>
          </a:p>
          <a:p>
            <a:pPr algn="just"/>
            <a:r>
              <a:rPr lang="ru-RU" dirty="0"/>
              <a:t>Повышенная амплитуда движений при объективном обследовании чаще наблюдалась в суставах пальцев кистей, локтевых, лучезапястных суставах, реже – в поясничном отделе позвоночника. </a:t>
            </a:r>
          </a:p>
          <a:p>
            <a:pPr algn="just"/>
            <a:r>
              <a:rPr lang="ru-RU" dirty="0"/>
              <a:t>Проведенное рентгенологическое исследование суставов костно-деструктивных изменений не выявило.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47618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99412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ВИСЦЕРАЛЬНЫЕ СИНДРОМЫ</a:t>
            </a:r>
            <a:endParaRPr lang="ru-RU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9856" y="1484784"/>
            <a:ext cx="8784976" cy="518457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54 (42,9±4,4%) пациента имели синдромы патологии пищеварительного тракта и мочевыводящей системы.</a:t>
            </a:r>
          </a:p>
          <a:p>
            <a:pPr algn="just"/>
            <a:endParaRPr lang="ru-RU" dirty="0"/>
          </a:p>
          <a:p>
            <a:pPr marL="0" indent="0" algn="just">
              <a:buNone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Данные синдромы включали в себя следующие    </a:t>
            </a:r>
          </a:p>
          <a:p>
            <a:pPr marL="0" indent="0" algn="just">
              <a:buNone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изменения:</a:t>
            </a:r>
            <a:r>
              <a:rPr lang="ru-RU" dirty="0"/>
              <a:t> </a:t>
            </a:r>
          </a:p>
          <a:p>
            <a:pPr algn="just"/>
            <a:r>
              <a:rPr lang="ru-RU" dirty="0"/>
              <a:t> деформации желчного пузыря – </a:t>
            </a:r>
            <a:r>
              <a:rPr lang="ru-RU" dirty="0" smtClean="0"/>
              <a:t> </a:t>
            </a:r>
            <a:r>
              <a:rPr lang="ru-RU" dirty="0"/>
              <a:t>47 (37,3±4,3%), </a:t>
            </a:r>
          </a:p>
          <a:p>
            <a:pPr algn="just"/>
            <a:r>
              <a:rPr lang="ru-RU" dirty="0"/>
              <a:t> аномалии развития кишечника – 37  (29,4±4,1%),</a:t>
            </a:r>
          </a:p>
          <a:p>
            <a:pPr algn="just"/>
            <a:r>
              <a:rPr lang="ru-RU" dirty="0"/>
              <a:t> </a:t>
            </a:r>
            <a:r>
              <a:rPr lang="ru-RU" dirty="0" err="1"/>
              <a:t>гастроэзофагальный</a:t>
            </a:r>
            <a:r>
              <a:rPr lang="ru-RU" dirty="0"/>
              <a:t> рефлюкс – 14 (11,1±2,8%), </a:t>
            </a:r>
          </a:p>
          <a:p>
            <a:pPr algn="just"/>
            <a:r>
              <a:rPr lang="ru-RU" dirty="0"/>
              <a:t> нефроптоз – 6 (4,8±1,9%), </a:t>
            </a:r>
          </a:p>
          <a:p>
            <a:pPr algn="just"/>
            <a:r>
              <a:rPr lang="ru-RU" dirty="0"/>
              <a:t> аномалии развития почек – 4 (3,2±1,6%).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73054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99412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СОСУДИСТЫЙ СИНДРОМ</a:t>
            </a:r>
            <a:endParaRPr lang="ru-RU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9856" y="1484784"/>
            <a:ext cx="8784976" cy="518457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42 (33,3±3,8%) ребенка имели проявления сосудистого синдрома.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проведении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реоэнцефалографического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исследования и ультразвуковой допплерографии магистральных сосудов головы и шеи выявлены следующие изменения:</a:t>
            </a:r>
          </a:p>
          <a:p>
            <a:pPr algn="just"/>
            <a:r>
              <a:rPr lang="ru-RU" dirty="0"/>
              <a:t> снижение или асимметрия тонуса крупных, средних, мелких артерий и артериол; </a:t>
            </a:r>
          </a:p>
          <a:p>
            <a:pPr algn="just"/>
            <a:r>
              <a:rPr lang="ru-RU" dirty="0"/>
              <a:t>снижение или дистония кровотока по этим сосудам; </a:t>
            </a:r>
          </a:p>
          <a:p>
            <a:pPr algn="just"/>
            <a:r>
              <a:rPr lang="ru-RU" dirty="0"/>
              <a:t>снижение тонуса </a:t>
            </a:r>
            <a:r>
              <a:rPr lang="ru-RU" dirty="0" err="1"/>
              <a:t>венул</a:t>
            </a:r>
            <a:r>
              <a:rPr lang="ru-RU" dirty="0"/>
              <a:t>, нарушение венозного оттока.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69801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99412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СИНДРОМ ПАТОЛОГИИ ОРГАНОВ ЗРЕНИЯ</a:t>
            </a:r>
            <a:endParaRPr lang="ru-RU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9856" y="1484784"/>
            <a:ext cx="8784976" cy="518457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Синдром патологии органов зрения встречался у 18 (14,3±3,1%) пациентов.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Основными проявления синдрома являлись:</a:t>
            </a:r>
          </a:p>
          <a:p>
            <a:r>
              <a:rPr lang="ru-RU" dirty="0"/>
              <a:t>миопия,</a:t>
            </a:r>
          </a:p>
          <a:p>
            <a:r>
              <a:rPr lang="ru-RU" dirty="0"/>
              <a:t>астигматизм, </a:t>
            </a:r>
          </a:p>
          <a:p>
            <a:r>
              <a:rPr lang="ru-RU" dirty="0"/>
              <a:t>гиперметропия.</a:t>
            </a:r>
          </a:p>
        </p:txBody>
      </p:sp>
    </p:spTree>
    <p:extLst>
      <p:ext uri="{BB962C8B-B14F-4D97-AF65-F5344CB8AC3E}">
        <p14:creationId xmlns:p14="http://schemas.microsoft.com/office/powerpoint/2010/main" xmlns="" val="611958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99412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БРОНХОЛЕГОЧНЫЙ СИНДРОМ</a:t>
            </a:r>
            <a:endParaRPr lang="ru-RU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9856" y="1484784"/>
            <a:ext cx="8784976" cy="518457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Бронхолегочный синдром диагностирован у одного (0,8</a:t>
            </a:r>
            <a:r>
              <a:rPr lang="ru-RU"/>
              <a:t>%) </a:t>
            </a:r>
            <a:r>
              <a:rPr lang="ru-RU" smtClean="0"/>
              <a:t>ребенка:</a:t>
            </a:r>
            <a:endParaRPr lang="ru-RU" dirty="0"/>
          </a:p>
          <a:p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на </a:t>
            </a:r>
            <a:r>
              <a:rPr lang="ru-RU" dirty="0"/>
              <a:t>фоне </a:t>
            </a:r>
            <a:r>
              <a:rPr lang="ru-RU" dirty="0" err="1"/>
              <a:t>кифосколиоза</a:t>
            </a:r>
            <a:r>
              <a:rPr lang="ru-RU" dirty="0"/>
              <a:t> II степени и воронкообразной деформации грудной клетки имело место снижение функциональных параметров дыхательной системы.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782453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25575"/>
            <a:ext cx="8811265" cy="147462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300" b="1" dirty="0"/>
              <a:t/>
            </a:r>
            <a:br>
              <a:rPr lang="ru-RU" sz="3300" b="1" dirty="0"/>
            </a:br>
            <a:r>
              <a:rPr lang="ru-RU" sz="3300" b="1" dirty="0"/>
              <a:t>Частота сочетания клиническо-функциональных синдромов у детей с дисплазией соединительной ткани</a:t>
            </a:r>
            <a:r>
              <a:rPr lang="ru-RU" dirty="0"/>
              <a:t/>
            </a:r>
            <a:br>
              <a:rPr lang="ru-RU" dirty="0"/>
            </a:b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45719" cy="506916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3719D573-6E4A-4362-A65B-AD585F9F3FA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645329239"/>
              </p:ext>
            </p:extLst>
          </p:nvPr>
        </p:nvGraphicFramePr>
        <p:xfrm>
          <a:off x="179512" y="1624744"/>
          <a:ext cx="8811265" cy="556437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180707">
                  <a:extLst>
                    <a:ext uri="{9D8B030D-6E8A-4147-A177-3AD203B41FA5}">
                      <a16:colId xmlns:a16="http://schemas.microsoft.com/office/drawing/2014/main" xmlns="" val="1673041354"/>
                    </a:ext>
                  </a:extLst>
                </a:gridCol>
                <a:gridCol w="2308038">
                  <a:extLst>
                    <a:ext uri="{9D8B030D-6E8A-4147-A177-3AD203B41FA5}">
                      <a16:colId xmlns:a16="http://schemas.microsoft.com/office/drawing/2014/main" xmlns="" val="2924649512"/>
                    </a:ext>
                  </a:extLst>
                </a:gridCol>
                <a:gridCol w="4322520">
                  <a:extLst>
                    <a:ext uri="{9D8B030D-6E8A-4147-A177-3AD203B41FA5}">
                      <a16:colId xmlns:a16="http://schemas.microsoft.com/office/drawing/2014/main" xmlns="" val="4132579611"/>
                    </a:ext>
                  </a:extLst>
                </a:gridCol>
              </a:tblGrid>
              <a:tr h="71913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600" kern="1400" spc="-10" dirty="0">
                          <a:solidFill>
                            <a:srgbClr val="C00000"/>
                          </a:solidFill>
                          <a:effectLst/>
                        </a:rPr>
                        <a:t>Количество</a:t>
                      </a:r>
                      <a:endParaRPr lang="ru-RU" sz="26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600" kern="1400" spc="-10" dirty="0">
                          <a:solidFill>
                            <a:srgbClr val="C00000"/>
                          </a:solidFill>
                          <a:effectLst/>
                        </a:rPr>
                        <a:t>синдромов</a:t>
                      </a:r>
                      <a:endParaRPr lang="ru-RU" sz="26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0" kern="1400" spc="-10" dirty="0">
                          <a:solidFill>
                            <a:srgbClr val="C00000"/>
                          </a:solidFill>
                          <a:effectLst/>
                        </a:rPr>
                        <a:t> Дети с ДСТ (</a:t>
                      </a:r>
                      <a:r>
                        <a:rPr lang="en-US" sz="3000" kern="1400" spc="-10" dirty="0">
                          <a:solidFill>
                            <a:srgbClr val="C00000"/>
                          </a:solidFill>
                          <a:effectLst/>
                        </a:rPr>
                        <a:t>n</a:t>
                      </a:r>
                      <a:r>
                        <a:rPr lang="ru-RU" sz="3000" kern="1400" spc="-10" dirty="0">
                          <a:solidFill>
                            <a:srgbClr val="C00000"/>
                          </a:solidFill>
                          <a:effectLst/>
                        </a:rPr>
                        <a:t>=126)</a:t>
                      </a:r>
                      <a:endParaRPr lang="ru-RU" sz="3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0098614"/>
                  </a:ext>
                </a:extLst>
              </a:tr>
              <a:tr h="3719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600" b="1" i="1" kern="1400" spc="-1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endParaRPr lang="ru-RU" sz="2600" b="1" i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600" b="1" i="1" kern="1400" spc="-10" dirty="0" err="1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</a:t>
                      </a:r>
                      <a:r>
                        <a:rPr lang="ru-RU" sz="2600" b="1" i="1" kern="1400" spc="-10" dirty="0" err="1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ru-RU" sz="2600" b="1" i="1" kern="1400" spc="-10" dirty="0" err="1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</a:t>
                      </a:r>
                      <a:r>
                        <a:rPr lang="ru-RU" sz="2600" b="1" i="1" kern="1400" spc="-1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(%)</a:t>
                      </a:r>
                      <a:endParaRPr lang="ru-RU" sz="2600" b="1" i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263820604"/>
                  </a:ext>
                </a:extLst>
              </a:tr>
              <a:tr h="4008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i="0" kern="1400" spc="-1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28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i="0" kern="1400" spc="-1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2800" b="1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kern="1400" spc="-1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2,4</a:t>
                      </a:r>
                      <a:r>
                        <a:rPr lang="ru-RU" sz="2800" kern="1400" spc="-1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ru-RU" sz="2800" kern="1400" spc="-1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1,4</a:t>
                      </a:r>
                      <a:endParaRPr lang="ru-RU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11151988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i="0" kern="1400" spc="-1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2800" i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i="0" kern="1400" spc="-1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</a:t>
                      </a:r>
                      <a:endParaRPr lang="ru-RU" sz="2800" b="1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kern="1400" spc="-1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6,4</a:t>
                      </a:r>
                      <a:r>
                        <a:rPr lang="ru-RU" sz="2800" kern="1400" spc="-1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ru-RU" sz="2800" kern="1400" spc="-1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2,2</a:t>
                      </a:r>
                      <a:endParaRPr lang="ru-RU" sz="28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679372747"/>
                  </a:ext>
                </a:extLst>
              </a:tr>
              <a:tr h="479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i="0" kern="1400" spc="-1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2800" i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i="0" kern="1400" spc="-1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14</a:t>
                      </a:r>
                      <a:endParaRPr lang="ru-RU" sz="2800" b="1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kern="1400" spc="-1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11,1</a:t>
                      </a:r>
                      <a:r>
                        <a:rPr lang="ru-RU" sz="2800" kern="1400" spc="-1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ru-RU" sz="2800" kern="1400" spc="-1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2,8</a:t>
                      </a:r>
                      <a:endParaRPr lang="ru-RU" sz="28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410094377"/>
                  </a:ext>
                </a:extLst>
              </a:tr>
              <a:tr h="479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i="0" kern="1400" spc="-1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ru-RU" sz="2800" i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i="0" kern="1400" spc="-1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</a:t>
                      </a:r>
                      <a:endParaRPr lang="ru-RU" sz="2800" b="1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kern="1400" spc="-1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15,9</a:t>
                      </a:r>
                      <a:r>
                        <a:rPr lang="ru-RU" sz="2800" kern="1400" spc="-1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ru-RU" sz="2800" kern="1400" spc="-1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3,3</a:t>
                      </a:r>
                      <a:endParaRPr lang="ru-RU" sz="28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252674821"/>
                  </a:ext>
                </a:extLst>
              </a:tr>
              <a:tr h="479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i="0" kern="1400" spc="-1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ru-RU" sz="2800" i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i="0" kern="1400" spc="-1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23</a:t>
                      </a:r>
                      <a:endParaRPr lang="ru-RU" sz="2800" b="1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kern="1400" spc="-1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18,3</a:t>
                      </a:r>
                      <a:r>
                        <a:rPr lang="ru-RU" sz="2800" kern="1400" spc="-1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ru-RU" sz="2800" kern="1400" spc="-1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3,4</a:t>
                      </a:r>
                      <a:endParaRPr lang="ru-RU" sz="28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952583295"/>
                  </a:ext>
                </a:extLst>
              </a:tr>
              <a:tr h="479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i="0" kern="1400" spc="-1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  <a:endParaRPr lang="ru-RU" sz="2800" i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i="0" kern="1400" spc="-1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18</a:t>
                      </a:r>
                      <a:endParaRPr lang="ru-RU" sz="2800" b="1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kern="1400" spc="-1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14,3</a:t>
                      </a:r>
                      <a:r>
                        <a:rPr lang="ru-RU" sz="2800" kern="1400" spc="-1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ru-RU" sz="2800" kern="1400" spc="-1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3,1</a:t>
                      </a:r>
                      <a:endParaRPr lang="ru-RU" sz="28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74123963"/>
                  </a:ext>
                </a:extLst>
              </a:tr>
              <a:tr h="479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i="0" kern="1400" spc="-1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  <a:endParaRPr lang="ru-RU" sz="2800" i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i="0" kern="1400" spc="-1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</a:t>
                      </a:r>
                      <a:endParaRPr lang="ru-RU" sz="2800" b="1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kern="1400" spc="-1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19,8</a:t>
                      </a:r>
                      <a:r>
                        <a:rPr lang="ru-RU" sz="2800" kern="1400" spc="-1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ru-RU" sz="2800" kern="1400" spc="-1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3,6</a:t>
                      </a:r>
                      <a:endParaRPr lang="ru-RU" sz="28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749059741"/>
                  </a:ext>
                </a:extLst>
              </a:tr>
              <a:tr h="4425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i="0" kern="1400" spc="-1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</a:t>
                      </a:r>
                      <a:endParaRPr lang="ru-RU" sz="28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i="0" kern="1400" spc="-1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</a:t>
                      </a:r>
                      <a:endParaRPr lang="ru-RU" sz="2800" b="1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kern="1400" spc="-1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6,4</a:t>
                      </a:r>
                      <a:r>
                        <a:rPr lang="ru-RU" sz="2800" kern="1400" spc="-1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ru-RU" sz="2800" kern="1400" spc="-1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2,2</a:t>
                      </a:r>
                      <a:endParaRPr lang="ru-RU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1416101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  <a:r>
                        <a:rPr lang="ru-RU" sz="2800" kern="1400" spc="-1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Symbol" panose="05050102010706020507" pitchFamily="18" charset="2"/>
                        </a:rPr>
                        <a:t>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308455037"/>
                  </a:ext>
                </a:extLst>
              </a:tr>
              <a:tr h="3238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248738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622590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6696744" cy="316835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Таким образом, у детей с клапанным синдромом дисплазии соединительной ткани чаще других выявлены синдромы вегетативной дисфункции, </a:t>
            </a:r>
            <a:r>
              <a:rPr lang="ru-RU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торакодиафрагмальный</a:t>
            </a:r>
            <a:r>
              <a:rPr lang="ru-RU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аритмический. </a:t>
            </a:r>
            <a:endParaRPr lang="ru-RU" sz="3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3717032"/>
            <a:ext cx="6984776" cy="28803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/>
            <a:r>
              <a:rPr lang="ru-RU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Дифференцированная оценка внешних </a:t>
            </a:r>
          </a:p>
          <a:p>
            <a:pPr algn="r"/>
            <a:r>
              <a:rPr lang="ru-RU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висцеральных </a:t>
            </a:r>
            <a:r>
              <a:rPr lang="ru-RU" sz="3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дипластикозависимых</a:t>
            </a:r>
            <a:r>
              <a:rPr lang="ru-RU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изменений способствует рациональному решению вопросов тактики ведения детей с дисплазией соединительной ткани.</a:t>
            </a:r>
          </a:p>
        </p:txBody>
      </p:sp>
    </p:spTree>
    <p:extLst>
      <p:ext uri="{BB962C8B-B14F-4D97-AF65-F5344CB8AC3E}">
        <p14:creationId xmlns:p14="http://schemas.microsoft.com/office/powerpoint/2010/main" xmlns="" val="23260258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812" name="Picture 4" descr="https://i1.wp.com/vseprorebenka.ru/wp-content/uploads/Child---s-development-at-the-age-of-3-monthes-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-6668"/>
            <a:ext cx="3852936" cy="2758206"/>
          </a:xfrm>
          <a:prstGeom prst="rect">
            <a:avLst/>
          </a:prstGeom>
          <a:noFill/>
        </p:spPr>
      </p:pic>
      <p:pic>
        <p:nvPicPr>
          <p:cNvPr id="119816" name="Picture 8" descr="https://avatars.mds.yandex.net/get-pdb/1679619/f6f4e735-14f8-4992-9398-f2c45ba4f1ac/s12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4493" y="3717033"/>
            <a:ext cx="3852937" cy="3473818"/>
          </a:xfrm>
          <a:prstGeom prst="rect">
            <a:avLst/>
          </a:prstGeom>
          <a:noFill/>
        </p:spPr>
      </p:pic>
      <p:sp>
        <p:nvSpPr>
          <p:cNvPr id="119818" name="AutoShape 10" descr="https://static.scientificamerican.com/sciam/cache/file/764CD1DE-C863-47BF-A23A6447896E33F9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19821" name="Picture 13" descr="D:\КСЮ\КАФЕДРАЛЬНЫЕ ДОКУМЕНТЫ\каф. ПРОПЕД. ПЕД\ЛЕКЦИИ ОН\лекция 2 колледж 2курс\кубики_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7975" y="3573017"/>
            <a:ext cx="3852937" cy="3284984"/>
          </a:xfrm>
          <a:prstGeom prst="rect">
            <a:avLst/>
          </a:prstGeom>
          <a:noFill/>
        </p:spPr>
      </p:pic>
      <p:pic>
        <p:nvPicPr>
          <p:cNvPr id="10" name="Picture 2" descr="http://xn--b1addmfe5aaikeid.xn--p1ai/uploads/article/wysiwyg/12d9ffd9fcd2_61Ck9INBWML._SL1300_-mi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10168"/>
            <a:ext cx="3960440" cy="2758206"/>
          </a:xfrm>
          <a:prstGeom prst="rect">
            <a:avLst/>
          </a:prstGeom>
          <a:noFill/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3F990EDB-1D89-4CC9-82C5-8B3D5ECB669F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090798" y="2751538"/>
            <a:ext cx="6962235" cy="1066892"/>
          </a:xfrm>
          <a:prstGeom prst="rect">
            <a:avLst/>
          </a:prstGeom>
          <a:solidFill>
            <a:schemeClr val="accent2"/>
          </a:solidFill>
        </p:spPr>
      </p:pic>
    </p:spTree>
    <p:extLst>
      <p:ext uri="{BB962C8B-B14F-4D97-AF65-F5344CB8AC3E}">
        <p14:creationId xmlns:p14="http://schemas.microsoft.com/office/powerpoint/2010/main" xmlns="" val="212050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439248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ru-RU" sz="3200" b="1" i="1" dirty="0"/>
              <a:t>Дисплазия соединительной ткани (ДСТ) </a:t>
            </a:r>
            <a:br>
              <a:rPr lang="ru-RU" sz="3200" b="1" i="1" dirty="0"/>
            </a:br>
            <a:r>
              <a:rPr lang="ru-RU" sz="3200" dirty="0"/>
              <a:t>- это системная патология с различной степенью выраженности. Одна из актуальных проблем дисплазии  соединительной ткани - </a:t>
            </a:r>
            <a:r>
              <a:rPr lang="ru-RU" sz="3200" dirty="0" err="1"/>
              <a:t>полиорганность</a:t>
            </a:r>
            <a:r>
              <a:rPr lang="ru-RU" sz="3200" dirty="0"/>
              <a:t> поражения. Понимание важности </a:t>
            </a:r>
            <a:r>
              <a:rPr lang="ru-RU" sz="3200" dirty="0" err="1"/>
              <a:t>полиорганности</a:t>
            </a:r>
            <a:r>
              <a:rPr lang="ru-RU" sz="3200" dirty="0"/>
              <a:t> ДСТ лежит в основе диагностики патологии на основе комплексного системного подхода к данной проблеме. </a:t>
            </a:r>
            <a:r>
              <a:rPr lang="ru-RU" dirty="0"/>
              <a:t/>
            </a:r>
            <a:br>
              <a:rPr lang="ru-RU" dirty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5085184"/>
            <a:ext cx="8640960" cy="151216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ru-RU" sz="1900" b="1" i="1" dirty="0">
                <a:solidFill>
                  <a:schemeClr val="tx1"/>
                </a:solidFill>
              </a:rPr>
              <a:t>Полиорганные нарушения при дисплазиях соединительной ткани у детей. Алгоритмы диагностики и стандарты ведения. </a:t>
            </a:r>
          </a:p>
          <a:p>
            <a:pPr algn="r"/>
            <a:r>
              <a:rPr lang="ru-RU" sz="1900" b="1" i="1" dirty="0">
                <a:solidFill>
                  <a:schemeClr val="tx1"/>
                </a:solidFill>
              </a:rPr>
              <a:t>Проект Российских рекомендаций. Часть 2, 2015</a:t>
            </a:r>
            <a:endParaRPr lang="ru-RU" sz="1900" dirty="0">
              <a:solidFill>
                <a:schemeClr val="tx1"/>
              </a:solidFill>
            </a:endParaRP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432048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ru-RU" sz="2800" dirty="0"/>
              <a:t/>
            </a:r>
            <a:br>
              <a:rPr lang="ru-RU" sz="2800" dirty="0"/>
            </a:br>
            <a:r>
              <a:rPr lang="ru-RU" sz="2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Диспластикозависимые</a:t>
            </a: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изменения органов и систем </a:t>
            </a:r>
            <a:r>
              <a:rPr lang="ru-RU" sz="2800" dirty="0"/>
              <a:t>представляют собой реализацию морфофункциональных нарушений соединительной ткани </a:t>
            </a:r>
            <a:r>
              <a:rPr lang="ru-RU" sz="28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виде внешних и висцеральных ее проявлений</a:t>
            </a:r>
            <a:r>
              <a:rPr lang="ru-RU" sz="2800" u="sng" dirty="0"/>
              <a:t>. </a:t>
            </a:r>
            <a:r>
              <a:rPr lang="ru-RU" sz="2800" dirty="0" smtClean="0"/>
              <a:t>Фенотипические </a:t>
            </a:r>
            <a:r>
              <a:rPr lang="ru-RU" sz="2800" dirty="0"/>
              <a:t>проявления ДСТ целесообразно рассматривать в контексте клинико-функциональных синдромов, </a:t>
            </a:r>
            <a:r>
              <a:rPr lang="ru-RU" sz="2800" dirty="0" smtClean="0"/>
              <a:t>объединяющих </a:t>
            </a:r>
            <a:r>
              <a:rPr lang="ru-RU" sz="2800" dirty="0"/>
              <a:t>признаки соединительнотканной дисплазии со стороны определенных органов и систем.</a:t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5085184"/>
            <a:ext cx="8640960" cy="151216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ru-RU" sz="2100" b="1" i="1" dirty="0">
                <a:solidFill>
                  <a:schemeClr val="tx1"/>
                </a:solidFill>
              </a:rPr>
              <a:t>Национальные рекомендации Российского общества терапевтов </a:t>
            </a:r>
          </a:p>
          <a:p>
            <a:pPr algn="r"/>
            <a:r>
              <a:rPr lang="ru-RU" sz="2100" b="1" i="1" dirty="0">
                <a:solidFill>
                  <a:schemeClr val="tx1"/>
                </a:solidFill>
              </a:rPr>
              <a:t>по диагностике, лечению и реабилитации пациентов </a:t>
            </a:r>
          </a:p>
          <a:p>
            <a:pPr algn="r"/>
            <a:r>
              <a:rPr lang="ru-RU" sz="2100" b="1" i="1" dirty="0">
                <a:solidFill>
                  <a:schemeClr val="tx1"/>
                </a:solidFill>
              </a:rPr>
              <a:t>с дисплазиями соединительной ткани, 2015.</a:t>
            </a:r>
            <a:endParaRPr lang="ru-RU" sz="2100" b="1" dirty="0">
              <a:solidFill>
                <a:schemeClr val="tx1"/>
              </a:solidFill>
            </a:endParaRP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2106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3002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/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476672"/>
            <a:ext cx="3384376" cy="61926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исследования.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3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Изучить проявления </a:t>
            </a:r>
            <a:r>
              <a:rPr lang="ru-RU" sz="3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клинико</a:t>
            </a:r>
            <a:r>
              <a:rPr lang="ru-RU" sz="3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функциональных синдромов у детей с дисплазией соединительной </a:t>
            </a:r>
            <a:r>
              <a:rPr lang="ru-RU" sz="31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ткани.</a:t>
            </a:r>
            <a:endParaRPr lang="ru-RU" sz="31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635896" y="476672"/>
            <a:ext cx="5256584" cy="619268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Материалы и методы.</a:t>
            </a:r>
            <a:r>
              <a:rPr lang="ru-RU" sz="3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На базе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кардиоревматологического отделения КУ «ГДКБ №1»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г.Донецка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обследовано 126 детей с ДСТ в возрасте 7-17 лет.      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Диагноз дисплазии соединительной ткани устанавливали на основании критериев Национальных рекомендаций Российского общества терапевтов по диагностике, лечению и реабилитации пациентов с дисплазиями соединительной ткани (2015).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xmlns="" id="{D11B44D1-5B5F-401E-963A-92861EBB02AB}"/>
              </a:ext>
            </a:extLst>
          </p:cNvPr>
          <p:cNvSpPr/>
          <p:nvPr/>
        </p:nvSpPr>
        <p:spPr>
          <a:xfrm>
            <a:off x="3677278" y="1412776"/>
            <a:ext cx="2880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: вправо 5">
            <a:extLst>
              <a:ext uri="{FF2B5EF4-FFF2-40B4-BE49-F238E27FC236}">
                <a16:creationId xmlns:a16="http://schemas.microsoft.com/office/drawing/2014/main" xmlns="" id="{23E629F2-CC47-4F1B-8B07-1C076DCC642B}"/>
              </a:ext>
            </a:extLst>
          </p:cNvPr>
          <p:cNvSpPr/>
          <p:nvPr/>
        </p:nvSpPr>
        <p:spPr>
          <a:xfrm>
            <a:off x="3677278" y="3645024"/>
            <a:ext cx="2880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xmlns="" id="{2ECF3665-04BF-443B-98D7-EA3F4A5413A6}"/>
              </a:ext>
            </a:extLst>
          </p:cNvPr>
          <p:cNvSpPr/>
          <p:nvPr/>
        </p:nvSpPr>
        <p:spPr>
          <a:xfrm>
            <a:off x="192493" y="1772816"/>
            <a:ext cx="2880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37827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207424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КЛАПАННЫЙ СИНДРОМ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наличие пролапса митрального клапана (ПМК) при проведении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допплерэхокардиографического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исследования имели все обследованные дети </a:t>
            </a:r>
            <a:b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(согласно условиям выборки).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9856" y="2564904"/>
            <a:ext cx="8784976" cy="394989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ru-RU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ПМК I степени выявлен у 120 (95,2±1,9%) пациентов, </a:t>
            </a:r>
          </a:p>
          <a:p>
            <a:pPr algn="just"/>
            <a:r>
              <a:rPr lang="ru-RU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ПМК II степени – у 6 (4,8±1,9%).</a:t>
            </a:r>
          </a:p>
          <a:p>
            <a:pPr algn="just"/>
            <a:r>
              <a:rPr lang="ru-RU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 115 (91,3±2,5%) случаях </a:t>
            </a:r>
            <a:r>
              <a:rPr lang="ru-RU" sz="3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пролабировала</a:t>
            </a:r>
            <a:r>
              <a:rPr lang="ru-RU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передняя створка митрального клапана, в 11 (8,7±2,5%) – обе створки. </a:t>
            </a:r>
          </a:p>
          <a:p>
            <a:pPr algn="just"/>
            <a:r>
              <a:rPr lang="ru-RU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47 (37,3±4,3%) детей пролапс митрального клапана сопровождался митральной </a:t>
            </a:r>
            <a:r>
              <a:rPr lang="ru-RU" sz="3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регургитацией</a:t>
            </a:r>
            <a:r>
              <a:rPr lang="ru-RU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у 38 (30,2±4,1%) пациентов – I степени,  9 (7,1±2,3%) – II степени.</a:t>
            </a:r>
          </a:p>
          <a:p>
            <a:pPr algn="just"/>
            <a:r>
              <a:rPr lang="ru-RU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Миксоматозная</a:t>
            </a:r>
            <a:r>
              <a:rPr lang="ru-RU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дегенерация створок имела место у 13 (10,3±2,7%) обследованных.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63609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57018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sz="3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СИНДРОМ НЕВРОЛОГИЧЕСКИХ НАРУШЕНИЙ</a:t>
            </a:r>
            <a:r>
              <a:rPr lang="ru-RU" sz="3300" dirty="0"/>
              <a:t/>
            </a:r>
            <a:br>
              <a:rPr lang="ru-RU" sz="3300" dirty="0"/>
            </a:br>
            <a:r>
              <a:rPr lang="ru-RU" sz="3300" dirty="0"/>
              <a:t> </a:t>
            </a:r>
            <a:r>
              <a:rPr lang="ru-RU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включал в себя различные проявления вегетативной дисфункции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9856" y="2060848"/>
            <a:ext cx="8784976" cy="460851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/>
            <a:r>
              <a:rPr lang="ru-RU" sz="3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Выявлен у 93 (73,8±3,9%) пациентов. </a:t>
            </a:r>
          </a:p>
          <a:p>
            <a:pPr algn="just"/>
            <a:r>
              <a:rPr lang="ru-RU" sz="3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Кардиалгии</a:t>
            </a:r>
            <a:r>
              <a:rPr lang="ru-RU" sz="3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фоне </a:t>
            </a:r>
            <a:r>
              <a:rPr lang="ru-RU" sz="3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</a:t>
            </a:r>
            <a:r>
              <a:rPr lang="ru-RU" sz="3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-эмоционального напряжения наблюдались у  90 (71,4±4,0%) детей.</a:t>
            </a:r>
          </a:p>
          <a:p>
            <a:pPr algn="just"/>
            <a:r>
              <a:rPr lang="ru-RU" sz="3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Жалобы психоневротического характера (головная боль, головокружение, утомляемость, похолодание пальцев рук) имели 82 (65,1 ±4,3%) пациентов.</a:t>
            </a:r>
          </a:p>
          <a:p>
            <a:pPr algn="just"/>
            <a:r>
              <a:rPr lang="ru-RU" sz="3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Наиболее ярким проявлением вегетативных нарушений были </a:t>
            </a:r>
            <a:r>
              <a:rPr lang="ru-RU" sz="3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гипервентиляционный</a:t>
            </a:r>
            <a:r>
              <a:rPr lang="ru-RU" sz="3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синдром (ощущение недостатка воздуха, глубокие вздохи) и панические атаки (вегетативные пароксизмы, которые сопровождались головной болью, ощущением тревоги, страха, </a:t>
            </a:r>
            <a:r>
              <a:rPr lang="ru-RU" sz="3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тахи</a:t>
            </a:r>
            <a:r>
              <a:rPr lang="ru-RU" sz="3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или брадикардией) -  у 14 (11,1±2,8%) обследованных.</a:t>
            </a:r>
          </a:p>
          <a:p>
            <a:pPr algn="just"/>
            <a:r>
              <a:rPr lang="ru-RU" sz="3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Липотимические и </a:t>
            </a:r>
            <a:r>
              <a:rPr lang="ru-RU" sz="3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синкопальные</a:t>
            </a:r>
            <a:r>
              <a:rPr lang="ru-RU" sz="3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состояния выявлены у 29 (23,0±3,7%) пациентов.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45575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21014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ТОРАКО-ДИАФРАГМАЛЬНЫЙ СИНДРОМ (ТДС)</a:t>
            </a:r>
            <a:r>
              <a:rPr lang="ru-RU" sz="33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9856" y="1700808"/>
            <a:ext cx="8784976" cy="496855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err="1"/>
              <a:t>Торакодиафрагмальный</a:t>
            </a:r>
            <a:r>
              <a:rPr lang="ru-RU" dirty="0"/>
              <a:t> синдром диагностирован у 85 (67,5±4,2%) детей. 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проявления ТДС:</a:t>
            </a:r>
          </a:p>
          <a:p>
            <a:r>
              <a:rPr lang="ru-RU" dirty="0"/>
              <a:t>сколиоз – 82 (65,1±4,3</a:t>
            </a:r>
            <a:r>
              <a:rPr lang="ru-RU" dirty="0" smtClean="0"/>
              <a:t>%) случая, </a:t>
            </a:r>
            <a:endParaRPr lang="ru-RU" dirty="0"/>
          </a:p>
          <a:p>
            <a:r>
              <a:rPr lang="ru-RU" dirty="0"/>
              <a:t>деформация грудной клетки (</a:t>
            </a:r>
            <a:r>
              <a:rPr lang="ru-RU" dirty="0" err="1" smtClean="0"/>
              <a:t>сколиотическая</a:t>
            </a:r>
            <a:r>
              <a:rPr lang="ru-RU" dirty="0" smtClean="0"/>
              <a:t>, воронкообразная, </a:t>
            </a:r>
            <a:r>
              <a:rPr lang="ru-RU" dirty="0" err="1" smtClean="0"/>
              <a:t>килевидная</a:t>
            </a:r>
            <a:r>
              <a:rPr lang="ru-RU" dirty="0" smtClean="0"/>
              <a:t>) </a:t>
            </a:r>
            <a:r>
              <a:rPr lang="ru-RU" dirty="0"/>
              <a:t>– </a:t>
            </a:r>
          </a:p>
          <a:p>
            <a:pPr marL="0" indent="0">
              <a:buNone/>
            </a:pPr>
            <a:r>
              <a:rPr lang="ru-RU" dirty="0"/>
              <a:t>    64 (50,8±4,5%),</a:t>
            </a:r>
          </a:p>
          <a:p>
            <a:r>
              <a:rPr lang="ru-RU" dirty="0"/>
              <a:t>астеническая форма грудной клетки – </a:t>
            </a:r>
          </a:p>
          <a:p>
            <a:pPr marL="0" indent="0">
              <a:buNone/>
            </a:pPr>
            <a:r>
              <a:rPr lang="ru-RU" dirty="0"/>
              <a:t>    29 (23,0±3,7%). </a:t>
            </a:r>
          </a:p>
        </p:txBody>
      </p:sp>
    </p:spTree>
    <p:extLst>
      <p:ext uri="{BB962C8B-B14F-4D97-AF65-F5344CB8AC3E}">
        <p14:creationId xmlns:p14="http://schemas.microsoft.com/office/powerpoint/2010/main" xmlns="" val="2615229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99412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/>
              <a:t> </a:t>
            </a:r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ВЕРТЕБРОГЕННЫЙ СИНДРОМ</a:t>
            </a:r>
            <a:endParaRPr lang="ru-RU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9856" y="1484784"/>
            <a:ext cx="8784976" cy="518457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ru-RU" dirty="0" err="1"/>
              <a:t>Вертеброгенный</a:t>
            </a:r>
            <a:r>
              <a:rPr lang="ru-RU" dirty="0"/>
              <a:t> синдром имел место у </a:t>
            </a:r>
          </a:p>
          <a:p>
            <a:pPr marL="0" indent="0" algn="just">
              <a:buNone/>
            </a:pPr>
            <a:r>
              <a:rPr lang="ru-RU" dirty="0"/>
              <a:t>    32 (25,4±3,8%) обследованных. </a:t>
            </a:r>
          </a:p>
          <a:p>
            <a:pPr marL="0" indent="0" algn="just">
              <a:buNone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У этих пациентов при рентгенологическом   </a:t>
            </a:r>
          </a:p>
          <a:p>
            <a:pPr marL="0" indent="0" algn="just">
              <a:buNone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обследовании выявлена следующая патология: </a:t>
            </a:r>
          </a:p>
          <a:p>
            <a:pPr algn="just"/>
            <a:r>
              <a:rPr lang="ru-RU" dirty="0" err="1"/>
              <a:t>спондилолистез</a:t>
            </a:r>
            <a:r>
              <a:rPr lang="ru-RU" dirty="0"/>
              <a:t> – у 28 (22,2±3,7%),</a:t>
            </a:r>
          </a:p>
          <a:p>
            <a:pPr algn="just"/>
            <a:r>
              <a:rPr lang="ru-RU" dirty="0"/>
              <a:t>деформирующий спондилоартроз – </a:t>
            </a:r>
          </a:p>
          <a:p>
            <a:pPr marL="0" indent="0" algn="just">
              <a:buNone/>
            </a:pPr>
            <a:r>
              <a:rPr lang="ru-RU" dirty="0"/>
              <a:t>    6 (4,8±1,9%),</a:t>
            </a:r>
          </a:p>
          <a:p>
            <a:pPr algn="just"/>
            <a:r>
              <a:rPr lang="ru-RU" dirty="0"/>
              <a:t>юношеский остеохондроз – 9 (7,1±2,3%), </a:t>
            </a:r>
          </a:p>
          <a:p>
            <a:pPr algn="just"/>
            <a:r>
              <a:rPr lang="ru-RU" dirty="0"/>
              <a:t>аномалии дуг позвонков – 4 (3,2±1,6%), </a:t>
            </a:r>
          </a:p>
          <a:p>
            <a:pPr algn="just"/>
            <a:r>
              <a:rPr lang="ru-RU" dirty="0"/>
              <a:t>грыжи </a:t>
            </a:r>
            <a:r>
              <a:rPr lang="ru-RU" dirty="0" err="1"/>
              <a:t>Шморля</a:t>
            </a:r>
            <a:r>
              <a:rPr lang="ru-RU" dirty="0"/>
              <a:t> – 6 (4,8±1,9%).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45815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99412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/>
              <a:t> </a:t>
            </a:r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АРИТМИЧЕСКИЙ СИНДРОМ</a:t>
            </a:r>
            <a:endParaRPr lang="ru-RU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9856" y="1484784"/>
            <a:ext cx="8784976" cy="518457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dirty="0"/>
              <a:t>Аритмический синдром диагностирован у </a:t>
            </a:r>
          </a:p>
          <a:p>
            <a:pPr marL="0" indent="0" algn="just">
              <a:buNone/>
            </a:pPr>
            <a:r>
              <a:rPr lang="ru-RU" dirty="0"/>
              <a:t>   80 (63,5±4,3%) </a:t>
            </a:r>
            <a:r>
              <a:rPr lang="ru-RU" dirty="0" smtClean="0"/>
              <a:t>пациентов 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    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проведении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Холтеровского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</a:p>
          <a:p>
            <a:pPr marL="0" indent="0" algn="just">
              <a:buNone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мониторирования ЭКГ</a:t>
            </a:r>
            <a:r>
              <a:rPr lang="ru-RU" dirty="0"/>
              <a:t> 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зарегистрированы: </a:t>
            </a:r>
          </a:p>
          <a:p>
            <a:pPr algn="just"/>
            <a:r>
              <a:rPr lang="ru-RU" dirty="0" err="1"/>
              <a:t>Номотопные</a:t>
            </a:r>
            <a:r>
              <a:rPr lang="ru-RU" dirty="0"/>
              <a:t> </a:t>
            </a:r>
            <a:r>
              <a:rPr lang="ru-RU" dirty="0" err="1"/>
              <a:t>дизритмии</a:t>
            </a:r>
            <a:r>
              <a:rPr lang="ru-RU" dirty="0"/>
              <a:t> в 101 (80,2±3,5%) случае, </a:t>
            </a:r>
            <a:r>
              <a:rPr lang="ru-RU" dirty="0" err="1"/>
              <a:t>гетеротопные</a:t>
            </a:r>
            <a:r>
              <a:rPr lang="ru-RU" dirty="0"/>
              <a:t> -104 (82,5±3,4%),</a:t>
            </a:r>
          </a:p>
          <a:p>
            <a:pPr algn="just"/>
            <a:r>
              <a:rPr lang="ru-RU" dirty="0"/>
              <a:t>нарушения проводимости -102 (80,3±3,5%.). 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094449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1318</TotalTime>
  <Words>652</Words>
  <Application>Microsoft Office PowerPoint</Application>
  <PresentationFormat>Экран (4:3)</PresentationFormat>
  <Paragraphs>150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Дисплазия соединительной ткани (ДСТ)  - это системная патология с различной степенью выраженности. Одна из актуальных проблем дисплазии  соединительной ткани - полиорганность поражения. Понимание важности полиорганности ДСТ лежит в основе диагностики патологии на основе комплексного системного подхода к данной проблеме.  </vt:lpstr>
      <vt:lpstr> Диспластикозависимые изменения органов и систем представляют собой реализацию морфофункциональных нарушений соединительной ткани в виде внешних и висцеральных ее проявлений. Фенотипические проявления ДСТ целесообразно рассматривать в контексте клинико-функциональных синдромов, объединяющих признаки соединительнотканной дисплазии со стороны определенных органов и систем.  </vt:lpstr>
      <vt:lpstr>Слайд 4</vt:lpstr>
      <vt:lpstr>КЛАПАННЫЙ СИНДРОМ  – наличие пролапса митрального клапана (ПМК) при проведении допплерэхокардиографического исследования имели все обследованные дети  (согласно условиям выборки). </vt:lpstr>
      <vt:lpstr> СИНДРОМ НЕВРОЛОГИЧЕСКИХ НАРУШЕНИЙ  включал в себя различные проявления вегетативной дисфункции </vt:lpstr>
      <vt:lpstr>ТОРАКО-ДИАФРАГМАЛЬНЫЙ СИНДРОМ (ТДС) </vt:lpstr>
      <vt:lpstr> ВЕРТЕБРОГЕННЫЙ СИНДРОМ</vt:lpstr>
      <vt:lpstr> АРИТМИЧЕСКИЙ СИНДРОМ</vt:lpstr>
      <vt:lpstr> КОСМЕТИЧЕСКИЙ СИНДРОМ</vt:lpstr>
      <vt:lpstr>СИНДРОМ ПАТОЛОГИИ СТОПЫ</vt:lpstr>
      <vt:lpstr>СИНДРОМ ГИПЕРМОБИЛЬНОСТИ СУСТАВОВ</vt:lpstr>
      <vt:lpstr>ВИСЦЕРАЛЬНЫЕ СИНДРОМЫ</vt:lpstr>
      <vt:lpstr>СОСУДИСТЫЙ СИНДРОМ</vt:lpstr>
      <vt:lpstr>СИНДРОМ ПАТОЛОГИИ ОРГАНОВ ЗРЕНИЯ</vt:lpstr>
      <vt:lpstr>БРОНХОЛЕГОЧНЫЙ СИНДРОМ</vt:lpstr>
      <vt:lpstr> Частота сочетания клиническо-функциональных синдромов у детей с дисплазией соединительной ткани </vt:lpstr>
      <vt:lpstr>Таким образом, у детей с клапанным синдромом дисплазии соединительной ткани чаще других выявлены синдромы вегетативной дисфункции, торакодиафрагмальный, аритмический. </vt:lpstr>
      <vt:lpstr>Слайд 19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Rom</dc:creator>
  <cp:lastModifiedBy>Андрей</cp:lastModifiedBy>
  <cp:revision>749</cp:revision>
  <dcterms:created xsi:type="dcterms:W3CDTF">2019-02-26T18:24:35Z</dcterms:created>
  <dcterms:modified xsi:type="dcterms:W3CDTF">2020-10-26T09:30:51Z</dcterms:modified>
</cp:coreProperties>
</file>