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73" r:id="rId4"/>
    <p:sldId id="301" r:id="rId5"/>
    <p:sldId id="271" r:id="rId6"/>
    <p:sldId id="275" r:id="rId7"/>
    <p:sldId id="276" r:id="rId8"/>
    <p:sldId id="297" r:id="rId9"/>
    <p:sldId id="293" r:id="rId10"/>
    <p:sldId id="279" r:id="rId11"/>
    <p:sldId id="288" r:id="rId12"/>
    <p:sldId id="291" r:id="rId13"/>
    <p:sldId id="277" r:id="rId14"/>
    <p:sldId id="278" r:id="rId15"/>
    <p:sldId id="281" r:id="rId16"/>
    <p:sldId id="283" r:id="rId17"/>
    <p:sldId id="265" r:id="rId18"/>
    <p:sldId id="287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A26"/>
    <a:srgbClr val="9E0E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728192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РОДОРАЗРЕШЕНИЕ ПУТЕМ КЕСАРЕВА СЕЧЕНИЯ – РИСКИ ДЛЯ БУДУЩЕГО ЗДОРОВЬЯ РЕБЕНКА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7956376" cy="1584176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9E0E37"/>
                </a:solidFill>
              </a:rPr>
              <a:t>Докладчик: </a:t>
            </a:r>
            <a:r>
              <a:rPr lang="ru-RU" sz="1800" b="1" i="1" dirty="0" smtClean="0">
                <a:solidFill>
                  <a:srgbClr val="002060"/>
                </a:solidFill>
              </a:rPr>
              <a:t>Налётов Андрей Васильевич </a:t>
            </a:r>
            <a:r>
              <a:rPr lang="ru-RU" sz="1800" b="1" i="1" dirty="0" smtClean="0">
                <a:solidFill>
                  <a:srgbClr val="9E0E37"/>
                </a:solidFill>
              </a:rPr>
              <a:t>– зав.кафедрой педиатрии №2, д.м.н., доцент</a:t>
            </a:r>
          </a:p>
          <a:p>
            <a:pPr algn="r"/>
            <a:r>
              <a:rPr lang="ru-RU" sz="1800" b="1" i="1" dirty="0" smtClean="0">
                <a:solidFill>
                  <a:srgbClr val="002060"/>
                </a:solidFill>
              </a:rPr>
              <a:t>Чалая Л.Ф. </a:t>
            </a:r>
            <a:r>
              <a:rPr lang="ru-RU" sz="1800" b="1" i="1" dirty="0" smtClean="0">
                <a:solidFill>
                  <a:srgbClr val="9E0E37"/>
                </a:solidFill>
              </a:rPr>
              <a:t>– доцент кафедры педиатрии №2, к.м.н., доцент</a:t>
            </a:r>
          </a:p>
          <a:p>
            <a:pPr algn="r"/>
            <a:r>
              <a:rPr lang="ru-RU" sz="1800" b="1" i="1" dirty="0" err="1" smtClean="0">
                <a:solidFill>
                  <a:srgbClr val="002060"/>
                </a:solidFill>
              </a:rPr>
              <a:t>Лянник</a:t>
            </a:r>
            <a:r>
              <a:rPr lang="ru-RU" sz="1800" b="1" i="1" dirty="0" smtClean="0">
                <a:solidFill>
                  <a:srgbClr val="002060"/>
                </a:solidFill>
              </a:rPr>
              <a:t> В.А.</a:t>
            </a:r>
            <a:r>
              <a:rPr lang="ru-RU" sz="1800" b="1" i="1" dirty="0" smtClean="0">
                <a:solidFill>
                  <a:srgbClr val="9E0E37"/>
                </a:solidFill>
              </a:rPr>
              <a:t> – главный специалист охраны материнства и детства Департамента организации мед. помощи МЗ ДНР </a:t>
            </a:r>
          </a:p>
          <a:p>
            <a:pPr algn="r"/>
            <a:endParaRPr lang="ru-RU" sz="2000" b="1" i="1" dirty="0" smtClean="0">
              <a:solidFill>
                <a:srgbClr val="9E0E3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6C0A26"/>
                </a:solidFill>
              </a:rPr>
              <a:t>Задержка микробной колонизации вызывает необратимые изменения в иммунной системе ребенка!</a:t>
            </a:r>
            <a:endParaRPr lang="ru-RU" sz="4000" b="1" dirty="0">
              <a:solidFill>
                <a:srgbClr val="6C0A26"/>
              </a:solidFill>
            </a:endParaRPr>
          </a:p>
        </p:txBody>
      </p:sp>
      <p:pic>
        <p:nvPicPr>
          <p:cNvPr id="9218" name="Picture 2" descr="C:\Users\Андрей\Desktop\человечки для презентации\depositphotos_62058931-stock-photo-3d-man-and-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753" y="3645024"/>
            <a:ext cx="3211247" cy="3101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ЖКТ ПЛОДА НЕ СТЕРИЛЕН?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16592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22 недели </a:t>
            </a:r>
            <a:r>
              <a:rPr lang="ru-RU" b="1" dirty="0" err="1" smtClean="0">
                <a:solidFill>
                  <a:srgbClr val="002060"/>
                </a:solidFill>
              </a:rPr>
              <a:t>гестации</a:t>
            </a:r>
            <a:r>
              <a:rPr lang="ru-RU" b="1" dirty="0" smtClean="0">
                <a:solidFill>
                  <a:srgbClr val="002060"/>
                </a:solidFill>
              </a:rPr>
              <a:t> – ткани стерильны,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22 неделя </a:t>
            </a:r>
            <a:r>
              <a:rPr lang="ru-RU" b="1" dirty="0" err="1" smtClean="0">
                <a:solidFill>
                  <a:srgbClr val="002060"/>
                </a:solidFill>
              </a:rPr>
              <a:t>гестации</a:t>
            </a:r>
            <a:r>
              <a:rPr lang="ru-RU" b="1" dirty="0" smtClean="0">
                <a:solidFill>
                  <a:srgbClr val="002060"/>
                </a:solidFill>
              </a:rPr>
              <a:t> – в желудке, тонкой и толстой кишках обнаружены </a:t>
            </a:r>
            <a:r>
              <a:rPr lang="en-US" b="1" dirty="0" smtClean="0">
                <a:solidFill>
                  <a:srgbClr val="002060"/>
                </a:solidFill>
              </a:rPr>
              <a:t>E. coli, </a:t>
            </a:r>
            <a:r>
              <a:rPr lang="en-US" b="1" dirty="0" err="1" smtClean="0">
                <a:solidFill>
                  <a:srgbClr val="002060"/>
                </a:solidFill>
              </a:rPr>
              <a:t>Bifidobacterrium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Микрофлора плода формируется во </a:t>
            </a: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>
                <a:solidFill>
                  <a:srgbClr val="FF0000"/>
                </a:solidFill>
              </a:rPr>
              <a:t>половине беременности от матери при помощи бактериальной </a:t>
            </a:r>
            <a:r>
              <a:rPr lang="ru-RU" b="1" dirty="0" err="1" smtClean="0">
                <a:solidFill>
                  <a:srgbClr val="FF0000"/>
                </a:solidFill>
              </a:rPr>
              <a:t>транслокации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ФАКТОРЫ, ВЛИЯЮЩИЕ НА СТАНОВЛЕНИЕ КИШЕЧНОЙ МИКРОБИОТЫ У МЛАДЕНЦЕВ: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Микрофлора матери (вагинальная, кишечная, кожная),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Условия родов,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Окружающая среда,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Способ </a:t>
            </a:r>
            <a:r>
              <a:rPr lang="ru-RU" sz="2800" b="1" dirty="0" err="1" smtClean="0">
                <a:solidFill>
                  <a:srgbClr val="002060"/>
                </a:solidFill>
              </a:rPr>
              <a:t>родоразрешения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Гестационный</a:t>
            </a:r>
            <a:r>
              <a:rPr lang="ru-RU" sz="2800" b="1" dirty="0" smtClean="0">
                <a:solidFill>
                  <a:srgbClr val="002060"/>
                </a:solidFill>
              </a:rPr>
              <a:t> возраст,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Антибиотикотерапия</a:t>
            </a:r>
            <a:r>
              <a:rPr lang="ru-RU" sz="2800" b="1" dirty="0" smtClean="0">
                <a:solidFill>
                  <a:srgbClr val="002060"/>
                </a:solidFill>
              </a:rPr>
              <a:t> матери и ребенка,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Характер вскармливания.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ropbox\Скриншоты\Скриншот 2020-08-22 17.44.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495300"/>
            <a:ext cx="7762875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Способ </a:t>
            </a:r>
            <a:r>
              <a:rPr lang="ru-RU" sz="3200" dirty="0" err="1" smtClean="0">
                <a:solidFill>
                  <a:schemeClr val="bg1"/>
                </a:solidFill>
              </a:rPr>
              <a:t>родоразрешения</a:t>
            </a:r>
            <a:r>
              <a:rPr lang="ru-RU" sz="3200" dirty="0" smtClean="0">
                <a:solidFill>
                  <a:schemeClr val="bg1"/>
                </a:solidFill>
              </a:rPr>
              <a:t> – ключевой фактор постнатального формирования </a:t>
            </a:r>
            <a:r>
              <a:rPr lang="ru-RU" sz="3200" dirty="0" err="1" smtClean="0">
                <a:solidFill>
                  <a:schemeClr val="bg1"/>
                </a:solidFill>
              </a:rPr>
              <a:t>микробиома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Постнатальная микробная экспозиция осуществляется в первые 2 недели после рождения;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Рожденные ВР дети получают флору матери (</a:t>
            </a:r>
            <a:r>
              <a:rPr lang="ru-RU" b="1" dirty="0" err="1" smtClean="0">
                <a:solidFill>
                  <a:srgbClr val="002060"/>
                </a:solidFill>
              </a:rPr>
              <a:t>энтеро</a:t>
            </a:r>
            <a:r>
              <a:rPr lang="ru-RU" b="1" dirty="0" smtClean="0">
                <a:solidFill>
                  <a:srgbClr val="002060"/>
                </a:solidFill>
              </a:rPr>
              <a:t>-, </a:t>
            </a:r>
            <a:r>
              <a:rPr lang="ru-RU" b="1" dirty="0" err="1" smtClean="0">
                <a:solidFill>
                  <a:srgbClr val="002060"/>
                </a:solidFill>
              </a:rPr>
              <a:t>бифидо</a:t>
            </a:r>
            <a:r>
              <a:rPr lang="ru-RU" b="1" dirty="0" smtClean="0">
                <a:solidFill>
                  <a:srgbClr val="002060"/>
                </a:solidFill>
              </a:rPr>
              <a:t>-, </a:t>
            </a:r>
            <a:r>
              <a:rPr lang="ru-RU" b="1" dirty="0" err="1" smtClean="0">
                <a:solidFill>
                  <a:srgbClr val="002060"/>
                </a:solidFill>
              </a:rPr>
              <a:t>лактобактерии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Рожденные КС дети не подвергаются экспозиции материнскими микробами в ходе родов, вместо этого колонизируются микробами кожи больничной среды;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Предполагается, что нарушение микробной композиции у этих детей сохраняется на месяцы и годы.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rgbClr val="6C0A26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ПОЧЕМУ ПРОИСХОДИТ НАРУШЕНИЕ ФОРМИРОВАНИЯ МИКРОБИОМА У РЕБЕНКА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Ожирение у матери;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Большая прибавка массы во время беременности;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КЕСАРЕВО СЕЧЕНИЕ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Преждевременные роды;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Раннее введение смеси (первый месяц) даже однократное при ГВ;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Антибиотикотерапия</a:t>
            </a:r>
            <a:r>
              <a:rPr lang="ru-RU" b="1" dirty="0" smtClean="0">
                <a:solidFill>
                  <a:srgbClr val="002060"/>
                </a:solidFill>
              </a:rPr>
              <a:t> во время беременности и в родах, и ребенка в раннем возрасте;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Гормональная терапия в период беременности.</a:t>
            </a:r>
          </a:p>
          <a:p>
            <a:endParaRPr lang="ru-RU" dirty="0"/>
          </a:p>
        </p:txBody>
      </p:sp>
      <p:pic>
        <p:nvPicPr>
          <p:cNvPr id="11267" name="Picture 3" descr="C:\Users\Андрей\Desktop\человечки для презентации\overview-of-brokers-of-binary-options-with-a-licens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84984"/>
            <a:ext cx="2555776" cy="269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Dropbox\Скриншоты\Скриншот 2020-08-22 18.09.05.png"/>
          <p:cNvPicPr>
            <a:picLocks noChangeAspect="1" noChangeArrowheads="1"/>
          </p:cNvPicPr>
          <p:nvPr/>
        </p:nvPicPr>
        <p:blipFill>
          <a:blip r:embed="rId2" cstate="print"/>
          <a:srcRect l="41459" t="11828" r="6639" b="19224"/>
          <a:stretch>
            <a:fillRect/>
          </a:stretch>
        </p:blipFill>
        <p:spPr bwMode="auto">
          <a:xfrm>
            <a:off x="611560" y="404664"/>
            <a:ext cx="7992888" cy="6068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ЗОЛОТО\Скриншот 2020-08-21 09.24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85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3589859"/>
          </a:xfrm>
        </p:spPr>
        <p:txBody>
          <a:bodyPr/>
          <a:lstStyle/>
          <a:p>
            <a:r>
              <a:rPr lang="ru-RU" b="1" dirty="0" smtClean="0">
                <a:solidFill>
                  <a:srgbClr val="6C0A26"/>
                </a:solidFill>
              </a:rPr>
              <a:t>Смеси частичные </a:t>
            </a:r>
            <a:r>
              <a:rPr lang="ru-RU" b="1" dirty="0" err="1" smtClean="0">
                <a:solidFill>
                  <a:srgbClr val="6C0A26"/>
                </a:solidFill>
              </a:rPr>
              <a:t>гидролизаты</a:t>
            </a:r>
            <a:r>
              <a:rPr lang="ru-RU" b="1" dirty="0" smtClean="0">
                <a:solidFill>
                  <a:srgbClr val="6C0A26"/>
                </a:solidFill>
              </a:rPr>
              <a:t> (</a:t>
            </a:r>
            <a:r>
              <a:rPr lang="ru-RU" b="1" dirty="0" err="1" smtClean="0">
                <a:solidFill>
                  <a:srgbClr val="6C0A26"/>
                </a:solidFill>
              </a:rPr>
              <a:t>гипоаллергенные</a:t>
            </a:r>
            <a:r>
              <a:rPr lang="ru-RU" b="1" dirty="0" smtClean="0">
                <a:solidFill>
                  <a:srgbClr val="6C0A26"/>
                </a:solidFill>
              </a:rPr>
              <a:t>) – для профилактики пищевой аллергии у детей.</a:t>
            </a:r>
          </a:p>
          <a:p>
            <a:r>
              <a:rPr lang="ru-RU" b="1" dirty="0" smtClean="0">
                <a:solidFill>
                  <a:srgbClr val="6C0A26"/>
                </a:solidFill>
              </a:rPr>
              <a:t>Смеси, обогащенные </a:t>
            </a:r>
            <a:r>
              <a:rPr lang="ru-RU" b="1" dirty="0" err="1" smtClean="0">
                <a:solidFill>
                  <a:srgbClr val="6C0A26"/>
                </a:solidFill>
              </a:rPr>
              <a:t>штаммоспецифичными</a:t>
            </a:r>
            <a:r>
              <a:rPr lang="ru-RU" b="1" dirty="0" smtClean="0">
                <a:solidFill>
                  <a:srgbClr val="6C0A26"/>
                </a:solidFill>
              </a:rPr>
              <a:t> </a:t>
            </a:r>
            <a:r>
              <a:rPr lang="ru-RU" b="1" dirty="0" err="1" smtClean="0">
                <a:solidFill>
                  <a:srgbClr val="6C0A26"/>
                </a:solidFill>
              </a:rPr>
              <a:t>пробиотиками</a:t>
            </a:r>
            <a:r>
              <a:rPr lang="ru-RU" b="1" dirty="0" smtClean="0">
                <a:solidFill>
                  <a:srgbClr val="6C0A26"/>
                </a:solidFill>
              </a:rPr>
              <a:t>. </a:t>
            </a:r>
            <a:endParaRPr lang="ru-RU" b="1" dirty="0">
              <a:solidFill>
                <a:srgbClr val="6C0A26"/>
              </a:solidFill>
            </a:endParaRPr>
          </a:p>
        </p:txBody>
      </p:sp>
      <p:pic>
        <p:nvPicPr>
          <p:cNvPr id="17410" name="Picture 2" descr="C:\Users\Андрей\Dropbox\Скриншоты\Скриншот 2020-08-22 18.11.48.png"/>
          <p:cNvPicPr>
            <a:picLocks noChangeAspect="1" noChangeArrowheads="1"/>
          </p:cNvPicPr>
          <p:nvPr/>
        </p:nvPicPr>
        <p:blipFill>
          <a:blip r:embed="rId2" cstate="print"/>
          <a:srcRect l="41809" t="12057" r="7021" b="49495"/>
          <a:stretch>
            <a:fillRect/>
          </a:stretch>
        </p:blipFill>
        <p:spPr bwMode="auto">
          <a:xfrm>
            <a:off x="1187624" y="188640"/>
            <a:ext cx="672074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афедра\Наука\наша конф 2019\рисунки к презентации\солн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728192"/>
          </a:xfrm>
          <a:solidFill>
            <a:srgbClr val="6C0A26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Кесарево сечение (КС) на сегодня является самой распространенной акушерской операцией, которая позволяет сохранить жизнь не только ребенку, но и зачастую матери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Андрей\Dropbox\Скриншоты\Скриншот 2020-08-22 14.16.03.png"/>
          <p:cNvPicPr>
            <a:picLocks noChangeAspect="1" noChangeArrowheads="1"/>
          </p:cNvPicPr>
          <p:nvPr/>
        </p:nvPicPr>
        <p:blipFill>
          <a:blip r:embed="rId2" cstate="print"/>
          <a:srcRect t="33475" r="1770"/>
          <a:stretch>
            <a:fillRect/>
          </a:stretch>
        </p:blipFill>
        <p:spPr bwMode="auto">
          <a:xfrm>
            <a:off x="251520" y="2132856"/>
            <a:ext cx="8892480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дрей\Dropbox\Скриншоты\Скриншот 2020-08-22 14.30.38.png"/>
          <p:cNvPicPr>
            <a:picLocks noChangeAspect="1" noChangeArrowheads="1"/>
          </p:cNvPicPr>
          <p:nvPr/>
        </p:nvPicPr>
        <p:blipFill>
          <a:blip r:embed="rId2" cstate="print"/>
          <a:srcRect l="46737"/>
          <a:stretch>
            <a:fillRect/>
          </a:stretch>
        </p:blipFill>
        <p:spPr bwMode="auto">
          <a:xfrm>
            <a:off x="539552" y="764704"/>
            <a:ext cx="3600400" cy="5073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788024" y="764704"/>
            <a:ext cx="3898776" cy="521744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Термин «Кесарево сечение» связан с Римской Империей. При Цезаре был принят закон, который обязывал провести попытку спасти младенца в случае смерти матери.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Термин происходит от глагола «</a:t>
            </a:r>
            <a:r>
              <a:rPr lang="en-US" b="1" dirty="0" err="1" smtClean="0">
                <a:solidFill>
                  <a:srgbClr val="002060"/>
                </a:solidFill>
              </a:rPr>
              <a:t>ceadare</a:t>
            </a:r>
            <a:r>
              <a:rPr lang="ru-RU" b="1" dirty="0" smtClean="0">
                <a:solidFill>
                  <a:srgbClr val="002060"/>
                </a:solidFill>
              </a:rPr>
              <a:t>» – резать или от слова «</a:t>
            </a:r>
            <a:r>
              <a:rPr lang="en-US" b="1" dirty="0" err="1" smtClean="0">
                <a:solidFill>
                  <a:srgbClr val="002060"/>
                </a:solidFill>
              </a:rPr>
              <a:t>caesones</a:t>
            </a:r>
            <a:r>
              <a:rPr lang="ru-RU" b="1" dirty="0" smtClean="0">
                <a:solidFill>
                  <a:srgbClr val="002060"/>
                </a:solidFill>
              </a:rPr>
              <a:t>», которым называли детей, появившихся на свет оперативным путем.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4248472" cy="60486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До </a:t>
            </a:r>
            <a:r>
              <a:rPr lang="en-US" sz="2000" b="1" dirty="0" smtClean="0">
                <a:solidFill>
                  <a:srgbClr val="002060"/>
                </a:solidFill>
              </a:rPr>
              <a:t>XVI </a:t>
            </a:r>
            <a:r>
              <a:rPr lang="ru-RU" sz="2000" b="1" dirty="0" smtClean="0">
                <a:solidFill>
                  <a:srgbClr val="002060"/>
                </a:solidFill>
              </a:rPr>
              <a:t>века все операции КС заканчивались гибелью матери. Первый достоверный случай благоприятного исхода для младенца, и для женщины зафиксирован в 1500 году в Швейцарии.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Якоб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Нуфер</a:t>
            </a:r>
            <a:r>
              <a:rPr lang="ru-RU" sz="2000" b="1" dirty="0" smtClean="0">
                <a:solidFill>
                  <a:srgbClr val="002060"/>
                </a:solidFill>
              </a:rPr>
              <a:t>, занимавшийся кастрацией свиней, провел КС на своей жене, которая в течение нескольких дней не могла родить. Она выжила и смогла родить еще 5 детей.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1876 году Эдуард Перро предложил удалять матку во время КС, что позволило снизить смертность женщин до 25 %.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Прорывом стало применение наложения швов на матку в 1882 году.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Андрей\Documents\Текщие выступления\! Золото\КС\кесарево\9fa10ece7948f7cb4c62980846a2b3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181708" cy="3429000"/>
          </a:xfrm>
          <a:prstGeom prst="rect">
            <a:avLst/>
          </a:prstGeom>
          <a:ln w="38100" cap="sq">
            <a:solidFill>
              <a:srgbClr val="6C0A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Андрей\Documents\Текщие выступления\! Золото\КС\кесарево\18324974_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65104"/>
            <a:ext cx="3981822" cy="2241197"/>
          </a:xfrm>
          <a:prstGeom prst="rect">
            <a:avLst/>
          </a:prstGeom>
          <a:ln w="38100" cap="sq">
            <a:solidFill>
              <a:srgbClr val="6C0A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ropbox\Скриншоты\Скриншот 2020-08-22 14.37.41.png"/>
          <p:cNvPicPr>
            <a:picLocks noChangeAspect="1" noChangeArrowheads="1"/>
          </p:cNvPicPr>
          <p:nvPr/>
        </p:nvPicPr>
        <p:blipFill>
          <a:blip r:embed="rId2" cstate="print"/>
          <a:srcRect l="42288" t="15123" r="7799" b="17666"/>
          <a:stretch>
            <a:fillRect/>
          </a:stretch>
        </p:blipFill>
        <p:spPr bwMode="auto">
          <a:xfrm>
            <a:off x="755576" y="260647"/>
            <a:ext cx="7632848" cy="6000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РАСПРОСТРАНЕННОСТЬ КЕСАРЕВА СЕЧЕНИЯ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Андрей\Dropbox\Скриншоты\Скриншот 2020-08-22 14.40.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2386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ropbox\Скриншоты\Скриншот 2020-08-22 14.41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24775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6C0A26"/>
                </a:solidFill>
              </a:rPr>
              <a:t>По данным научной литературы, женщины, родившие ребенка путем КС, подвержены рискам: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выше риск развития послеродовой депрессии;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выше риск развития послеродового психоза (особенно у предрасположенных женщин);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позже устанавливаются оптимальные отношения в паре "мать-ребенок«;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менее выражено желание иметь больше детей;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высокий риск нарушения становления лактации или практически полное отсутствие грудного вскармливания - снижается как частота грудного вскармливания, так и объем грудного молока, получаемого ребенком.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  <a:solidFill>
            <a:srgbClr val="6C0A26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КС: РИСК ДЛЯ ЗДОРОВЬЯ РЕБЕНКА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052736"/>
            <a:ext cx="6429400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Повышается риск развития: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rgbClr val="6C0A26"/>
                </a:solidFill>
              </a:rPr>
              <a:t>ожирения в детстве,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rgbClr val="6C0A26"/>
                </a:solidFill>
              </a:rPr>
              <a:t>аллергическая патология (бронхиальная астма, пищевая аллергия, аллергический ринит);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rgbClr val="6C0A26"/>
                </a:solidFill>
              </a:rPr>
              <a:t>СД 1 типа,</a:t>
            </a:r>
          </a:p>
          <a:p>
            <a:pPr>
              <a:lnSpc>
                <a:spcPct val="120000"/>
              </a:lnSpc>
            </a:pPr>
            <a:r>
              <a:rPr lang="ru-RU" sz="3400" b="1" dirty="0" err="1" smtClean="0">
                <a:solidFill>
                  <a:srgbClr val="6C0A26"/>
                </a:solidFill>
              </a:rPr>
              <a:t>целиакии</a:t>
            </a:r>
            <a:r>
              <a:rPr lang="ru-RU" sz="3400" b="1" dirty="0" smtClean="0">
                <a:solidFill>
                  <a:srgbClr val="6C0A26"/>
                </a:solidFill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rgbClr val="6C0A26"/>
                </a:solidFill>
              </a:rPr>
              <a:t>НЭК, язвенный колит, болезнь Крона,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rgbClr val="6C0A26"/>
                </a:solidFill>
              </a:rPr>
              <a:t>аутизм.</a:t>
            </a:r>
          </a:p>
        </p:txBody>
      </p:sp>
      <p:pic>
        <p:nvPicPr>
          <p:cNvPr id="12292" name="Picture 4" descr="C:\Users\Андрей\Desktop\человечки для презентации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448272" cy="2582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583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РОДОРАЗРЕШЕНИЕ ПУТЕМ КЕСАРЕВА СЕЧЕНИЯ – РИСКИ ДЛЯ БУДУЩЕГО ЗДОРОВЬЯ РЕБЕНКА </vt:lpstr>
      <vt:lpstr>Кесарево сечение (КС) на сегодня является самой распространенной акушерской операцией, которая позволяет сохранить жизнь не только ребенку, но и зачастую матери</vt:lpstr>
      <vt:lpstr>Слайд 3</vt:lpstr>
      <vt:lpstr>Слайд 4</vt:lpstr>
      <vt:lpstr>Слайд 5</vt:lpstr>
      <vt:lpstr>РАСПРОСТРАНЕННОСТЬ КЕСАРЕВА СЕЧЕНИЯ</vt:lpstr>
      <vt:lpstr>Слайд 7</vt:lpstr>
      <vt:lpstr>Слайд 8</vt:lpstr>
      <vt:lpstr>КС: РИСК ДЛЯ ЗДОРОВЬЯ РЕБЕНКА</vt:lpstr>
      <vt:lpstr>Слайд 10</vt:lpstr>
      <vt:lpstr>ЖКТ ПЛОДА НЕ СТЕРИЛЕН?</vt:lpstr>
      <vt:lpstr>ФАКТОРЫ, ВЛИЯЮЩИЕ НА СТАНОВЛЕНИЕ КИШЕЧНОЙ МИКРОБИОТЫ У МЛАДЕНЦЕВ:</vt:lpstr>
      <vt:lpstr>Слайд 13</vt:lpstr>
      <vt:lpstr>Способ родоразрешения – ключевой фактор постнатального формирования микробиома </vt:lpstr>
      <vt:lpstr>ПОЧЕМУ ПРОИСХОДИТ НАРУШЕНИЕ ФОРМИРОВАНИЯ МИКРОБИОМА У РЕБЕНКА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риска развития аллергии на белки коровьего молока</dc:title>
  <dc:creator>Андрей</dc:creator>
  <cp:lastModifiedBy>Андрей</cp:lastModifiedBy>
  <cp:revision>84</cp:revision>
  <dcterms:created xsi:type="dcterms:W3CDTF">2020-08-22T05:23:42Z</dcterms:created>
  <dcterms:modified xsi:type="dcterms:W3CDTF">2020-10-24T13:08:57Z</dcterms:modified>
</cp:coreProperties>
</file>