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9" r:id="rId1"/>
    <p:sldMasterId id="2147484362" r:id="rId2"/>
  </p:sldMasterIdLst>
  <p:sldIdLst>
    <p:sldId id="369" r:id="rId3"/>
    <p:sldId id="447" r:id="rId4"/>
    <p:sldId id="441" r:id="rId5"/>
    <p:sldId id="444" r:id="rId6"/>
    <p:sldId id="410" r:id="rId7"/>
    <p:sldId id="459" r:id="rId8"/>
    <p:sldId id="460" r:id="rId9"/>
    <p:sldId id="477" r:id="rId10"/>
    <p:sldId id="442" r:id="rId11"/>
    <p:sldId id="409" r:id="rId12"/>
    <p:sldId id="461" r:id="rId13"/>
    <p:sldId id="462" r:id="rId14"/>
    <p:sldId id="381" r:id="rId15"/>
    <p:sldId id="452" r:id="rId16"/>
    <p:sldId id="465" r:id="rId17"/>
    <p:sldId id="476" r:id="rId18"/>
    <p:sldId id="458" r:id="rId19"/>
    <p:sldId id="463" r:id="rId20"/>
    <p:sldId id="449" r:id="rId21"/>
    <p:sldId id="464" r:id="rId22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63228"/>
    <a:srgbClr val="232A22"/>
    <a:srgbClr val="000000"/>
    <a:srgbClr val="1B231F"/>
    <a:srgbClr val="14FA4B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 autoAdjust="0"/>
  </p:normalViewPr>
  <p:slideViewPr>
    <p:cSldViewPr>
      <p:cViewPr varScale="1">
        <p:scale>
          <a:sx n="114" d="100"/>
          <a:sy n="114" d="100"/>
        </p:scale>
        <p:origin x="68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Переломы костей кисти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Переломы костей запястья</c:v>
                </c:pt>
                <c:pt idx="1">
                  <c:v>Переломы других костей кисти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6435320317944471"/>
          <c:y val="2.0350302957791014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Переломы костей запястья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Переломы ладьевидной кости</c:v>
                </c:pt>
                <c:pt idx="1">
                  <c:v>Переломы других костей запястья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29 случаев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Аутокостная пластика по Матти - 12(41,4%)</c:v>
                </c:pt>
                <c:pt idx="1">
                  <c:v>Аутокостная пластика кортикальным трансплантатом 5(17,2%)</c:v>
                </c:pt>
                <c:pt idx="2">
                  <c:v>Резекция ложного сустава, МОС винтом Герберта 6(20,7%)</c:v>
                </c:pt>
                <c:pt idx="3">
                  <c:v>Открытая репозиция МОС спицами 4(13,8%)</c:v>
                </c:pt>
                <c:pt idx="4">
                  <c:v>Межзапястный артродез 2(6,9%)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</c:v>
                </c:pt>
                <c:pt idx="1">
                  <c:v>5</c:v>
                </c:pt>
                <c:pt idx="2">
                  <c:v>6</c:v>
                </c:pt>
                <c:pt idx="3">
                  <c:v>4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2">
          <a:noFill/>
        </a:ln>
      </c:spPr>
    </c:plotArea>
    <c:legend>
      <c:legendPos val="r"/>
      <c:layout>
        <c:manualLayout>
          <c:xMode val="edge"/>
          <c:yMode val="edge"/>
          <c:x val="0.59896646252551766"/>
          <c:y val="5.2196659775070028E-2"/>
          <c:w val="0.38147009401602577"/>
          <c:h val="0.92679462553214365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000" dirty="0"/>
              <a:t>Результаты </a:t>
            </a:r>
            <a:r>
              <a:rPr lang="ru-RU" sz="2000" dirty="0" smtClean="0"/>
              <a:t>29 </a:t>
            </a:r>
            <a:r>
              <a:rPr lang="ru-RU" sz="2000" dirty="0"/>
              <a:t>клинических наблюдений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7111404909827197E-2"/>
          <c:y val="0.12721768630545288"/>
          <c:w val="0.50299658969908867"/>
          <c:h val="0.8448377609680168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29 клинических наблюдений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Отличный результат(90-100 баллов) - 11 (37,9%)</c:v>
                </c:pt>
                <c:pt idx="1">
                  <c:v>Хороший результат (80-89 баллов) - 13 (44,8%)</c:v>
                </c:pt>
                <c:pt idx="2">
                  <c:v>Удовлетворительный результат (65-79 баллов) - 4 (13,8%)</c:v>
                </c:pt>
                <c:pt idx="3">
                  <c:v>Неудовлетворительный результат (&lt;65 баллов) - 1 (3,5%)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</c:v>
                </c:pt>
                <c:pt idx="1">
                  <c:v>13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6987864443633252"/>
          <c:y val="0.14004042953560716"/>
          <c:w val="0.42067300061897889"/>
          <c:h val="0.8453756874236196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823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3609D-F9D5-4468-81AD-1AC29DF1E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D5CD9-3B62-4970-A9D1-A7AF1A170A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AFB98-121D-4512-A55B-655EBA7CEF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18B69-B2EB-49DB-A39A-1F4A13CBC1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23D5-A801-4AF5-9F2E-3924A63A82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0F518-7574-4DBB-BF47-27DC1A5EF6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D6A1B-543A-4A98-A08B-6E8195265E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32770B-E3ED-417A-8222-AA55DC0B1F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120261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676AC4-5B31-4682-839B-B97FB36ECE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68036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DA7BE6-31AB-4DBA-BD7E-21CEAB4033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733070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C5DD1-9C10-4F41-BA78-35EE7DA1B2A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481443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1F83D-1193-4E42-B035-E0B45B99A2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360FF0-5E67-4D7F-9D38-09B7D3EF02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157917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8EF802-D4DD-4719-8899-E08CE307E8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903581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94A1D-1DB2-4BC0-9567-8738E117D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884812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E5A568-B1FB-4F7A-B662-FA97E1553D3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262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947CEA-D308-4DB0-AC54-4CC1ECFA2B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090180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0EFA5-CFCE-4ABB-A28C-4DFFBF3FA0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947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0EFA5-CFCE-4ABB-A28C-4DFFBF3FA0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6996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0EFA5-CFCE-4ABB-A28C-4DFFBF3FA0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8729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0EFA5-CFCE-4ABB-A28C-4DFFBF3FA0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863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0EFA5-CFCE-4ABB-A28C-4DFFBF3FA0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99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A6472-D385-4605-83EB-C80BD11EB3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0EFA5-CFCE-4ABB-A28C-4DFFBF3FA0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715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BC7FA-2C15-499D-B592-5DD53F23D8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301199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1C8A5-B817-413E-8CB5-4436483B40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002991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8151F-157B-4B1F-BBAA-01A20BC324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166322"/>
      </p:ext>
    </p:extLst>
  </p:cSld>
  <p:clrMapOvr>
    <a:masterClrMapping/>
  </p:clrMapOvr>
  <p:transition>
    <p:cover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BAFA9-4DBA-44F9-95F2-CF3214CD8E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4BA91-FF39-4338-AC20-28222004C9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2184F-6DEC-4C4A-9437-C6AF093E32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FF885-A8E5-4C16-BAA5-69F9A819B4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AB5C6-9063-40D1-881D-151C4482C2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BD53E-1FFD-4263-903B-02A1CD8165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7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8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8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8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8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9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9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9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116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endParaRPr lang="ru-RU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72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2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1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6B0EFA5-CFCE-4ABB-A28C-4DFFBF3FA0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31" r:id="rId1"/>
    <p:sldLayoutId id="2147484303" r:id="rId2"/>
    <p:sldLayoutId id="2147484304" r:id="rId3"/>
    <p:sldLayoutId id="2147484305" r:id="rId4"/>
    <p:sldLayoutId id="2147484306" r:id="rId5"/>
    <p:sldLayoutId id="2147484307" r:id="rId6"/>
    <p:sldLayoutId id="2147484308" r:id="rId7"/>
    <p:sldLayoutId id="2147484309" r:id="rId8"/>
    <p:sldLayoutId id="2147484310" r:id="rId9"/>
    <p:sldLayoutId id="2147484311" r:id="rId10"/>
    <p:sldLayoutId id="2147484312" r:id="rId11"/>
    <p:sldLayoutId id="2147484313" r:id="rId12"/>
    <p:sldLayoutId id="2147484314" r:id="rId13"/>
    <p:sldLayoutId id="2147484315" r:id="rId14"/>
    <p:sldLayoutId id="2147484316" r:id="rId15"/>
  </p:sldLayoutIdLst>
  <p:transition>
    <p:cover dir="ru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7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8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B0EFA5-CFCE-4ABB-A28C-4DFFBF3FA0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2614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3" r:id="rId1"/>
    <p:sldLayoutId id="2147484364" r:id="rId2"/>
    <p:sldLayoutId id="2147484365" r:id="rId3"/>
    <p:sldLayoutId id="2147484366" r:id="rId4"/>
    <p:sldLayoutId id="2147484367" r:id="rId5"/>
    <p:sldLayoutId id="2147484368" r:id="rId6"/>
    <p:sldLayoutId id="2147484369" r:id="rId7"/>
    <p:sldLayoutId id="2147484370" r:id="rId8"/>
    <p:sldLayoutId id="2147484371" r:id="rId9"/>
    <p:sldLayoutId id="2147484372" r:id="rId10"/>
    <p:sldLayoutId id="2147484373" r:id="rId11"/>
    <p:sldLayoutId id="2147484374" r:id="rId12"/>
    <p:sldLayoutId id="2147484375" r:id="rId13"/>
    <p:sldLayoutId id="2147484376" r:id="rId14"/>
    <p:sldLayoutId id="2147484377" r:id="rId15"/>
    <p:sldLayoutId id="2147484378" r:id="rId16"/>
    <p:sldLayoutId id="2147484379" r:id="rId17"/>
    <p:sldLayoutId id="2147484380" r:id="rId18"/>
  </p:sldLayoutIdLst>
  <p:transition>
    <p:cover dir="ru"/>
  </p:transition>
  <p:timing>
    <p:tnLst>
      <p:par>
        <p:cTn id="1" dur="indefinite" restart="never" nodeType="tmRoot"/>
      </p:par>
    </p:tnLst>
  </p:timing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5" Type="http://schemas.microsoft.com/office/2007/relationships/hdphoto" Target="../media/hdphoto2.wdp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068960"/>
            <a:ext cx="8229600" cy="1079500"/>
          </a:xfrm>
        </p:spPr>
        <p:txBody>
          <a:bodyPr rtlCol="0">
            <a:noAutofit/>
          </a:bodyPr>
          <a:lstStyle/>
          <a:p>
            <a:pPr algn="ctr" defTabSz="457207" eaLnBrk="1" fontAlgn="auto" hangingPunct="1">
              <a:spcAft>
                <a:spcPts val="0"/>
              </a:spcAft>
              <a:defRPr/>
            </a:pPr>
            <a:r>
              <a:rPr lang="ru-RU" sz="3200" i="1" dirty="0" smtClean="0">
                <a:latin typeface="+mn-lt"/>
              </a:rPr>
              <a:t>Лечение переломов и ложных суставов ладьевидной </a:t>
            </a:r>
            <a:r>
              <a:rPr lang="ru-RU" sz="3200" i="1" dirty="0" smtClean="0">
                <a:latin typeface="+mn-lt"/>
              </a:rPr>
              <a:t>кости кисти</a:t>
            </a:r>
            <a:endParaRPr lang="uk-UA" sz="3200" i="1" dirty="0">
              <a:latin typeface="+mn-lt"/>
            </a:endParaRPr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1476375" y="404813"/>
            <a:ext cx="5759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800">
                <a:solidFill>
                  <a:schemeClr val="tx1"/>
                </a:solidFill>
              </a:rPr>
              <a:t>Министерство здравоохранения Донецкой народной республики</a:t>
            </a:r>
          </a:p>
          <a:p>
            <a:pPr algn="ctr" eaLnBrk="1" hangingPunct="1"/>
            <a:r>
              <a:rPr lang="ru-RU" sz="1800">
                <a:solidFill>
                  <a:schemeClr val="tx1"/>
                </a:solidFill>
              </a:rPr>
              <a:t>Республиканский травматологический центр</a:t>
            </a:r>
          </a:p>
          <a:p>
            <a:pPr algn="ctr" eaLnBrk="1" hangingPunct="1"/>
            <a:r>
              <a:rPr lang="ru-RU" sz="1800">
                <a:solidFill>
                  <a:schemeClr val="tx1"/>
                </a:solidFill>
              </a:rPr>
              <a:t>Отделение микрохирургии конечностей</a:t>
            </a:r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3059113" y="5949950"/>
            <a:ext cx="28082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dirty="0">
                <a:solidFill>
                  <a:schemeClr val="tx1"/>
                </a:solidFill>
              </a:rPr>
              <a:t>Донецк, </a:t>
            </a:r>
            <a:r>
              <a:rPr lang="ru-RU" dirty="0" smtClean="0">
                <a:solidFill>
                  <a:schemeClr val="tx1"/>
                </a:solidFill>
              </a:rPr>
              <a:t>2020г</a:t>
            </a:r>
            <a:r>
              <a:rPr lang="ru-RU" dirty="0">
                <a:solidFill>
                  <a:schemeClr val="tx1"/>
                </a:solidFill>
              </a:rPr>
              <a:t>.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10245" name="TextBox 2"/>
          <p:cNvSpPr txBox="1">
            <a:spLocks noChangeArrowheads="1"/>
          </p:cNvSpPr>
          <p:nvPr/>
        </p:nvSpPr>
        <p:spPr bwMode="auto">
          <a:xfrm>
            <a:off x="1403350" y="4924425"/>
            <a:ext cx="5905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Труфанов И.М., Шакалов Ю.Б., </a:t>
            </a:r>
            <a:r>
              <a:rPr lang="ru-RU" u="sng" dirty="0"/>
              <a:t>Горбачев О.О.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G:\Новая папка (4)\Ладья Леонов 23.11.17\P71123-1014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rcRect l="31925" t="36619" r="13615" b="31690"/>
          <a:stretch>
            <a:fillRect/>
          </a:stretch>
        </p:blipFill>
        <p:spPr bwMode="auto">
          <a:xfrm rot="16200000">
            <a:off x="359532" y="2384884"/>
            <a:ext cx="4176464" cy="4248472"/>
          </a:xfrm>
          <a:prstGeom prst="rect">
            <a:avLst/>
          </a:prstGeom>
          <a:noFill/>
        </p:spPr>
      </p:pic>
      <p:pic>
        <p:nvPicPr>
          <p:cNvPr id="19458" name="Picture 2" descr="G:\Новая папка (4)\Ладья Леонов 23.11.17\P71123-10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 l="40643" t="37437" r="30292" b="34319"/>
          <a:stretch>
            <a:fillRect/>
          </a:stretch>
        </p:blipFill>
        <p:spPr bwMode="auto">
          <a:xfrm>
            <a:off x="4716016" y="3501008"/>
            <a:ext cx="4248472" cy="309634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3527" y="116632"/>
            <a:ext cx="7344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Оперативное лечение перелома ладьевидной кости.</a:t>
            </a:r>
          </a:p>
          <a:p>
            <a:pPr algn="ctr"/>
            <a:r>
              <a:rPr lang="ru-RU" dirty="0" smtClean="0"/>
              <a:t>Больной 29лет. Перелом ладьевидной кости.</a:t>
            </a:r>
          </a:p>
          <a:p>
            <a:pPr algn="ctr"/>
            <a:r>
              <a:rPr lang="ru-RU" dirty="0" smtClean="0"/>
              <a:t>Открытая репозиция, </a:t>
            </a:r>
            <a:r>
              <a:rPr lang="ru-RU" dirty="0" err="1" smtClean="0"/>
              <a:t>металлоостеосинтез</a:t>
            </a:r>
            <a:r>
              <a:rPr lang="ru-RU" dirty="0" smtClean="0"/>
              <a:t> винтом Герберта</a:t>
            </a:r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956" y="188640"/>
            <a:ext cx="7315200" cy="1154097"/>
          </a:xfrm>
        </p:spPr>
        <p:txBody>
          <a:bodyPr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Больной 34х лет. Ложный сустав ладьевидной кости. 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9 месяцев после травмы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Рабочая папка отделения\Горбачев О.О\Ро-снимки ладья\IMG_08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6" t="7277" b="7027"/>
          <a:stretch/>
        </p:blipFill>
        <p:spPr bwMode="auto">
          <a:xfrm>
            <a:off x="3851920" y="2060620"/>
            <a:ext cx="4238236" cy="423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Рабочая папка отделения\Горбачев О.О\Ро-снимки ладья\IMG_089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3"/>
          <a:stretch/>
        </p:blipFill>
        <p:spPr bwMode="auto">
          <a:xfrm rot="5400000">
            <a:off x="264194" y="2729926"/>
            <a:ext cx="4237148" cy="289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543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189" y="452439"/>
            <a:ext cx="7040140" cy="9603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Больной 34х лет. Ложный сустав ладьевидной кости. </a:t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9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месяцев после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травмы. 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Выполнено: резекция ложного сустава, металлоостеосинтез винтом Герберта.</a:t>
            </a:r>
            <a:endParaRPr lang="ru-RU" dirty="0"/>
          </a:p>
        </p:txBody>
      </p:sp>
      <p:pic>
        <p:nvPicPr>
          <p:cNvPr id="5122" name="Picture 2" descr="E:\доклад\Gmail123\image_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9" t="6010" r="9726" b="13357"/>
          <a:stretch/>
        </p:blipFill>
        <p:spPr bwMode="auto">
          <a:xfrm>
            <a:off x="2886005" y="2009104"/>
            <a:ext cx="2717442" cy="414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доклад\Gmail123\image_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47" b="11049"/>
          <a:stretch/>
        </p:blipFill>
        <p:spPr bwMode="auto">
          <a:xfrm>
            <a:off x="323528" y="2009104"/>
            <a:ext cx="2562477" cy="414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доклад\Gmail123\image_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7" r="17436"/>
          <a:stretch/>
        </p:blipFill>
        <p:spPr bwMode="auto">
          <a:xfrm rot="5400000">
            <a:off x="5119920" y="2492633"/>
            <a:ext cx="4146999" cy="317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583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ъект 1"/>
          <p:cNvSpPr>
            <a:spLocks noGrp="1"/>
          </p:cNvSpPr>
          <p:nvPr>
            <p:ph idx="1"/>
          </p:nvPr>
        </p:nvSpPr>
        <p:spPr>
          <a:xfrm>
            <a:off x="382588" y="548680"/>
            <a:ext cx="8229600" cy="60325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dirty="0" smtClean="0">
                <a:solidFill>
                  <a:schemeClr val="tx2"/>
                </a:solidFill>
              </a:rPr>
              <a:t>Аутокостная пластика</a:t>
            </a:r>
          </a:p>
        </p:txBody>
      </p:sp>
      <p:pic>
        <p:nvPicPr>
          <p:cNvPr id="18435" name="Рисунок 1"/>
          <p:cNvPicPr>
            <a:picLocks noChangeAspect="1"/>
          </p:cNvPicPr>
          <p:nvPr/>
        </p:nvPicPr>
        <p:blipFill rotWithShape="1">
          <a:blip r:embed="rId2" cstate="print"/>
          <a:srcRect t="-1" b="41630"/>
          <a:stretch/>
        </p:blipFill>
        <p:spPr bwMode="auto">
          <a:xfrm>
            <a:off x="1116013" y="1756333"/>
            <a:ext cx="6048375" cy="4275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3076575"/>
            <a:ext cx="144780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Новая папка (4)\док\Горбачев О.О\Ладья\ладьяяяя\IMG_02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t="4589" r="53432" b="53447"/>
          <a:stretch/>
        </p:blipFill>
        <p:spPr bwMode="auto">
          <a:xfrm rot="5400000">
            <a:off x="-144524" y="1292534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Новая папка (4)\док\Горбачев О.О\Ладья\ладьяяяя\IMG_02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6" t="9186" r="8060" b="51848"/>
          <a:stretch/>
        </p:blipFill>
        <p:spPr bwMode="auto">
          <a:xfrm rot="5400000">
            <a:off x="2447763" y="1353241"/>
            <a:ext cx="3168353" cy="225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8864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Больной 28лет, 5 лет после травмы,</a:t>
            </a:r>
          </a:p>
          <a:p>
            <a:pPr algn="ctr"/>
            <a:r>
              <a:rPr lang="ru-RU" dirty="0" smtClean="0"/>
              <a:t>Диагноз: ложный сустав ладьевидной кости </a:t>
            </a:r>
            <a:endParaRPr lang="ru-RU" dirty="0"/>
          </a:p>
        </p:txBody>
      </p:sp>
      <p:pic>
        <p:nvPicPr>
          <p:cNvPr id="5" name="Picture 2" descr="F:\Новая папка (4)\док\Горбачев О.О\Ладья\ладьяяяя\IMG_03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6" t="11783" r="6415" b="28468"/>
          <a:stretch/>
        </p:blipFill>
        <p:spPr bwMode="auto">
          <a:xfrm>
            <a:off x="5652120" y="2480666"/>
            <a:ext cx="317914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52120" y="1124744"/>
            <a:ext cx="31791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dirty="0"/>
              <a:t>Выполнено: резекция ложного сустава, </a:t>
            </a:r>
            <a:r>
              <a:rPr lang="ru-RU" sz="1600" b="0" dirty="0" err="1"/>
              <a:t>аутокостная</a:t>
            </a:r>
            <a:r>
              <a:rPr lang="ru-RU" sz="1600" b="0" dirty="0"/>
              <a:t> пластика кортикальным </a:t>
            </a:r>
            <a:r>
              <a:rPr lang="ru-RU" sz="1600" b="0" dirty="0" smtClean="0"/>
              <a:t>штифтом, </a:t>
            </a:r>
            <a:r>
              <a:rPr lang="ru-RU" sz="1600" b="0" dirty="0" err="1" smtClean="0"/>
              <a:t>Ро</a:t>
            </a:r>
            <a:r>
              <a:rPr lang="ru-RU" sz="1600" b="0" dirty="0" smtClean="0"/>
              <a:t>-контроль 12 недель</a:t>
            </a:r>
          </a:p>
        </p:txBody>
      </p:sp>
    </p:spTree>
    <p:extLst>
      <p:ext uri="{BB962C8B-B14F-4D97-AF65-F5344CB8AC3E}">
        <p14:creationId xmlns:p14="http://schemas.microsoft.com/office/powerpoint/2010/main" val="773325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487" y="476672"/>
            <a:ext cx="7416824" cy="648072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Больной 37 лет. Ложный сустав ладьевидной кости.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Деформирующий остеоартроз лучезапястного сустава (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D2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Herbert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000" dirty="0"/>
          </a:p>
        </p:txBody>
      </p:sp>
      <p:pic>
        <p:nvPicPr>
          <p:cNvPr id="10242" name="Picture 2" descr="D:\Рабочая папка отделения\Горбачев О.О\доклад ноябрь 2019\рентген 31.10.19\IMG_20191109_1516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12873" r="18673" b="22335"/>
          <a:stretch/>
        </p:blipFill>
        <p:spPr bwMode="auto">
          <a:xfrm rot="5400000">
            <a:off x="-131744" y="2502036"/>
            <a:ext cx="5218487" cy="344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Рабочая папка отделения\Горбачев О.О\доклад ноябрь 2019\рентген 31.10.19\IMG_20191109_1516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4" t="22733" r="16411" b="10703"/>
          <a:stretch/>
        </p:blipFill>
        <p:spPr bwMode="auto">
          <a:xfrm rot="5400000">
            <a:off x="4050372" y="2407375"/>
            <a:ext cx="5227787" cy="360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999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Рабочая папка отделения\Горбачев О.О\доклад ноябрь 2019\рентген 31.10.19\IMG_20191109_1517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9751" r="11194" b="10846"/>
          <a:stretch/>
        </p:blipFill>
        <p:spPr bwMode="auto">
          <a:xfrm rot="5400000">
            <a:off x="269712" y="2372911"/>
            <a:ext cx="4629451" cy="3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Рабочая папка отделения\Горбачев О.О\доклад ноябрь 2019\рентген 31.10.19\IMG_20191109_1518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8" t="9553" r="11791" b="11243"/>
          <a:stretch/>
        </p:blipFill>
        <p:spPr bwMode="auto">
          <a:xfrm rot="5400000">
            <a:off x="4585600" y="2209621"/>
            <a:ext cx="4629452" cy="398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853" y="260648"/>
            <a:ext cx="73594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Больной 37 лет. Ложный сустав ладьевидной кости. Деформирующий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остеоартроз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лучезапястного сустава (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D2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Herbert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Выполнено: </a:t>
            </a:r>
            <a:r>
              <a:rPr lang="ru-RU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резекция ложного сустава,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dirty="0" err="1">
                <a:latin typeface="Times New Roman" pitchFamily="18" charset="0"/>
              </a:rPr>
              <a:t>Styloid</a:t>
            </a:r>
            <a:r>
              <a:rPr lang="ru-RU" sz="1800" b="0" dirty="0" smtClean="0">
                <a:latin typeface="Times New Roman" pitchFamily="18" charset="0"/>
              </a:rPr>
              <a:t>-</a:t>
            </a:r>
            <a:r>
              <a:rPr lang="ru-RU" sz="1800" b="0" dirty="0" err="1" smtClean="0">
                <a:latin typeface="Times New Roman" pitchFamily="18" charset="0"/>
              </a:rPr>
              <a:t>эктомия</a:t>
            </a:r>
            <a:r>
              <a:rPr lang="ru-RU" sz="1800" b="0" dirty="0" smtClean="0">
                <a:latin typeface="Times New Roman" pitchFamily="18" charset="0"/>
              </a:rPr>
              <a:t>, прокладочная артропластика</a:t>
            </a:r>
            <a:r>
              <a:rPr lang="ru-RU" sz="1800" b="0" dirty="0">
                <a:latin typeface="Times New Roman" pitchFamily="18" charset="0"/>
              </a:rPr>
              <a:t>, </a:t>
            </a:r>
            <a:r>
              <a:rPr lang="ru-RU" sz="1800" b="0" dirty="0" err="1">
                <a:latin typeface="Times New Roman" pitchFamily="18" charset="0"/>
              </a:rPr>
              <a:t>Аутокостная</a:t>
            </a:r>
            <a:r>
              <a:rPr lang="ru-RU" sz="1800" b="0" dirty="0">
                <a:latin typeface="Times New Roman" pitchFamily="18" charset="0"/>
              </a:rPr>
              <a:t> пластика (</a:t>
            </a:r>
            <a:r>
              <a:rPr lang="en-US" sz="1800" b="0" dirty="0" err="1" smtClean="0">
                <a:latin typeface="Times New Roman" pitchFamily="18" charset="0"/>
              </a:rPr>
              <a:t>Matti</a:t>
            </a:r>
            <a:r>
              <a:rPr lang="ru-RU" sz="1800" b="0" dirty="0" smtClean="0">
                <a:latin typeface="Times New Roman" pitchFamily="18" charset="0"/>
              </a:rPr>
              <a:t>), фиксация кортикальным штифтом.              </a:t>
            </a:r>
            <a:r>
              <a:rPr lang="ru-RU" sz="1800" b="0" dirty="0" err="1" smtClean="0">
                <a:latin typeface="Times New Roman" pitchFamily="18" charset="0"/>
              </a:rPr>
              <a:t>Ро</a:t>
            </a:r>
            <a:r>
              <a:rPr lang="ru-RU" sz="1800" b="0" dirty="0" smtClean="0">
                <a:latin typeface="Times New Roman" pitchFamily="18" charset="0"/>
              </a:rPr>
              <a:t>-контроль 6 недель.</a:t>
            </a:r>
            <a:endParaRPr lang="ru-RU" sz="1800" b="0" dirty="0">
              <a:latin typeface="Times New Roman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753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1098"/>
            <a:ext cx="7315200" cy="1154097"/>
          </a:xfrm>
        </p:spPr>
        <p:txBody>
          <a:bodyPr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Оценка результатов лечения по шкале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Green and O’Brien (1978) modified by Cooney et al.(1980)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5" t="11996" r="9196" b="2026"/>
          <a:stretch/>
        </p:blipFill>
        <p:spPr bwMode="auto">
          <a:xfrm>
            <a:off x="1146220" y="1262131"/>
            <a:ext cx="6297769" cy="51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53475" y="1262131"/>
            <a:ext cx="761484" cy="22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7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056437" cy="1400175"/>
          </a:xfrm>
        </p:spPr>
        <p:txBody>
          <a:bodyPr/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Результаты лечения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по шкале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Green and O’Brien (1978) modified by Cooney et al.(1980)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2088157"/>
              </p:ext>
            </p:extLst>
          </p:nvPr>
        </p:nvGraphicFramePr>
        <p:xfrm>
          <a:off x="395536" y="1660823"/>
          <a:ext cx="806489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8268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7056437" cy="1400175"/>
          </a:xfrm>
        </p:spPr>
        <p:txBody>
          <a:bodyPr/>
          <a:lstStyle/>
          <a:p>
            <a:pPr algn="ctr"/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352928" cy="44644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/>
              <a:t>Хирургическое лечение повреждений ладьевидной кости требует дифференциального подхода к каждому конкретному клиническому случаю, четкого определения показаний и противопоказаний к тому или иному виду оперативного пособия. Лечение должно быть направлено на получение максимально стабильного, безболезненного кистевого сустава, что в свою очередь позволит восстановить объем движений, сохранить суставные поверхности от дегенеративных изменений.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13726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3950418"/>
              </p:ext>
            </p:extLst>
          </p:nvPr>
        </p:nvGraphicFramePr>
        <p:xfrm>
          <a:off x="323528" y="2060848"/>
          <a:ext cx="4049136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5629852"/>
              </p:ext>
            </p:extLst>
          </p:nvPr>
        </p:nvGraphicFramePr>
        <p:xfrm>
          <a:off x="4716016" y="2132856"/>
          <a:ext cx="396044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858707"/>
            <a:ext cx="7056437" cy="14001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Спасибо за внимание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276872"/>
            <a:ext cx="8913813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190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056437" cy="1400175"/>
          </a:xfrm>
        </p:spPr>
        <p:txBody>
          <a:bodyPr/>
          <a:lstStyle/>
          <a:p>
            <a:pPr algn="ctr"/>
            <a:r>
              <a:rPr lang="ru-RU" sz="2800" dirty="0" smtClean="0"/>
              <a:t>Характеристика клинических наблюдений за период с 2013 по </a:t>
            </a:r>
            <a:r>
              <a:rPr lang="ru-RU" sz="2800" dirty="0" smtClean="0"/>
              <a:t>2020г</a:t>
            </a:r>
            <a:r>
              <a:rPr lang="ru-RU" sz="2800" dirty="0" smtClean="0"/>
              <a:t>.</a:t>
            </a:r>
          </a:p>
        </p:txBody>
      </p:sp>
      <p:graphicFrame>
        <p:nvGraphicFramePr>
          <p:cNvPr id="102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5415318"/>
              </p:ext>
            </p:extLst>
          </p:nvPr>
        </p:nvGraphicFramePr>
        <p:xfrm>
          <a:off x="968375" y="2062163"/>
          <a:ext cx="6426200" cy="417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Лист" r:id="rId3" imgW="7639059" imgH="4962548" progId="Excel.Sheet.8">
                  <p:embed/>
                </p:oleObj>
              </mc:Choice>
              <mc:Fallback>
                <p:oleObj name="Лист" r:id="rId3" imgW="7639059" imgH="4962548" progId="Excel.Sheet.8">
                  <p:embed/>
                  <p:pic>
                    <p:nvPicPr>
                      <p:cNvPr id="0" name="Picture 10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375" y="2062163"/>
                        <a:ext cx="6426200" cy="417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age.slidesharecdn.com/scaphoidfracturesandnonunion-170201070432/95/scaphoid-fractures-and-non-union-12-638.jpg?cb=1485942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268413"/>
            <a:ext cx="7056437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827088" y="333375"/>
            <a:ext cx="6840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Классификация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050"/>
          <p:cNvSpPr>
            <a:spLocks noChangeArrowheads="1"/>
          </p:cNvSpPr>
          <p:nvPr/>
        </p:nvSpPr>
        <p:spPr bwMode="auto">
          <a:xfrm>
            <a:off x="8382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5363" name="Rectangle 2051"/>
          <p:cNvSpPr>
            <a:spLocks noChangeArrowheads="1"/>
          </p:cNvSpPr>
          <p:nvPr/>
        </p:nvSpPr>
        <p:spPr bwMode="auto">
          <a:xfrm>
            <a:off x="179512" y="908720"/>
            <a:ext cx="482453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2400" b="0" dirty="0" smtClean="0">
                <a:latin typeface="Times New Roman" pitchFamily="18" charset="0"/>
              </a:rPr>
              <a:t>Иммобилизация: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400" b="0" dirty="0" smtClean="0">
                <a:latin typeface="Times New Roman" pitchFamily="18" charset="0"/>
              </a:rPr>
              <a:t> Гипсовые повязки,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sz="2400" b="0" dirty="0" smtClean="0">
                <a:latin typeface="Times New Roman" pitchFamily="18" charset="0"/>
              </a:rPr>
              <a:t> Повязки </a:t>
            </a:r>
            <a:r>
              <a:rPr lang="en-US" sz="2400" b="0" dirty="0" err="1" smtClean="0">
                <a:latin typeface="Times New Roman" pitchFamily="18" charset="0"/>
              </a:rPr>
              <a:t>Scotchcast</a:t>
            </a:r>
            <a:r>
              <a:rPr lang="en-US" sz="2400" b="0" dirty="0" smtClean="0">
                <a:latin typeface="Times New Roman" pitchFamily="18" charset="0"/>
              </a:rPr>
              <a:t>™ 3M</a:t>
            </a:r>
            <a:r>
              <a:rPr lang="ru-RU" sz="2400" b="0" dirty="0" smtClean="0">
                <a:latin typeface="Times New Roman" pitchFamily="18" charset="0"/>
              </a:rPr>
              <a:t>.</a:t>
            </a:r>
          </a:p>
          <a:p>
            <a:pPr eaLnBrk="1" hangingPunct="1"/>
            <a:endParaRPr lang="ru-RU" sz="2400" b="0" dirty="0" smtClean="0">
              <a:latin typeface="Times New Roman" pitchFamily="18" charset="0"/>
            </a:endParaRPr>
          </a:p>
          <a:p>
            <a:pPr eaLnBrk="1" hangingPunct="1"/>
            <a:r>
              <a:rPr lang="ru-RU" sz="2400" b="0" dirty="0" smtClean="0">
                <a:latin typeface="Times New Roman" pitchFamily="18" charset="0"/>
              </a:rPr>
              <a:t>Срок иммобилизации от 8-12 недель до 6 месяцев.</a:t>
            </a:r>
          </a:p>
        </p:txBody>
      </p:sp>
      <p:sp>
        <p:nvSpPr>
          <p:cNvPr id="15364" name="Rectangle 2052"/>
          <p:cNvSpPr>
            <a:spLocks noGrp="1" noChangeArrowheads="1"/>
          </p:cNvSpPr>
          <p:nvPr>
            <p:ph type="title"/>
          </p:nvPr>
        </p:nvSpPr>
        <p:spPr>
          <a:xfrm>
            <a:off x="381000" y="-171400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dirty="0" smtClean="0"/>
              <a:t>Консервативное лечение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3" b="12680"/>
          <a:stretch/>
        </p:blipFill>
        <p:spPr bwMode="auto">
          <a:xfrm>
            <a:off x="179512" y="3789040"/>
            <a:ext cx="2946176" cy="230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21088"/>
            <a:ext cx="2430596" cy="218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3662" r="11594" b="14057"/>
          <a:stretch/>
        </p:blipFill>
        <p:spPr bwMode="auto">
          <a:xfrm>
            <a:off x="5794810" y="1273339"/>
            <a:ext cx="3138985" cy="3562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21088"/>
            <a:ext cx="2127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7283152" cy="6309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Больной 28 лет. 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Перелом ладьевидной кости без смещения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E:\доклад\Gmail123\image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8" t="15256" b="14596"/>
          <a:stretch/>
        </p:blipFill>
        <p:spPr bwMode="auto">
          <a:xfrm>
            <a:off x="323528" y="1575956"/>
            <a:ext cx="3740931" cy="448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доклад\Gmail123\image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t="14879" r="61408" b="19122"/>
          <a:stretch/>
        </p:blipFill>
        <p:spPr bwMode="auto">
          <a:xfrm>
            <a:off x="5004048" y="1556790"/>
            <a:ext cx="3425780" cy="450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824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776864" cy="1152128"/>
          </a:xfrm>
        </p:spPr>
        <p:txBody>
          <a:bodyPr/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Больной 28 лет.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Перелом ладьевидной кости без смещения. Лечение гипсовой иммобилизацией.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Рентген-контроль 8 недель</a:t>
            </a:r>
            <a:endParaRPr lang="ru-RU" dirty="0"/>
          </a:p>
        </p:txBody>
      </p:sp>
      <p:pic>
        <p:nvPicPr>
          <p:cNvPr id="3074" name="Picture 2" descr="E:\доклад\Gmail123\image_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37760" b="5165"/>
          <a:stretch/>
        </p:blipFill>
        <p:spPr bwMode="auto">
          <a:xfrm>
            <a:off x="622852" y="2060848"/>
            <a:ext cx="3564835" cy="423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доклад\Gmail123\image_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8538" r="19275" b="10549"/>
          <a:stretch/>
        </p:blipFill>
        <p:spPr bwMode="auto">
          <a:xfrm>
            <a:off x="4644008" y="2118319"/>
            <a:ext cx="423155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383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51"/>
          <p:cNvSpPr>
            <a:spLocks noChangeArrowheads="1"/>
          </p:cNvSpPr>
          <p:nvPr/>
        </p:nvSpPr>
        <p:spPr bwMode="auto">
          <a:xfrm>
            <a:off x="1005916" y="1484784"/>
            <a:ext cx="7200800" cy="489364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742950" indent="-742950" eaLnBrk="1" hangingPunct="1">
              <a:buFont typeface="Wingdings" pitchFamily="2" charset="2"/>
              <a:buChar char="§"/>
              <a:defRPr/>
            </a:pPr>
            <a:r>
              <a:rPr lang="ru-RU" sz="2400" b="0" dirty="0">
                <a:latin typeface="Times New Roman" pitchFamily="18" charset="0"/>
              </a:rPr>
              <a:t>Открытая репозиция, </a:t>
            </a:r>
            <a:r>
              <a:rPr lang="ru-RU" sz="2400" b="0" dirty="0" smtClean="0">
                <a:latin typeface="Times New Roman" pitchFamily="18" charset="0"/>
              </a:rPr>
              <a:t>металлоостеосинтез винтами </a:t>
            </a:r>
            <a:r>
              <a:rPr lang="uk-UA" sz="2400" b="0" dirty="0" smtClean="0">
                <a:latin typeface="Times New Roman" pitchFamily="18" charset="0"/>
              </a:rPr>
              <a:t>(</a:t>
            </a:r>
            <a:r>
              <a:rPr lang="en-US" sz="2400" b="0" dirty="0" smtClean="0">
                <a:latin typeface="Times New Roman" pitchFamily="18" charset="0"/>
              </a:rPr>
              <a:t>Herbert, </a:t>
            </a:r>
            <a:r>
              <a:rPr lang="en-US" sz="2400" b="0" dirty="0" err="1" smtClean="0">
                <a:latin typeface="Times New Roman" pitchFamily="18" charset="0"/>
              </a:rPr>
              <a:t>Acutrac</a:t>
            </a:r>
            <a:r>
              <a:rPr lang="en-US" sz="2400" b="0" dirty="0" smtClean="0">
                <a:latin typeface="Times New Roman" pitchFamily="18" charset="0"/>
              </a:rPr>
              <a:t>, Herbert Whipple, Twin-Fix</a:t>
            </a:r>
            <a:r>
              <a:rPr lang="uk-UA" sz="2400" b="0" dirty="0" smtClean="0">
                <a:latin typeface="Times New Roman" pitchFamily="18" charset="0"/>
              </a:rPr>
              <a:t>)</a:t>
            </a:r>
            <a:endParaRPr lang="ru-RU" sz="2400" b="0" dirty="0">
              <a:latin typeface="Times New Roman" pitchFamily="18" charset="0"/>
            </a:endParaRPr>
          </a:p>
          <a:p>
            <a:pPr marL="742950" indent="-742950" eaLnBrk="1" hangingPunct="1">
              <a:buFont typeface="Wingdings" pitchFamily="2" charset="2"/>
              <a:buChar char="§"/>
              <a:defRPr/>
            </a:pPr>
            <a:r>
              <a:rPr lang="ru-RU" sz="2400" b="0" dirty="0">
                <a:latin typeface="Times New Roman" pitchFamily="18" charset="0"/>
              </a:rPr>
              <a:t>Открытая репозиция, металлоостеосинтез спицами</a:t>
            </a:r>
          </a:p>
          <a:p>
            <a:pPr marL="742950" indent="-742950" eaLnBrk="1" hangingPunct="1">
              <a:buFont typeface="Wingdings" pitchFamily="2" charset="2"/>
              <a:buChar char="§"/>
              <a:defRPr/>
            </a:pPr>
            <a:r>
              <a:rPr lang="ru-RU" sz="2400" b="0" dirty="0" smtClean="0">
                <a:latin typeface="Times New Roman" pitchFamily="18" charset="0"/>
              </a:rPr>
              <a:t>Аутокостная пластика (</a:t>
            </a:r>
            <a:r>
              <a:rPr lang="en-US" sz="2400" b="0" dirty="0" err="1" smtClean="0">
                <a:latin typeface="Times New Roman" pitchFamily="18" charset="0"/>
              </a:rPr>
              <a:t>Matti</a:t>
            </a:r>
            <a:r>
              <a:rPr lang="en-US" sz="2400" b="0" dirty="0" smtClean="0">
                <a:latin typeface="Times New Roman" pitchFamily="18" charset="0"/>
              </a:rPr>
              <a:t>, </a:t>
            </a:r>
            <a:r>
              <a:rPr lang="en-US" sz="2400" b="0" dirty="0" err="1" smtClean="0">
                <a:latin typeface="Times New Roman" pitchFamily="18" charset="0"/>
              </a:rPr>
              <a:t>Russe</a:t>
            </a:r>
            <a:r>
              <a:rPr lang="en-US" sz="2400" b="0" dirty="0" smtClean="0">
                <a:latin typeface="Times New Roman" pitchFamily="18" charset="0"/>
              </a:rPr>
              <a:t>, Fisk-Fernandez</a:t>
            </a:r>
            <a:r>
              <a:rPr lang="ru-RU" sz="2400" b="0" dirty="0" smtClean="0">
                <a:latin typeface="Times New Roman" pitchFamily="18" charset="0"/>
              </a:rPr>
              <a:t>)</a:t>
            </a:r>
            <a:endParaRPr lang="en-US" sz="2400" b="0" dirty="0" smtClean="0">
              <a:latin typeface="Times New Roman" pitchFamily="18" charset="0"/>
            </a:endParaRPr>
          </a:p>
          <a:p>
            <a:pPr marL="742950" indent="-742950" eaLnBrk="1" hangingPunct="1">
              <a:buFont typeface="Wingdings" pitchFamily="2" charset="2"/>
              <a:buChar char="§"/>
              <a:defRPr/>
            </a:pPr>
            <a:r>
              <a:rPr lang="ru-RU" sz="2400" b="0" dirty="0" smtClean="0">
                <a:latin typeface="Times New Roman" pitchFamily="18" charset="0"/>
              </a:rPr>
              <a:t>Васкуляризованная костная пластика</a:t>
            </a:r>
          </a:p>
          <a:p>
            <a:pPr marL="742950" indent="-742950" eaLnBrk="1" hangingPunct="1">
              <a:buFont typeface="Wingdings" pitchFamily="2" charset="2"/>
              <a:buChar char="§"/>
              <a:defRPr/>
            </a:pPr>
            <a:r>
              <a:rPr lang="ru-RU" sz="2400" b="0" dirty="0" err="1" smtClean="0">
                <a:latin typeface="Times New Roman" pitchFamily="18" charset="0"/>
              </a:rPr>
              <a:t>Межзапястный</a:t>
            </a:r>
            <a:r>
              <a:rPr lang="ru-RU" sz="2400" b="0" dirty="0" smtClean="0">
                <a:latin typeface="Times New Roman" pitchFamily="18" charset="0"/>
              </a:rPr>
              <a:t> артродез</a:t>
            </a:r>
          </a:p>
          <a:p>
            <a:pPr marL="742950" indent="-742950" eaLnBrk="1" hangingPunct="1">
              <a:buFont typeface="Wingdings" pitchFamily="2" charset="2"/>
              <a:buChar char="§"/>
              <a:defRPr/>
            </a:pPr>
            <a:r>
              <a:rPr lang="ru-RU" sz="2400" b="0" dirty="0" smtClean="0">
                <a:latin typeface="Times New Roman" pitchFamily="18" charset="0"/>
              </a:rPr>
              <a:t>Прокладочная артропластика</a:t>
            </a:r>
          </a:p>
          <a:p>
            <a:pPr marL="742950" indent="-742950" eaLnBrk="1" hangingPunct="1">
              <a:buFont typeface="Wingdings" pitchFamily="2" charset="2"/>
              <a:buChar char="§"/>
              <a:defRPr/>
            </a:pPr>
            <a:r>
              <a:rPr lang="en-US" sz="2400" b="0" dirty="0" err="1" smtClean="0">
                <a:latin typeface="Times New Roman" pitchFamily="18" charset="0"/>
              </a:rPr>
              <a:t>Styloid</a:t>
            </a:r>
            <a:r>
              <a:rPr lang="ru-RU" sz="2400" b="0" dirty="0" smtClean="0">
                <a:latin typeface="Times New Roman" pitchFamily="18" charset="0"/>
              </a:rPr>
              <a:t>-</a:t>
            </a:r>
            <a:r>
              <a:rPr lang="ru-RU" sz="2400" b="0" dirty="0" err="1" smtClean="0">
                <a:latin typeface="Times New Roman" pitchFamily="18" charset="0"/>
              </a:rPr>
              <a:t>эктомия</a:t>
            </a:r>
            <a:endParaRPr lang="ru-RU" sz="2400" b="0" dirty="0" smtClean="0">
              <a:latin typeface="Times New Roman" pitchFamily="18" charset="0"/>
            </a:endParaRPr>
          </a:p>
          <a:p>
            <a:pPr marL="742950" indent="-742950" eaLnBrk="1" hangingPunct="1">
              <a:buFont typeface="Wingdings" pitchFamily="2" charset="2"/>
              <a:buChar char="§"/>
              <a:defRPr/>
            </a:pPr>
            <a:r>
              <a:rPr lang="ru-RU" sz="2400" b="0" dirty="0" err="1" smtClean="0">
                <a:latin typeface="Times New Roman" pitchFamily="18" charset="0"/>
              </a:rPr>
              <a:t>Эндопротезирование</a:t>
            </a:r>
            <a:r>
              <a:rPr lang="ru-RU" sz="2400" b="0" dirty="0" smtClean="0">
                <a:latin typeface="Times New Roman" pitchFamily="18" charset="0"/>
              </a:rPr>
              <a:t> ладьевидной кости</a:t>
            </a:r>
          </a:p>
          <a:p>
            <a:pPr marL="742950" indent="-742950" eaLnBrk="1" hangingPunct="1">
              <a:buFont typeface="Wingdings" pitchFamily="2" charset="2"/>
              <a:buChar char="§"/>
              <a:defRPr/>
            </a:pPr>
            <a:r>
              <a:rPr lang="ru-RU" sz="2400" b="0" dirty="0" smtClean="0">
                <a:latin typeface="Times New Roman" pitchFamily="18" charset="0"/>
              </a:rPr>
              <a:t>Удаление проксимального ряда костей запястья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3326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Оперативное лечение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5213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056438" cy="1400175"/>
          </a:xfrm>
        </p:spPr>
        <p:txBody>
          <a:bodyPr/>
          <a:lstStyle/>
          <a:p>
            <a:pPr algn="ctr"/>
            <a:r>
              <a:rPr lang="ru-RU" sz="2000" dirty="0" smtClean="0"/>
              <a:t>Распределение пациентов с переломами и ложными суставами ладьевидной кости по видам выполненных оперативных вмешательств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3943243"/>
              </p:ext>
            </p:extLst>
          </p:nvPr>
        </p:nvGraphicFramePr>
        <p:xfrm>
          <a:off x="251520" y="1743075"/>
          <a:ext cx="8712968" cy="4782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Лучи">
  <a:themeElements>
    <a:clrScheme name="Лучи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Лучи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4737</TotalTime>
  <Words>381</Words>
  <Application>Microsoft Office PowerPoint</Application>
  <PresentationFormat>Экран (4:3)</PresentationFormat>
  <Paragraphs>46</Paragraphs>
  <Slides>20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Century Gothic</vt:lpstr>
      <vt:lpstr>Wingdings 3</vt:lpstr>
      <vt:lpstr>Times New Roman</vt:lpstr>
      <vt:lpstr>Wingdings</vt:lpstr>
      <vt:lpstr>Лучи</vt:lpstr>
      <vt:lpstr>Ион</vt:lpstr>
      <vt:lpstr>Лист Microsoft Excel 97-2003</vt:lpstr>
      <vt:lpstr>Лечение переломов и ложных суставов ладьевидной кости кисти</vt:lpstr>
      <vt:lpstr>Презентация PowerPoint</vt:lpstr>
      <vt:lpstr>Характеристика клинических наблюдений за период с 2013 по 2020г.</vt:lpstr>
      <vt:lpstr>Презентация PowerPoint</vt:lpstr>
      <vt:lpstr>Консервативное лечение</vt:lpstr>
      <vt:lpstr>Больной 28 лет.  Перелом ладьевидной кости без смещения</vt:lpstr>
      <vt:lpstr>Больной 28 лет. Перелом ладьевидной кости без смещения. Лечение гипсовой иммобилизацией. Рентген-контроль 8 недель</vt:lpstr>
      <vt:lpstr>Презентация PowerPoint</vt:lpstr>
      <vt:lpstr>Распределение пациентов с переломами и ложными суставами ладьевидной кости по видам выполненных оперативных вмешательств</vt:lpstr>
      <vt:lpstr>Презентация PowerPoint</vt:lpstr>
      <vt:lpstr>Больной 34х лет. Ложный сустав ладьевидной кости.  9 месяцев после травмы</vt:lpstr>
      <vt:lpstr>Больной 34х лет. Ложный сустав ладьевидной кости.  9 месяцев после травмы.  Выполнено: резекция ложного сустава, металлоостеосинтез винтом Герберта.</vt:lpstr>
      <vt:lpstr>Презентация PowerPoint</vt:lpstr>
      <vt:lpstr>Презентация PowerPoint</vt:lpstr>
      <vt:lpstr>Больной 37 лет. Ложный сустав ладьевидной кости. Деформирующий остеоартроз лучезапястного сустава (D2 по Herbert)</vt:lpstr>
      <vt:lpstr>Презентация PowerPoint</vt:lpstr>
      <vt:lpstr>Оценка результатов лечения по шкале Green and O’Brien (1978) modified by Cooney et al.(1980)</vt:lpstr>
      <vt:lpstr>Результаты лечения по шкале Green and O’Brien (1978) modified by Cooney et al.(1980)</vt:lpstr>
      <vt:lpstr>Выводы</vt:lpstr>
      <vt:lpstr>Спасибо за внимание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Пользователь Windows</cp:lastModifiedBy>
  <cp:revision>287</cp:revision>
  <dcterms:created xsi:type="dcterms:W3CDTF">1601-01-01T00:00:00Z</dcterms:created>
  <dcterms:modified xsi:type="dcterms:W3CDTF">2020-10-21T10:16:17Z</dcterms:modified>
</cp:coreProperties>
</file>