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notesSlides/notesSlide2.xml" ContentType="application/vnd.openxmlformats-officedocument.presentationml.notesSlide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ppt/charts/chart14.xml" ContentType="application/vnd.openxmlformats-officedocument.drawingml.chart+xml"/>
  <Override PartName="/ppt/theme/themeOverride14.xml" ContentType="application/vnd.openxmlformats-officedocument.themeOverride+xml"/>
  <Override PartName="/ppt/charts/chart15.xml" ContentType="application/vnd.openxmlformats-officedocument.drawingml.chart+xml"/>
  <Override PartName="/ppt/theme/themeOverride15.xml" ContentType="application/vnd.openxmlformats-officedocument.themeOverride+xml"/>
  <Override PartName="/ppt/charts/chart16.xml" ContentType="application/vnd.openxmlformats-officedocument.drawingml.chart+xml"/>
  <Override PartName="/ppt/theme/themeOverride16.xml" ContentType="application/vnd.openxmlformats-officedocument.themeOverride+xml"/>
  <Override PartName="/ppt/charts/chart17.xml" ContentType="application/vnd.openxmlformats-officedocument.drawingml.chart+xml"/>
  <Override PartName="/ppt/theme/themeOverride17.xml" ContentType="application/vnd.openxmlformats-officedocument.themeOverride+xml"/>
  <Override PartName="/ppt/charts/chart18.xml" ContentType="application/vnd.openxmlformats-officedocument.drawingml.chart+xml"/>
  <Override PartName="/ppt/theme/themeOverride18.xml" ContentType="application/vnd.openxmlformats-officedocument.themeOverride+xml"/>
  <Override PartName="/ppt/charts/chart19.xml" ContentType="application/vnd.openxmlformats-officedocument.drawingml.chart+xml"/>
  <Override PartName="/ppt/theme/themeOverride19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5"/>
  </p:notesMasterIdLst>
  <p:sldIdLst>
    <p:sldId id="256" r:id="rId2"/>
    <p:sldId id="257" r:id="rId3"/>
    <p:sldId id="269" r:id="rId4"/>
    <p:sldId id="258" r:id="rId5"/>
    <p:sldId id="279" r:id="rId6"/>
    <p:sldId id="270" r:id="rId7"/>
    <p:sldId id="271" r:id="rId8"/>
    <p:sldId id="272" r:id="rId9"/>
    <p:sldId id="260" r:id="rId10"/>
    <p:sldId id="280" r:id="rId11"/>
    <p:sldId id="281" r:id="rId12"/>
    <p:sldId id="282" r:id="rId13"/>
    <p:sldId id="283" r:id="rId14"/>
    <p:sldId id="284" r:id="rId15"/>
    <p:sldId id="259" r:id="rId16"/>
    <p:sldId id="261" r:id="rId17"/>
    <p:sldId id="262" r:id="rId18"/>
    <p:sldId id="263" r:id="rId19"/>
    <p:sldId id="264" r:id="rId20"/>
    <p:sldId id="265" r:id="rId21"/>
    <p:sldId id="266" r:id="rId22"/>
    <p:sldId id="267" r:id="rId23"/>
    <p:sldId id="26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952" autoAdjust="0"/>
  </p:normalViewPr>
  <p:slideViewPr>
    <p:cSldViewPr>
      <p:cViewPr varScale="1">
        <p:scale>
          <a:sx n="92" d="100"/>
          <a:sy n="92" d="100"/>
        </p:scale>
        <p:origin x="-134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&#1042;&#1083;&#1072;&#1076;&#1077;&#1083;&#1077;&#1094;\Desktop\2019\insulty_vse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&#1042;&#1083;&#1072;&#1076;&#1077;&#1083;&#1077;&#1094;\Desktop\2019\insulty_vse.xlsx" TargetMode="External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&#1042;&#1083;&#1072;&#1076;&#1077;&#1083;&#1077;&#1094;\Desktop\2019\insulty_vse.xlsx" TargetMode="External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&#1042;&#1083;&#1072;&#1076;&#1077;&#1083;&#1077;&#1094;\Desktop\2019\insulty_vse.xlsx" TargetMode="External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&#1042;&#1083;&#1072;&#1076;&#1077;&#1083;&#1077;&#1094;\Desktop\2019\insulty_vse.xlsx" TargetMode="External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&#1042;&#1083;&#1072;&#1076;&#1077;&#1083;&#1077;&#1094;\Desktop\2019\insulty_vse.xlsx" TargetMode="External"/><Relationship Id="rId1" Type="http://schemas.openxmlformats.org/officeDocument/2006/relationships/themeOverride" Target="../theme/themeOverride14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&#1042;&#1083;&#1072;&#1076;&#1077;&#1083;&#1077;&#1094;\Desktop\2019\insulty_vse.xlsx" TargetMode="External"/><Relationship Id="rId1" Type="http://schemas.openxmlformats.org/officeDocument/2006/relationships/themeOverride" Target="../theme/themeOverride15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&#1042;&#1083;&#1072;&#1076;&#1077;&#1083;&#1077;&#1094;\Desktop\2019\insulty_vse.xlsx" TargetMode="External"/><Relationship Id="rId1" Type="http://schemas.openxmlformats.org/officeDocument/2006/relationships/themeOverride" Target="../theme/themeOverride16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&#1042;&#1083;&#1072;&#1076;&#1077;&#1083;&#1077;&#1094;\Desktop\2019\insulty_vse.xlsx" TargetMode="External"/><Relationship Id="rId1" Type="http://schemas.openxmlformats.org/officeDocument/2006/relationships/themeOverride" Target="../theme/themeOverride17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&#1042;&#1083;&#1072;&#1076;&#1077;&#1083;&#1077;&#1094;\Desktop\2019\insulty_vse.xlsx" TargetMode="External"/><Relationship Id="rId1" Type="http://schemas.openxmlformats.org/officeDocument/2006/relationships/themeOverride" Target="../theme/themeOverride18.xm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&#1042;&#1083;&#1072;&#1076;&#1077;&#1083;&#1077;&#1094;\Desktop\2019\insulty_vse.xlsx" TargetMode="External"/><Relationship Id="rId1" Type="http://schemas.openxmlformats.org/officeDocument/2006/relationships/themeOverride" Target="../theme/themeOverride19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&#1042;&#1083;&#1072;&#1076;&#1077;&#1083;&#1077;&#1094;\Desktop\2019\insulty_vse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&#1042;&#1083;&#1072;&#1076;&#1077;&#1083;&#1077;&#1094;\Desktop\2019\insulty_vse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&#1042;&#1083;&#1072;&#1076;&#1077;&#1083;&#1077;&#1094;\Desktop\2019\insulty_vse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&#1042;&#1083;&#1072;&#1076;&#1077;&#1083;&#1077;&#1094;\Desktop\2019\insulty_vse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&#1042;&#1083;&#1072;&#1076;&#1077;&#1083;&#1077;&#1094;\Desktop\2019\insulty_vse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&#1042;&#1083;&#1072;&#1076;&#1077;&#1083;&#1077;&#1094;\Desktop\2019\insulty_vse.xlsx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&#1042;&#1083;&#1072;&#1076;&#1077;&#1083;&#1077;&#1094;\Desktop\2019\insulty_vse.xlsx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&#1042;&#1083;&#1072;&#1076;&#1077;&#1083;&#1077;&#1094;\Desktop\2019\insulty_vse.xlsx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48"/>
    </mc:Choice>
    <mc:Fallback>
      <c:style val="4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"/>
          <c:w val="1"/>
          <c:h val="0.93077456025961358"/>
        </c:manualLayout>
      </c:layout>
      <c:pie3DChart>
        <c:varyColors val="1"/>
        <c:ser>
          <c:idx val="0"/>
          <c:order val="0"/>
          <c:cat>
            <c:strRef>
              <c:f>'все вместе'!$B$20079:$B$20080</c:f>
              <c:strCache>
                <c:ptCount val="2"/>
                <c:pt idx="0">
                  <c:v>ишемические ОНМК</c:v>
                </c:pt>
                <c:pt idx="1">
                  <c:v>геморрагические ОНМК</c:v>
                </c:pt>
              </c:strCache>
            </c:strRef>
          </c:cat>
          <c:val>
            <c:numRef>
              <c:f>'все вместе'!$C$20079:$C$20080</c:f>
              <c:numCache>
                <c:formatCode>General</c:formatCode>
                <c:ptCount val="2"/>
                <c:pt idx="0">
                  <c:v>16130</c:v>
                </c:pt>
                <c:pt idx="1">
                  <c:v>3022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</c:spPr>
    </c:plotArea>
    <c:legend>
      <c:legendPos val="b"/>
      <c:legendEntry>
        <c:idx val="0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ru-RU"/>
          </a:p>
        </c:txPr>
      </c:legendEntry>
      <c:layout>
        <c:manualLayout>
          <c:xMode val="edge"/>
          <c:yMode val="edge"/>
          <c:x val="7.3243612405592157E-2"/>
          <c:y val="0.74694585743153785"/>
          <c:w val="0.86711821736568639"/>
          <c:h val="0.16708701235354431"/>
        </c:manualLayout>
      </c:layout>
      <c:overlay val="0"/>
    </c:legend>
    <c:plotVisOnly val="1"/>
    <c:dispBlanksAs val="gap"/>
    <c:showDLblsOverMax val="0"/>
  </c:chart>
  <c:spPr>
    <a:noFill/>
  </c:sp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48"/>
    </mc:Choice>
    <mc:Fallback>
      <c:style val="4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 риска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'75-90'!$W$4721</c:f>
              <c:strCache>
                <c:ptCount val="1"/>
                <c:pt idx="0">
                  <c:v>число случаев</c:v>
                </c:pt>
              </c:strCache>
            </c:strRef>
          </c:tx>
          <c:invertIfNegative val="0"/>
          <c:cat>
            <c:strRef>
              <c:f>'75-90'!$V$4722:$V$4729</c:f>
              <c:strCache>
                <c:ptCount val="8"/>
                <c:pt idx="0">
                  <c:v>артериальная гипертензия</c:v>
                </c:pt>
                <c:pt idx="1">
                  <c:v>курение</c:v>
                </c:pt>
                <c:pt idx="2">
                  <c:v>заболевания сердечно-сосудистой системы</c:v>
                </c:pt>
                <c:pt idx="3">
                  <c:v>мерцательная аритмия</c:v>
                </c:pt>
                <c:pt idx="4">
                  <c:v>инфаркт миокарда</c:v>
                </c:pt>
                <c:pt idx="5">
                  <c:v>дислипидемия</c:v>
                </c:pt>
                <c:pt idx="6">
                  <c:v>сахарный диабет</c:v>
                </c:pt>
                <c:pt idx="7">
                  <c:v>стресс</c:v>
                </c:pt>
              </c:strCache>
            </c:strRef>
          </c:cat>
          <c:val>
            <c:numRef>
              <c:f>'75-90'!$W$4722:$W$4729</c:f>
              <c:numCache>
                <c:formatCode>General</c:formatCode>
                <c:ptCount val="8"/>
                <c:pt idx="0">
                  <c:v>4558</c:v>
                </c:pt>
                <c:pt idx="1">
                  <c:v>412</c:v>
                </c:pt>
                <c:pt idx="2">
                  <c:v>2962</c:v>
                </c:pt>
                <c:pt idx="3">
                  <c:v>1766</c:v>
                </c:pt>
                <c:pt idx="4">
                  <c:v>799</c:v>
                </c:pt>
                <c:pt idx="5">
                  <c:v>2041</c:v>
                </c:pt>
                <c:pt idx="6">
                  <c:v>942</c:v>
                </c:pt>
                <c:pt idx="7">
                  <c:v>293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33989888"/>
        <c:axId val="133991424"/>
      </c:barChart>
      <c:catAx>
        <c:axId val="133989888"/>
        <c:scaling>
          <c:orientation val="minMax"/>
        </c:scaling>
        <c:delete val="0"/>
        <c:axPos val="l"/>
        <c:majorTickMark val="none"/>
        <c:minorTickMark val="none"/>
        <c:tickLblPos val="nextTo"/>
        <c:crossAx val="133991424"/>
        <c:crosses val="autoZero"/>
        <c:auto val="1"/>
        <c:lblAlgn val="ctr"/>
        <c:lblOffset val="100"/>
        <c:noMultiLvlLbl val="0"/>
      </c:catAx>
      <c:valAx>
        <c:axId val="133991424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133989888"/>
        <c:crosses val="autoZero"/>
        <c:crossBetween val="between"/>
      </c:valAx>
      <c:spPr>
        <a:noFill/>
      </c:spPr>
    </c:plotArea>
    <c:legend>
      <c:legendPos val="b"/>
      <c:layout/>
      <c:overlay val="0"/>
      <c:txPr>
        <a:bodyPr/>
        <a:lstStyle/>
        <a:p>
          <a:pPr>
            <a:defRPr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</c:sp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48"/>
    </mc:Choice>
    <mc:Fallback>
      <c:style val="4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Факторы</a:t>
            </a:r>
            <a:r>
              <a:rPr lang="ru-RU" baseline="0" dirty="0" smtClean="0"/>
              <a:t> риска</a:t>
            </a:r>
            <a:endParaRPr lang="ru-RU" dirty="0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'90+'!$X$138</c:f>
              <c:strCache>
                <c:ptCount val="1"/>
                <c:pt idx="0">
                  <c:v>число случаев</c:v>
                </c:pt>
              </c:strCache>
            </c:strRef>
          </c:tx>
          <c:invertIfNegative val="0"/>
          <c:cat>
            <c:strRef>
              <c:f>'90+'!$W$139:$W$146</c:f>
              <c:strCache>
                <c:ptCount val="8"/>
                <c:pt idx="0">
                  <c:v>артериальная гипертензия</c:v>
                </c:pt>
                <c:pt idx="1">
                  <c:v>курение</c:v>
                </c:pt>
                <c:pt idx="2">
                  <c:v>заболевания сердечно-сосудистой системы</c:v>
                </c:pt>
                <c:pt idx="3">
                  <c:v>мерцательная аритмия</c:v>
                </c:pt>
                <c:pt idx="4">
                  <c:v>инфаркт миокарда</c:v>
                </c:pt>
                <c:pt idx="5">
                  <c:v>дислипидемия</c:v>
                </c:pt>
                <c:pt idx="6">
                  <c:v>сахарный диабет</c:v>
                </c:pt>
                <c:pt idx="7">
                  <c:v>стресс</c:v>
                </c:pt>
              </c:strCache>
            </c:strRef>
          </c:cat>
          <c:val>
            <c:numRef>
              <c:f>'90+'!$X$139:$X$146</c:f>
              <c:numCache>
                <c:formatCode>General</c:formatCode>
                <c:ptCount val="8"/>
                <c:pt idx="0">
                  <c:v>125</c:v>
                </c:pt>
                <c:pt idx="1">
                  <c:v>7</c:v>
                </c:pt>
                <c:pt idx="2">
                  <c:v>99</c:v>
                </c:pt>
                <c:pt idx="3">
                  <c:v>69</c:v>
                </c:pt>
                <c:pt idx="4">
                  <c:v>32</c:v>
                </c:pt>
                <c:pt idx="5">
                  <c:v>62</c:v>
                </c:pt>
                <c:pt idx="6">
                  <c:v>11</c:v>
                </c:pt>
                <c:pt idx="7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33734784"/>
        <c:axId val="133736320"/>
      </c:barChart>
      <c:catAx>
        <c:axId val="133734784"/>
        <c:scaling>
          <c:orientation val="minMax"/>
        </c:scaling>
        <c:delete val="0"/>
        <c:axPos val="l"/>
        <c:majorTickMark val="none"/>
        <c:minorTickMark val="none"/>
        <c:tickLblPos val="nextTo"/>
        <c:crossAx val="133736320"/>
        <c:crosses val="autoZero"/>
        <c:auto val="1"/>
        <c:lblAlgn val="ctr"/>
        <c:lblOffset val="100"/>
        <c:noMultiLvlLbl val="0"/>
      </c:catAx>
      <c:valAx>
        <c:axId val="133736320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133734784"/>
        <c:crosses val="autoZero"/>
        <c:crossBetween val="between"/>
      </c:valAx>
      <c:spPr>
        <a:noFill/>
      </c:spPr>
    </c:plotArea>
    <c:legend>
      <c:legendPos val="b"/>
      <c:layout/>
      <c:overlay val="0"/>
    </c:legend>
    <c:plotVisOnly val="1"/>
    <c:dispBlanksAs val="gap"/>
    <c:showDLblsOverMax val="0"/>
  </c:chart>
  <c:spPr>
    <a:noFill/>
  </c:sp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48"/>
    </mc:Choice>
    <mc:Fallback>
      <c:style val="4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'все вместе'!$D$20000</c:f>
              <c:strCache>
                <c:ptCount val="1"/>
                <c:pt idx="0">
                  <c:v>мужчины (%)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>
                    <a:solidFill>
                      <a:srgbClr val="FFC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'все вместе'!$C$20001:$C$20005</c:f>
              <c:strCache>
                <c:ptCount val="5"/>
                <c:pt idx="0">
                  <c:v>25-44 года</c:v>
                </c:pt>
                <c:pt idx="1">
                  <c:v>45-59 лет</c:v>
                </c:pt>
                <c:pt idx="2">
                  <c:v>60-74 года</c:v>
                </c:pt>
                <c:pt idx="3">
                  <c:v>75-90 лет</c:v>
                </c:pt>
                <c:pt idx="4">
                  <c:v>90+ лет</c:v>
                </c:pt>
              </c:strCache>
            </c:strRef>
          </c:cat>
          <c:val>
            <c:numRef>
              <c:f>'все вместе'!$D$20001:$D$20005</c:f>
              <c:numCache>
                <c:formatCode>General</c:formatCode>
                <c:ptCount val="5"/>
                <c:pt idx="0">
                  <c:v>61.7</c:v>
                </c:pt>
                <c:pt idx="1">
                  <c:v>63.4</c:v>
                </c:pt>
                <c:pt idx="2">
                  <c:v>48.7</c:v>
                </c:pt>
                <c:pt idx="3">
                  <c:v>26.6</c:v>
                </c:pt>
                <c:pt idx="4">
                  <c:v>17.600000000000001</c:v>
                </c:pt>
              </c:numCache>
            </c:numRef>
          </c:val>
        </c:ser>
        <c:ser>
          <c:idx val="1"/>
          <c:order val="1"/>
          <c:tx>
            <c:strRef>
              <c:f>'все вместе'!$E$20000</c:f>
              <c:strCache>
                <c:ptCount val="1"/>
                <c:pt idx="0">
                  <c:v>женщины (%)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>
                    <a:solidFill>
                      <a:srgbClr val="FFC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'все вместе'!$C$20001:$C$20005</c:f>
              <c:strCache>
                <c:ptCount val="5"/>
                <c:pt idx="0">
                  <c:v>25-44 года</c:v>
                </c:pt>
                <c:pt idx="1">
                  <c:v>45-59 лет</c:v>
                </c:pt>
                <c:pt idx="2">
                  <c:v>60-74 года</c:v>
                </c:pt>
                <c:pt idx="3">
                  <c:v>75-90 лет</c:v>
                </c:pt>
                <c:pt idx="4">
                  <c:v>90+ лет</c:v>
                </c:pt>
              </c:strCache>
            </c:strRef>
          </c:cat>
          <c:val>
            <c:numRef>
              <c:f>'все вместе'!$E$20001:$E$20005</c:f>
              <c:numCache>
                <c:formatCode>General</c:formatCode>
                <c:ptCount val="5"/>
                <c:pt idx="0">
                  <c:v>38.299999999999997</c:v>
                </c:pt>
                <c:pt idx="1">
                  <c:v>36.6</c:v>
                </c:pt>
                <c:pt idx="2">
                  <c:v>51.3</c:v>
                </c:pt>
                <c:pt idx="3">
                  <c:v>72.400000000000006</c:v>
                </c:pt>
                <c:pt idx="4">
                  <c:v>82.4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3796608"/>
        <c:axId val="133798144"/>
      </c:barChart>
      <c:catAx>
        <c:axId val="133796608"/>
        <c:scaling>
          <c:orientation val="minMax"/>
        </c:scaling>
        <c:delete val="0"/>
        <c:axPos val="b"/>
        <c:majorTickMark val="out"/>
        <c:minorTickMark val="none"/>
        <c:tickLblPos val="nextTo"/>
        <c:crossAx val="133798144"/>
        <c:crosses val="autoZero"/>
        <c:auto val="1"/>
        <c:lblAlgn val="ctr"/>
        <c:lblOffset val="100"/>
        <c:noMultiLvlLbl val="0"/>
      </c:catAx>
      <c:valAx>
        <c:axId val="1337981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3796608"/>
        <c:crosses val="autoZero"/>
        <c:crossBetween val="between"/>
      </c:valAx>
      <c:spPr>
        <a:noFill/>
      </c:spPr>
    </c:plotArea>
    <c:legend>
      <c:legendPos val="r"/>
      <c:layout/>
      <c:overlay val="0"/>
    </c:legend>
    <c:plotVisOnly val="1"/>
    <c:dispBlanksAs val="gap"/>
    <c:showDLblsOverMax val="0"/>
  </c:chart>
  <c:spPr>
    <a:noFill/>
    <a:ln>
      <a:solidFill>
        <a:srgbClr val="000000">
          <a:alpha val="0"/>
        </a:srgbClr>
      </a:solidFill>
    </a:ln>
  </c:spPr>
  <c:txPr>
    <a:bodyPr/>
    <a:lstStyle/>
    <a:p>
      <a:pPr>
        <a:defRPr sz="16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48"/>
    </mc:Choice>
    <mc:Fallback>
      <c:style val="4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1531773672521706E-2"/>
          <c:y val="3.202728231467198E-2"/>
          <c:w val="0.94892577730668282"/>
          <c:h val="0.895706565204464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'все вместе'!$T$20018</c:f>
              <c:strCache>
                <c:ptCount val="1"/>
                <c:pt idx="0">
                  <c:v>доля умерших (%)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>
                    <a:solidFill>
                      <a:srgbClr val="FFC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'все вместе'!$S$20019:$S$20023</c:f>
              <c:strCache>
                <c:ptCount val="5"/>
                <c:pt idx="0">
                  <c:v>25-44</c:v>
                </c:pt>
                <c:pt idx="1">
                  <c:v>45-59</c:v>
                </c:pt>
                <c:pt idx="2">
                  <c:v>60-74</c:v>
                </c:pt>
                <c:pt idx="3">
                  <c:v>75-90</c:v>
                </c:pt>
                <c:pt idx="4">
                  <c:v>90+</c:v>
                </c:pt>
              </c:strCache>
            </c:strRef>
          </c:cat>
          <c:val>
            <c:numRef>
              <c:f>'все вместе'!$T$20019:$T$20023</c:f>
              <c:numCache>
                <c:formatCode>General</c:formatCode>
                <c:ptCount val="5"/>
                <c:pt idx="0">
                  <c:v>17.600000000000001</c:v>
                </c:pt>
                <c:pt idx="1">
                  <c:v>16.100000000000001</c:v>
                </c:pt>
                <c:pt idx="2">
                  <c:v>19.2</c:v>
                </c:pt>
                <c:pt idx="3">
                  <c:v>29.4</c:v>
                </c:pt>
                <c:pt idx="4">
                  <c:v>48.4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3819392"/>
        <c:axId val="133657344"/>
      </c:barChart>
      <c:catAx>
        <c:axId val="1338193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33657344"/>
        <c:crosses val="autoZero"/>
        <c:auto val="1"/>
        <c:lblAlgn val="ctr"/>
        <c:lblOffset val="100"/>
        <c:noMultiLvlLbl val="0"/>
      </c:catAx>
      <c:valAx>
        <c:axId val="1336573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33819392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48"/>
    </mc:Choice>
    <mc:Fallback>
      <c:style val="4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3158439329699168E-2"/>
          <c:y val="3.9359628657528921E-2"/>
          <c:w val="0.68242731677771051"/>
          <c:h val="0.865218479634490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'все вместе'!$D$20024</c:f>
              <c:strCache>
                <c:ptCount val="1"/>
                <c:pt idx="0">
                  <c:v>доля ишемических ОНМК (%)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rgbClr val="FFC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'все вместе'!$C$20025:$C$20029</c:f>
              <c:strCache>
                <c:ptCount val="5"/>
                <c:pt idx="0">
                  <c:v>25-44 года</c:v>
                </c:pt>
                <c:pt idx="1">
                  <c:v>45-59 лет</c:v>
                </c:pt>
                <c:pt idx="2">
                  <c:v>60-74 года</c:v>
                </c:pt>
                <c:pt idx="3">
                  <c:v>75-90 лет</c:v>
                </c:pt>
                <c:pt idx="4">
                  <c:v>90+ лет</c:v>
                </c:pt>
              </c:strCache>
            </c:strRef>
          </c:cat>
          <c:val>
            <c:numRef>
              <c:f>'все вместе'!$D$20025:$D$20029</c:f>
              <c:numCache>
                <c:formatCode>General</c:formatCode>
                <c:ptCount val="5"/>
                <c:pt idx="0">
                  <c:v>68.7</c:v>
                </c:pt>
                <c:pt idx="1">
                  <c:v>76.099999999999994</c:v>
                </c:pt>
                <c:pt idx="2">
                  <c:v>83.2</c:v>
                </c:pt>
                <c:pt idx="3">
                  <c:v>85.6</c:v>
                </c:pt>
                <c:pt idx="4">
                  <c:v>88.6</c:v>
                </c:pt>
              </c:numCache>
            </c:numRef>
          </c:val>
        </c:ser>
        <c:ser>
          <c:idx val="1"/>
          <c:order val="1"/>
          <c:tx>
            <c:strRef>
              <c:f>'все вместе'!$E$20024</c:f>
              <c:strCache>
                <c:ptCount val="1"/>
                <c:pt idx="0">
                  <c:v>доля геморрагических ОНМК (%)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rgbClr val="FFC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'все вместе'!$C$20025:$C$20029</c:f>
              <c:strCache>
                <c:ptCount val="5"/>
                <c:pt idx="0">
                  <c:v>25-44 года</c:v>
                </c:pt>
                <c:pt idx="1">
                  <c:v>45-59 лет</c:v>
                </c:pt>
                <c:pt idx="2">
                  <c:v>60-74 года</c:v>
                </c:pt>
                <c:pt idx="3">
                  <c:v>75-90 лет</c:v>
                </c:pt>
                <c:pt idx="4">
                  <c:v>90+ лет</c:v>
                </c:pt>
              </c:strCache>
            </c:strRef>
          </c:cat>
          <c:val>
            <c:numRef>
              <c:f>'все вместе'!$E$20025:$E$20029</c:f>
              <c:numCache>
                <c:formatCode>General</c:formatCode>
                <c:ptCount val="5"/>
                <c:pt idx="0">
                  <c:v>26.7</c:v>
                </c:pt>
                <c:pt idx="1">
                  <c:v>19.5</c:v>
                </c:pt>
                <c:pt idx="2">
                  <c:v>13.3</c:v>
                </c:pt>
                <c:pt idx="3">
                  <c:v>9.6999999999999993</c:v>
                </c:pt>
                <c:pt idx="4">
                  <c:v>8.4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3827968"/>
        <c:axId val="133842048"/>
      </c:barChart>
      <c:catAx>
        <c:axId val="133827968"/>
        <c:scaling>
          <c:orientation val="minMax"/>
        </c:scaling>
        <c:delete val="0"/>
        <c:axPos val="b"/>
        <c:majorTickMark val="out"/>
        <c:minorTickMark val="none"/>
        <c:tickLblPos val="nextTo"/>
        <c:crossAx val="133842048"/>
        <c:crosses val="autoZero"/>
        <c:auto val="1"/>
        <c:lblAlgn val="ctr"/>
        <c:lblOffset val="100"/>
        <c:noMultiLvlLbl val="0"/>
      </c:catAx>
      <c:valAx>
        <c:axId val="1338420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3827968"/>
        <c:crosses val="autoZero"/>
        <c:crossBetween val="between"/>
      </c:valAx>
      <c:spPr>
        <a:noFill/>
      </c:spPr>
    </c:plotArea>
    <c:legend>
      <c:legendPos val="r"/>
      <c:layout>
        <c:manualLayout>
          <c:xMode val="edge"/>
          <c:yMode val="edge"/>
          <c:x val="0.75199601251766601"/>
          <c:y val="0.38981530086516963"/>
          <c:w val="0.24159373107207752"/>
          <c:h val="0.22654223777583357"/>
        </c:manualLayout>
      </c:layout>
      <c:overlay val="0"/>
      <c:txPr>
        <a:bodyPr/>
        <a:lstStyle/>
        <a:p>
          <a:pPr>
            <a:defRPr>
              <a:solidFill>
                <a:srgbClr val="FFC000"/>
              </a:solidFill>
            </a:defRPr>
          </a:pPr>
          <a:endParaRPr lang="ru-RU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48"/>
    </mc:Choice>
    <mc:Fallback>
      <c:style val="4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'все вместе'!$K$20024</c:f>
              <c:strCache>
                <c:ptCount val="1"/>
                <c:pt idx="0">
                  <c:v>доля повторных ОНМК (%)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rgbClr val="FFC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'все вместе'!$J$20025:$J$20029</c:f>
              <c:strCache>
                <c:ptCount val="5"/>
                <c:pt idx="0">
                  <c:v>25-44 года</c:v>
                </c:pt>
                <c:pt idx="1">
                  <c:v>45-59 лет</c:v>
                </c:pt>
                <c:pt idx="2">
                  <c:v>60-74 года</c:v>
                </c:pt>
                <c:pt idx="3">
                  <c:v>75-90 лет</c:v>
                </c:pt>
                <c:pt idx="4">
                  <c:v>90+ лет</c:v>
                </c:pt>
              </c:strCache>
            </c:strRef>
          </c:cat>
          <c:val>
            <c:numRef>
              <c:f>'все вместе'!$K$20025:$K$20029</c:f>
              <c:numCache>
                <c:formatCode>General</c:formatCode>
                <c:ptCount val="5"/>
                <c:pt idx="0">
                  <c:v>11.3</c:v>
                </c:pt>
                <c:pt idx="1">
                  <c:v>16.899999999999999</c:v>
                </c:pt>
                <c:pt idx="2">
                  <c:v>23.8</c:v>
                </c:pt>
                <c:pt idx="3">
                  <c:v>22.1</c:v>
                </c:pt>
                <c:pt idx="4">
                  <c:v>14.5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3863296"/>
        <c:axId val="133864832"/>
      </c:barChart>
      <c:catAx>
        <c:axId val="133863296"/>
        <c:scaling>
          <c:orientation val="minMax"/>
        </c:scaling>
        <c:delete val="0"/>
        <c:axPos val="b"/>
        <c:majorTickMark val="out"/>
        <c:minorTickMark val="none"/>
        <c:tickLblPos val="nextTo"/>
        <c:crossAx val="133864832"/>
        <c:crosses val="autoZero"/>
        <c:auto val="1"/>
        <c:lblAlgn val="ctr"/>
        <c:lblOffset val="100"/>
        <c:noMultiLvlLbl val="0"/>
      </c:catAx>
      <c:valAx>
        <c:axId val="1338648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3863296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</c:spPr>
  <c:txPr>
    <a:bodyPr/>
    <a:lstStyle/>
    <a:p>
      <a:pPr>
        <a:defRPr sz="16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48"/>
    </mc:Choice>
    <mc:Fallback>
      <c:style val="4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'все вместе'!$C$20048</c:f>
              <c:strCache>
                <c:ptCount val="1"/>
                <c:pt idx="0">
                  <c:v>артериальная гипертензия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>
                    <a:solidFill>
                      <a:srgbClr val="FFC000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'все вместе'!$B$20049:$B$20053</c:f>
              <c:strCache>
                <c:ptCount val="5"/>
                <c:pt idx="0">
                  <c:v>25-44 года</c:v>
                </c:pt>
                <c:pt idx="1">
                  <c:v>45-59 лет</c:v>
                </c:pt>
                <c:pt idx="2">
                  <c:v>60-74 года</c:v>
                </c:pt>
                <c:pt idx="3">
                  <c:v>75-90 лет</c:v>
                </c:pt>
                <c:pt idx="4">
                  <c:v>90+ лет</c:v>
                </c:pt>
              </c:strCache>
            </c:strRef>
          </c:cat>
          <c:val>
            <c:numRef>
              <c:f>'все вместе'!$C$20049:$C$20053</c:f>
              <c:numCache>
                <c:formatCode>General</c:formatCode>
                <c:ptCount val="5"/>
                <c:pt idx="0">
                  <c:v>73.400000000000006</c:v>
                </c:pt>
                <c:pt idx="1">
                  <c:v>92.5</c:v>
                </c:pt>
                <c:pt idx="2">
                  <c:v>96.2</c:v>
                </c:pt>
                <c:pt idx="3">
                  <c:v>96.7</c:v>
                </c:pt>
                <c:pt idx="4">
                  <c:v>95.4</c:v>
                </c:pt>
              </c:numCache>
            </c:numRef>
          </c:val>
        </c:ser>
        <c:ser>
          <c:idx val="1"/>
          <c:order val="1"/>
          <c:tx>
            <c:strRef>
              <c:f>'все вместе'!$D$20048</c:f>
              <c:strCache>
                <c:ptCount val="1"/>
                <c:pt idx="0">
                  <c:v>дислипидемические нарушения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900">
                    <a:solidFill>
                      <a:srgbClr val="FFC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'все вместе'!$B$20049:$B$20053</c:f>
              <c:strCache>
                <c:ptCount val="5"/>
                <c:pt idx="0">
                  <c:v>25-44 года</c:v>
                </c:pt>
                <c:pt idx="1">
                  <c:v>45-59 лет</c:v>
                </c:pt>
                <c:pt idx="2">
                  <c:v>60-74 года</c:v>
                </c:pt>
                <c:pt idx="3">
                  <c:v>75-90 лет</c:v>
                </c:pt>
                <c:pt idx="4">
                  <c:v>90+ лет</c:v>
                </c:pt>
              </c:strCache>
            </c:strRef>
          </c:cat>
          <c:val>
            <c:numRef>
              <c:f>'все вместе'!$D$20049:$D$20053</c:f>
              <c:numCache>
                <c:formatCode>General</c:formatCode>
                <c:ptCount val="5"/>
                <c:pt idx="0">
                  <c:v>28.8</c:v>
                </c:pt>
                <c:pt idx="1">
                  <c:v>38.9</c:v>
                </c:pt>
                <c:pt idx="2">
                  <c:v>44.1</c:v>
                </c:pt>
                <c:pt idx="3">
                  <c:v>43.3</c:v>
                </c:pt>
                <c:pt idx="4">
                  <c:v>47.3</c:v>
                </c:pt>
              </c:numCache>
            </c:numRef>
          </c:val>
        </c:ser>
        <c:ser>
          <c:idx val="2"/>
          <c:order val="2"/>
          <c:tx>
            <c:strRef>
              <c:f>'все вместе'!$E$20048</c:f>
              <c:strCache>
                <c:ptCount val="1"/>
                <c:pt idx="0">
                  <c:v>мерцательная аритмия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900">
                    <a:solidFill>
                      <a:srgbClr val="FFC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'все вместе'!$B$20049:$B$20053</c:f>
              <c:strCache>
                <c:ptCount val="5"/>
                <c:pt idx="0">
                  <c:v>25-44 года</c:v>
                </c:pt>
                <c:pt idx="1">
                  <c:v>45-59 лет</c:v>
                </c:pt>
                <c:pt idx="2">
                  <c:v>60-74 года</c:v>
                </c:pt>
                <c:pt idx="3">
                  <c:v>75-90 лет</c:v>
                </c:pt>
                <c:pt idx="4">
                  <c:v>90+ лет</c:v>
                </c:pt>
              </c:strCache>
            </c:strRef>
          </c:cat>
          <c:val>
            <c:numRef>
              <c:f>'все вместе'!$E$20049:$E$20053</c:f>
              <c:numCache>
                <c:formatCode>General</c:formatCode>
                <c:ptCount val="5"/>
                <c:pt idx="0">
                  <c:v>2.2999999999999998</c:v>
                </c:pt>
                <c:pt idx="1">
                  <c:v>7.4</c:v>
                </c:pt>
                <c:pt idx="2">
                  <c:v>21.2</c:v>
                </c:pt>
                <c:pt idx="3">
                  <c:v>37.5</c:v>
                </c:pt>
                <c:pt idx="4">
                  <c:v>52.7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396160"/>
        <c:axId val="134287360"/>
      </c:barChart>
      <c:catAx>
        <c:axId val="134396160"/>
        <c:scaling>
          <c:orientation val="minMax"/>
        </c:scaling>
        <c:delete val="0"/>
        <c:axPos val="b"/>
        <c:majorTickMark val="out"/>
        <c:minorTickMark val="none"/>
        <c:tickLblPos val="nextTo"/>
        <c:crossAx val="134287360"/>
        <c:crosses val="autoZero"/>
        <c:auto val="1"/>
        <c:lblAlgn val="ctr"/>
        <c:lblOffset val="100"/>
        <c:noMultiLvlLbl val="0"/>
      </c:catAx>
      <c:valAx>
        <c:axId val="1342873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4396160"/>
        <c:crosses val="autoZero"/>
        <c:crossBetween val="between"/>
      </c:valAx>
      <c:spPr>
        <a:noFill/>
      </c:spPr>
    </c:plotArea>
    <c:legend>
      <c:legendPos val="r"/>
      <c:layout/>
      <c:overlay val="0"/>
      <c:txPr>
        <a:bodyPr/>
        <a:lstStyle/>
        <a:p>
          <a:pPr>
            <a:defRPr>
              <a:solidFill>
                <a:srgbClr val="FFC000"/>
              </a:solidFill>
            </a:defRPr>
          </a:pPr>
          <a:endParaRPr lang="ru-RU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400"/>
      </a:pPr>
      <a:endParaRPr lang="ru-RU"/>
    </a:p>
  </c:txPr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48"/>
    </mc:Choice>
    <mc:Fallback>
      <c:style val="4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'все вместе'!$C$20057</c:f>
              <c:strCache>
                <c:ptCount val="1"/>
                <c:pt idx="0">
                  <c:v>инфаркт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>
                    <a:solidFill>
                      <a:srgbClr val="FFC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'все вместе'!$B$20058:$B$20062</c:f>
              <c:strCache>
                <c:ptCount val="5"/>
                <c:pt idx="0">
                  <c:v>25-44 года</c:v>
                </c:pt>
                <c:pt idx="1">
                  <c:v>45-59 лет</c:v>
                </c:pt>
                <c:pt idx="2">
                  <c:v>60-74 года</c:v>
                </c:pt>
                <c:pt idx="3">
                  <c:v>75-90 лет</c:v>
                </c:pt>
                <c:pt idx="4">
                  <c:v>90+ лет</c:v>
                </c:pt>
              </c:strCache>
            </c:strRef>
          </c:cat>
          <c:val>
            <c:numRef>
              <c:f>'все вместе'!$C$20058:$C$20062</c:f>
              <c:numCache>
                <c:formatCode>General</c:formatCode>
                <c:ptCount val="5"/>
                <c:pt idx="0">
                  <c:v>3.5</c:v>
                </c:pt>
                <c:pt idx="1">
                  <c:v>7.8</c:v>
                </c:pt>
                <c:pt idx="2">
                  <c:v>13.1</c:v>
                </c:pt>
                <c:pt idx="3">
                  <c:v>17</c:v>
                </c:pt>
                <c:pt idx="4">
                  <c:v>24.4</c:v>
                </c:pt>
              </c:numCache>
            </c:numRef>
          </c:val>
        </c:ser>
        <c:ser>
          <c:idx val="1"/>
          <c:order val="1"/>
          <c:tx>
            <c:strRef>
              <c:f>'все вместе'!$D$20057</c:f>
              <c:strCache>
                <c:ptCount val="1"/>
                <c:pt idx="0">
                  <c:v>сахарный диабет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>
                    <a:solidFill>
                      <a:srgbClr val="FFC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'все вместе'!$B$20058:$B$20062</c:f>
              <c:strCache>
                <c:ptCount val="5"/>
                <c:pt idx="0">
                  <c:v>25-44 года</c:v>
                </c:pt>
                <c:pt idx="1">
                  <c:v>45-59 лет</c:v>
                </c:pt>
                <c:pt idx="2">
                  <c:v>60-74 года</c:v>
                </c:pt>
                <c:pt idx="3">
                  <c:v>75-90 лет</c:v>
                </c:pt>
                <c:pt idx="4">
                  <c:v>90+ лет</c:v>
                </c:pt>
              </c:strCache>
            </c:strRef>
          </c:cat>
          <c:val>
            <c:numRef>
              <c:f>'все вместе'!$D$20058:$D$20062</c:f>
              <c:numCache>
                <c:formatCode>General</c:formatCode>
                <c:ptCount val="5"/>
                <c:pt idx="0">
                  <c:v>4.3</c:v>
                </c:pt>
                <c:pt idx="1">
                  <c:v>12.1</c:v>
                </c:pt>
                <c:pt idx="2">
                  <c:v>20.399999999999999</c:v>
                </c:pt>
                <c:pt idx="3">
                  <c:v>20</c:v>
                </c:pt>
                <c:pt idx="4">
                  <c:v>8.4</c:v>
                </c:pt>
              </c:numCache>
            </c:numRef>
          </c:val>
        </c:ser>
        <c:ser>
          <c:idx val="2"/>
          <c:order val="2"/>
          <c:tx>
            <c:strRef>
              <c:f>'все вместе'!$E$20057</c:f>
              <c:strCache>
                <c:ptCount val="1"/>
                <c:pt idx="0">
                  <c:v>заболевания ССС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>
                    <a:solidFill>
                      <a:srgbClr val="FFC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'все вместе'!$B$20058:$B$20062</c:f>
              <c:strCache>
                <c:ptCount val="5"/>
                <c:pt idx="0">
                  <c:v>25-44 года</c:v>
                </c:pt>
                <c:pt idx="1">
                  <c:v>45-59 лет</c:v>
                </c:pt>
                <c:pt idx="2">
                  <c:v>60-74 года</c:v>
                </c:pt>
                <c:pt idx="3">
                  <c:v>75-90 лет</c:v>
                </c:pt>
                <c:pt idx="4">
                  <c:v>90+ лет</c:v>
                </c:pt>
              </c:strCache>
            </c:strRef>
          </c:cat>
          <c:val>
            <c:numRef>
              <c:f>'все вместе'!$E$20058:$E$20062</c:f>
              <c:numCache>
                <c:formatCode>General</c:formatCode>
                <c:ptCount val="5"/>
                <c:pt idx="0">
                  <c:v>12.9</c:v>
                </c:pt>
                <c:pt idx="1">
                  <c:v>24.9</c:v>
                </c:pt>
                <c:pt idx="2">
                  <c:v>46.7</c:v>
                </c:pt>
                <c:pt idx="3">
                  <c:v>62.8</c:v>
                </c:pt>
                <c:pt idx="4">
                  <c:v>75.599999999999994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327296"/>
        <c:axId val="134341376"/>
      </c:barChart>
      <c:catAx>
        <c:axId val="134327296"/>
        <c:scaling>
          <c:orientation val="minMax"/>
        </c:scaling>
        <c:delete val="0"/>
        <c:axPos val="b"/>
        <c:majorTickMark val="out"/>
        <c:minorTickMark val="none"/>
        <c:tickLblPos val="nextTo"/>
        <c:crossAx val="134341376"/>
        <c:crosses val="autoZero"/>
        <c:auto val="1"/>
        <c:lblAlgn val="ctr"/>
        <c:lblOffset val="100"/>
        <c:noMultiLvlLbl val="0"/>
      </c:catAx>
      <c:valAx>
        <c:axId val="1343413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4327296"/>
        <c:crosses val="autoZero"/>
        <c:crossBetween val="between"/>
      </c:valAx>
      <c:spPr>
        <a:noFill/>
      </c:spPr>
    </c:plotArea>
    <c:legend>
      <c:legendPos val="r"/>
      <c:layout/>
      <c:overlay val="0"/>
      <c:txPr>
        <a:bodyPr/>
        <a:lstStyle/>
        <a:p>
          <a:pPr>
            <a:defRPr>
              <a:solidFill>
                <a:srgbClr val="FFC000"/>
              </a:solidFill>
            </a:defRPr>
          </a:pPr>
          <a:endParaRPr lang="ru-RU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48"/>
    </mc:Choice>
    <mc:Fallback>
      <c:style val="4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'все вместе'!$C$20069</c:f>
              <c:strCache>
                <c:ptCount val="1"/>
                <c:pt idx="0">
                  <c:v>стресс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>
                    <a:solidFill>
                      <a:srgbClr val="FFC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'все вместе'!$B$20070:$B$20074</c:f>
              <c:strCache>
                <c:ptCount val="5"/>
                <c:pt idx="0">
                  <c:v>25-44 года</c:v>
                </c:pt>
                <c:pt idx="1">
                  <c:v>45-59 лет</c:v>
                </c:pt>
                <c:pt idx="2">
                  <c:v>60-74 года</c:v>
                </c:pt>
                <c:pt idx="3">
                  <c:v>75-90 лет</c:v>
                </c:pt>
                <c:pt idx="4">
                  <c:v>90+ лет</c:v>
                </c:pt>
              </c:strCache>
            </c:strRef>
          </c:cat>
          <c:val>
            <c:numRef>
              <c:f>'все вместе'!$C$20070:$C$20074</c:f>
              <c:numCache>
                <c:formatCode>General</c:formatCode>
                <c:ptCount val="5"/>
                <c:pt idx="0">
                  <c:v>14.4</c:v>
                </c:pt>
                <c:pt idx="1">
                  <c:v>10.6</c:v>
                </c:pt>
                <c:pt idx="2">
                  <c:v>8.9</c:v>
                </c:pt>
                <c:pt idx="3">
                  <c:v>6.2</c:v>
                </c:pt>
                <c:pt idx="4">
                  <c:v>3.1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051328"/>
        <c:axId val="134052864"/>
      </c:barChart>
      <c:catAx>
        <c:axId val="134051328"/>
        <c:scaling>
          <c:orientation val="minMax"/>
        </c:scaling>
        <c:delete val="0"/>
        <c:axPos val="b"/>
        <c:majorTickMark val="out"/>
        <c:minorTickMark val="none"/>
        <c:tickLblPos val="nextTo"/>
        <c:crossAx val="134052864"/>
        <c:crosses val="autoZero"/>
        <c:auto val="1"/>
        <c:lblAlgn val="ctr"/>
        <c:lblOffset val="100"/>
        <c:noMultiLvlLbl val="0"/>
      </c:catAx>
      <c:valAx>
        <c:axId val="1340528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4051328"/>
        <c:crosses val="autoZero"/>
        <c:crossBetween val="between"/>
      </c:valAx>
      <c:spPr>
        <a:noFill/>
      </c:spPr>
    </c:plotArea>
    <c:legend>
      <c:legendPos val="r"/>
      <c:layout/>
      <c:overlay val="0"/>
    </c:legend>
    <c:plotVisOnly val="1"/>
    <c:dispBlanksAs val="gap"/>
    <c:showDLblsOverMax val="0"/>
  </c:chart>
  <c:spPr>
    <a:noFill/>
  </c:spPr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48"/>
    </mc:Choice>
    <mc:Fallback>
      <c:style val="4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'все вместе'!$G$20069</c:f>
              <c:strCache>
                <c:ptCount val="1"/>
                <c:pt idx="0">
                  <c:v>курение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>
                    <a:solidFill>
                      <a:srgbClr val="FFC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'все вместе'!$F$20070:$F$20074</c:f>
              <c:strCache>
                <c:ptCount val="5"/>
                <c:pt idx="0">
                  <c:v>25-44 года</c:v>
                </c:pt>
                <c:pt idx="1">
                  <c:v>45-59 лет</c:v>
                </c:pt>
                <c:pt idx="2">
                  <c:v>60-74 года</c:v>
                </c:pt>
                <c:pt idx="3">
                  <c:v>75-90 лет</c:v>
                </c:pt>
                <c:pt idx="4">
                  <c:v>90+ лет</c:v>
                </c:pt>
              </c:strCache>
            </c:strRef>
          </c:cat>
          <c:val>
            <c:numRef>
              <c:f>'все вместе'!$G$20070:$G$20074</c:f>
              <c:numCache>
                <c:formatCode>General</c:formatCode>
                <c:ptCount val="5"/>
                <c:pt idx="0">
                  <c:v>55.4</c:v>
                </c:pt>
                <c:pt idx="1">
                  <c:v>47.8</c:v>
                </c:pt>
                <c:pt idx="2">
                  <c:v>28.1</c:v>
                </c:pt>
                <c:pt idx="3">
                  <c:v>8.6999999999999993</c:v>
                </c:pt>
                <c:pt idx="4">
                  <c:v>5.3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081920"/>
        <c:axId val="134153344"/>
      </c:barChart>
      <c:catAx>
        <c:axId val="134081920"/>
        <c:scaling>
          <c:orientation val="minMax"/>
        </c:scaling>
        <c:delete val="0"/>
        <c:axPos val="b"/>
        <c:majorTickMark val="out"/>
        <c:minorTickMark val="none"/>
        <c:tickLblPos val="nextTo"/>
        <c:crossAx val="134153344"/>
        <c:crosses val="autoZero"/>
        <c:auto val="1"/>
        <c:lblAlgn val="ctr"/>
        <c:lblOffset val="100"/>
        <c:noMultiLvlLbl val="0"/>
      </c:catAx>
      <c:valAx>
        <c:axId val="1341533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4081920"/>
        <c:crosses val="autoZero"/>
        <c:crossBetween val="between"/>
      </c:valAx>
      <c:spPr>
        <a:noFill/>
      </c:spPr>
    </c:plotArea>
    <c:legend>
      <c:legendPos val="r"/>
      <c:layout/>
      <c:overlay val="0"/>
    </c:legend>
    <c:plotVisOnly val="1"/>
    <c:dispBlanksAs val="gap"/>
    <c:showDLblsOverMax val="0"/>
  </c:chart>
  <c:spPr>
    <a:noFill/>
  </c:spPr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48"/>
    </mc:Choice>
    <mc:Fallback>
      <c:style val="4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4.5014483808992894E-2"/>
          <c:w val="1"/>
          <c:h val="0.85744965507630133"/>
        </c:manualLayout>
      </c:layout>
      <c:pie3DChart>
        <c:varyColors val="1"/>
        <c:ser>
          <c:idx val="0"/>
          <c:order val="0"/>
          <c:cat>
            <c:strRef>
              <c:f>'все вместе'!$A$19993:$A$19994</c:f>
              <c:strCache>
                <c:ptCount val="2"/>
                <c:pt idx="0">
                  <c:v>мужчины</c:v>
                </c:pt>
                <c:pt idx="1">
                  <c:v>женщины</c:v>
                </c:pt>
              </c:strCache>
            </c:strRef>
          </c:cat>
          <c:val>
            <c:numRef>
              <c:f>'все вместе'!$B$19993:$B$19994</c:f>
              <c:numCache>
                <c:formatCode>General</c:formatCode>
                <c:ptCount val="2"/>
                <c:pt idx="0">
                  <c:v>9717</c:v>
                </c:pt>
                <c:pt idx="1">
                  <c:v>10276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egendEntry>
        <c:idx val="0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ru-RU"/>
          </a:p>
        </c:txPr>
      </c:legendEntry>
      <c:layout>
        <c:manualLayout>
          <c:xMode val="edge"/>
          <c:yMode val="edge"/>
          <c:x val="0.22273073008731054"/>
          <c:y val="0.77517325820998051"/>
          <c:w val="0.62256548288606783"/>
          <c:h val="0.11104671650556955"/>
        </c:manualLayout>
      </c:layout>
      <c:overlay val="0"/>
    </c:legend>
    <c:plotVisOnly val="1"/>
    <c:dispBlanksAs val="gap"/>
    <c:showDLblsOverMax val="0"/>
  </c:chart>
  <c:spPr>
    <a:noFill/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48"/>
    </mc:Choice>
    <mc:Fallback>
      <c:style val="4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pie3DChart>
        <c:varyColors val="1"/>
        <c:ser>
          <c:idx val="0"/>
          <c:order val="0"/>
          <c:cat>
            <c:strRef>
              <c:f>'все вместе'!$A$19997:$A$19998</c:f>
              <c:strCache>
                <c:ptCount val="2"/>
                <c:pt idx="0">
                  <c:v>первичные</c:v>
                </c:pt>
                <c:pt idx="1">
                  <c:v>повторные</c:v>
                </c:pt>
              </c:strCache>
            </c:strRef>
          </c:cat>
          <c:val>
            <c:numRef>
              <c:f>'все вместе'!$B$19997:$B$19998</c:f>
              <c:numCache>
                <c:formatCode>General</c:formatCode>
                <c:ptCount val="2"/>
                <c:pt idx="0">
                  <c:v>13348</c:v>
                </c:pt>
                <c:pt idx="1">
                  <c:v>4092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</c:spPr>
    </c:plotArea>
    <c:legend>
      <c:legendPos val="b"/>
      <c:legendEntry>
        <c:idx val="0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ru-RU"/>
          </a:p>
        </c:txPr>
      </c:legendEntry>
      <c:layout>
        <c:manualLayout>
          <c:xMode val="edge"/>
          <c:yMode val="edge"/>
          <c:x val="0.15118565536450801"/>
          <c:y val="0.77752187226596681"/>
          <c:w val="0.71463522416840752"/>
          <c:h val="0.1360583746476135"/>
        </c:manualLayout>
      </c:layout>
      <c:overlay val="0"/>
    </c:legend>
    <c:plotVisOnly val="1"/>
    <c:dispBlanksAs val="gap"/>
    <c:showDLblsOverMax val="0"/>
  </c:chart>
  <c:spPr>
    <a:noFill/>
  </c:sp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48"/>
    </mc:Choice>
    <mc:Fallback>
      <c:style val="4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pie3DChart>
        <c:varyColors val="1"/>
        <c:ser>
          <c:idx val="0"/>
          <c:order val="0"/>
          <c:cat>
            <c:strRef>
              <c:f>'все вместе'!$P$20079:$P$20080</c:f>
              <c:strCache>
                <c:ptCount val="2"/>
                <c:pt idx="0">
                  <c:v>выжившие</c:v>
                </c:pt>
                <c:pt idx="1">
                  <c:v>умершие</c:v>
                </c:pt>
              </c:strCache>
            </c:strRef>
          </c:cat>
          <c:val>
            <c:numRef>
              <c:f>'все вместе'!$Q$20079:$Q$20080</c:f>
              <c:numCache>
                <c:formatCode>General</c:formatCode>
                <c:ptCount val="2"/>
                <c:pt idx="0">
                  <c:v>14833</c:v>
                </c:pt>
                <c:pt idx="1">
                  <c:v>3881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egendEntry>
        <c:idx val="0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ru-RU"/>
          </a:p>
        </c:txPr>
      </c:legendEntry>
      <c:layout>
        <c:manualLayout>
          <c:xMode val="edge"/>
          <c:yMode val="edge"/>
          <c:x val="0.16866516685414323"/>
          <c:y val="0.73739841547584328"/>
          <c:w val="0.69328164336600784"/>
          <c:h val="0.17618183143773694"/>
        </c:manualLayout>
      </c:layout>
      <c:overlay val="0"/>
    </c:legend>
    <c:plotVisOnly val="1"/>
    <c:dispBlanksAs val="gap"/>
    <c:showDLblsOverMax val="0"/>
  </c:chart>
  <c:spPr>
    <a:noFill/>
  </c:sp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48"/>
    </mc:Choice>
    <mc:Fallback>
      <c:style val="4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числа ОМНК а также случаев смерти от ОНМК за 7 лет использования регистра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'все вместе'!$AT$20007</c:f>
              <c:strCache>
                <c:ptCount val="1"/>
                <c:pt idx="0">
                  <c:v>за весь год</c:v>
                </c:pt>
              </c:strCache>
            </c:strRef>
          </c:tx>
          <c:marker>
            <c:symbol val="none"/>
          </c:marker>
          <c:cat>
            <c:strRef>
              <c:f>'все вместе'!$AS$20008:$AS$20016</c:f>
              <c:strCache>
                <c:ptCount val="9"/>
                <c:pt idx="0">
                  <c:v>2008г</c:v>
                </c:pt>
                <c:pt idx="1">
                  <c:v>2009г</c:v>
                </c:pt>
                <c:pt idx="2">
                  <c:v>2010г</c:v>
                </c:pt>
                <c:pt idx="3">
                  <c:v>2011г</c:v>
                </c:pt>
                <c:pt idx="4">
                  <c:v>2012г</c:v>
                </c:pt>
                <c:pt idx="5">
                  <c:v>2013г</c:v>
                </c:pt>
                <c:pt idx="6">
                  <c:v>2014г</c:v>
                </c:pt>
                <c:pt idx="7">
                  <c:v>2017г</c:v>
                </c:pt>
                <c:pt idx="8">
                  <c:v>2018г</c:v>
                </c:pt>
              </c:strCache>
            </c:strRef>
          </c:cat>
          <c:val>
            <c:numRef>
              <c:f>'все вместе'!$AT$20008:$AT$20016</c:f>
              <c:numCache>
                <c:formatCode>General</c:formatCode>
                <c:ptCount val="9"/>
                <c:pt idx="0">
                  <c:v>2377</c:v>
                </c:pt>
                <c:pt idx="1">
                  <c:v>2424</c:v>
                </c:pt>
                <c:pt idx="2">
                  <c:v>2524</c:v>
                </c:pt>
                <c:pt idx="3">
                  <c:v>2309</c:v>
                </c:pt>
                <c:pt idx="4">
                  <c:v>2453</c:v>
                </c:pt>
                <c:pt idx="5">
                  <c:v>2065</c:v>
                </c:pt>
                <c:pt idx="7">
                  <c:v>2108</c:v>
                </c:pt>
                <c:pt idx="8">
                  <c:v>2380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'все вместе'!$AU$20007</c:f>
              <c:strCache>
                <c:ptCount val="1"/>
                <c:pt idx="0">
                  <c:v>за первые 3 квартала</c:v>
                </c:pt>
              </c:strCache>
            </c:strRef>
          </c:tx>
          <c:marker>
            <c:symbol val="none"/>
          </c:marker>
          <c:cat>
            <c:strRef>
              <c:f>'все вместе'!$AS$20008:$AS$20016</c:f>
              <c:strCache>
                <c:ptCount val="9"/>
                <c:pt idx="0">
                  <c:v>2008г</c:v>
                </c:pt>
                <c:pt idx="1">
                  <c:v>2009г</c:v>
                </c:pt>
                <c:pt idx="2">
                  <c:v>2010г</c:v>
                </c:pt>
                <c:pt idx="3">
                  <c:v>2011г</c:v>
                </c:pt>
                <c:pt idx="4">
                  <c:v>2012г</c:v>
                </c:pt>
                <c:pt idx="5">
                  <c:v>2013г</c:v>
                </c:pt>
                <c:pt idx="6">
                  <c:v>2014г</c:v>
                </c:pt>
                <c:pt idx="7">
                  <c:v>2017г</c:v>
                </c:pt>
                <c:pt idx="8">
                  <c:v>2018г</c:v>
                </c:pt>
              </c:strCache>
            </c:strRef>
          </c:cat>
          <c:val>
            <c:numRef>
              <c:f>'все вместе'!$AU$20008:$AU$20016</c:f>
              <c:numCache>
                <c:formatCode>General</c:formatCode>
                <c:ptCount val="9"/>
                <c:pt idx="0">
                  <c:v>1827</c:v>
                </c:pt>
                <c:pt idx="1">
                  <c:v>1840</c:v>
                </c:pt>
                <c:pt idx="2">
                  <c:v>1966</c:v>
                </c:pt>
                <c:pt idx="3">
                  <c:v>1725</c:v>
                </c:pt>
                <c:pt idx="4">
                  <c:v>1816</c:v>
                </c:pt>
                <c:pt idx="5">
                  <c:v>1515</c:v>
                </c:pt>
                <c:pt idx="6">
                  <c:v>1314</c:v>
                </c:pt>
                <c:pt idx="7">
                  <c:v>1581</c:v>
                </c:pt>
                <c:pt idx="8">
                  <c:v>1821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'все вместе'!$AV$20007</c:f>
              <c:strCache>
                <c:ptCount val="1"/>
                <c:pt idx="0">
                  <c:v>число умерших за год</c:v>
                </c:pt>
              </c:strCache>
            </c:strRef>
          </c:tx>
          <c:marker>
            <c:symbol val="none"/>
          </c:marker>
          <c:cat>
            <c:strRef>
              <c:f>'все вместе'!$AS$20008:$AS$20016</c:f>
              <c:strCache>
                <c:ptCount val="9"/>
                <c:pt idx="0">
                  <c:v>2008г</c:v>
                </c:pt>
                <c:pt idx="1">
                  <c:v>2009г</c:v>
                </c:pt>
                <c:pt idx="2">
                  <c:v>2010г</c:v>
                </c:pt>
                <c:pt idx="3">
                  <c:v>2011г</c:v>
                </c:pt>
                <c:pt idx="4">
                  <c:v>2012г</c:v>
                </c:pt>
                <c:pt idx="5">
                  <c:v>2013г</c:v>
                </c:pt>
                <c:pt idx="6">
                  <c:v>2014г</c:v>
                </c:pt>
                <c:pt idx="7">
                  <c:v>2017г</c:v>
                </c:pt>
                <c:pt idx="8">
                  <c:v>2018г</c:v>
                </c:pt>
              </c:strCache>
            </c:strRef>
          </c:cat>
          <c:val>
            <c:numRef>
              <c:f>'все вместе'!$AV$20008:$AV$20016</c:f>
              <c:numCache>
                <c:formatCode>General</c:formatCode>
                <c:ptCount val="9"/>
                <c:pt idx="0">
                  <c:v>532</c:v>
                </c:pt>
                <c:pt idx="1">
                  <c:v>484</c:v>
                </c:pt>
                <c:pt idx="2">
                  <c:v>490</c:v>
                </c:pt>
                <c:pt idx="3">
                  <c:v>455</c:v>
                </c:pt>
                <c:pt idx="4">
                  <c:v>430</c:v>
                </c:pt>
                <c:pt idx="5">
                  <c:v>382</c:v>
                </c:pt>
                <c:pt idx="7">
                  <c:v>392</c:v>
                </c:pt>
                <c:pt idx="8">
                  <c:v>477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3589632"/>
        <c:axId val="133591424"/>
      </c:lineChart>
      <c:catAx>
        <c:axId val="133589632"/>
        <c:scaling>
          <c:orientation val="minMax"/>
        </c:scaling>
        <c:delete val="0"/>
        <c:axPos val="b"/>
        <c:majorTickMark val="none"/>
        <c:minorTickMark val="none"/>
        <c:tickLblPos val="nextTo"/>
        <c:crossAx val="133591424"/>
        <c:crosses val="autoZero"/>
        <c:auto val="1"/>
        <c:lblAlgn val="ctr"/>
        <c:lblOffset val="100"/>
        <c:noMultiLvlLbl val="0"/>
      </c:catAx>
      <c:valAx>
        <c:axId val="13359142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8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r>
                  <a:rPr lang="ru-RU" sz="18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Число инсультов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3358963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dTable>
      <c:spPr>
        <a:noFill/>
      </c:spPr>
    </c:plotArea>
    <c:plotVisOnly val="1"/>
    <c:dispBlanksAs val="gap"/>
    <c:showDLblsOverMax val="0"/>
  </c:chart>
  <c:spPr>
    <a:noFill/>
  </c:sp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48"/>
    </mc:Choice>
    <mc:Fallback>
      <c:style val="4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7781773672521707E-2"/>
          <c:y val="4.043987557110916E-2"/>
          <c:w val="0.90529439228750253"/>
          <c:h val="0.863304656362399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'все вместе'!$T$19998</c:f>
              <c:strCache>
                <c:ptCount val="1"/>
                <c:pt idx="0">
                  <c:v>число пациентов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'все вместе'!$S$19999:$S$20003</c:f>
              <c:strCache>
                <c:ptCount val="5"/>
                <c:pt idx="0">
                  <c:v>25-44</c:v>
                </c:pt>
                <c:pt idx="1">
                  <c:v>45-59</c:v>
                </c:pt>
                <c:pt idx="2">
                  <c:v>60-74</c:v>
                </c:pt>
                <c:pt idx="3">
                  <c:v>75-90</c:v>
                </c:pt>
                <c:pt idx="4">
                  <c:v>90+</c:v>
                </c:pt>
              </c:strCache>
            </c:strRef>
          </c:cat>
          <c:val>
            <c:numRef>
              <c:f>'все вместе'!$T$19999:$T$20003</c:f>
              <c:numCache>
                <c:formatCode>General</c:formatCode>
                <c:ptCount val="5"/>
                <c:pt idx="0">
                  <c:v>1073</c:v>
                </c:pt>
                <c:pt idx="1">
                  <c:v>6234</c:v>
                </c:pt>
                <c:pt idx="2">
                  <c:v>7764</c:v>
                </c:pt>
                <c:pt idx="3">
                  <c:v>4714</c:v>
                </c:pt>
                <c:pt idx="4">
                  <c:v>131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3369856"/>
        <c:axId val="133371392"/>
      </c:barChart>
      <c:catAx>
        <c:axId val="1333698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33371392"/>
        <c:crosses val="autoZero"/>
        <c:auto val="1"/>
        <c:lblAlgn val="ctr"/>
        <c:lblOffset val="100"/>
        <c:noMultiLvlLbl val="0"/>
      </c:catAx>
      <c:valAx>
        <c:axId val="1333713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33369856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48"/>
    </mc:Choice>
    <mc:Fallback>
      <c:style val="4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 риска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'25-44'!$T$1082</c:f>
              <c:strCache>
                <c:ptCount val="1"/>
                <c:pt idx="0">
                  <c:v>число случаев</c:v>
                </c:pt>
              </c:strCache>
            </c:strRef>
          </c:tx>
          <c:invertIfNegative val="0"/>
          <c:cat>
            <c:strRef>
              <c:f>'25-44'!$S$1083:$S$1090</c:f>
              <c:strCache>
                <c:ptCount val="8"/>
                <c:pt idx="0">
                  <c:v>артериальная гипертензия</c:v>
                </c:pt>
                <c:pt idx="1">
                  <c:v>курение</c:v>
                </c:pt>
                <c:pt idx="2">
                  <c:v>заболевания сердечно-сосудистой системы</c:v>
                </c:pt>
                <c:pt idx="3">
                  <c:v>мерцательная аритмия</c:v>
                </c:pt>
                <c:pt idx="4">
                  <c:v>инфаркт миокарда</c:v>
                </c:pt>
                <c:pt idx="5">
                  <c:v>дислипидемия</c:v>
                </c:pt>
                <c:pt idx="6">
                  <c:v>сахарный диабет</c:v>
                </c:pt>
                <c:pt idx="7">
                  <c:v>стресс</c:v>
                </c:pt>
              </c:strCache>
            </c:strRef>
          </c:cat>
          <c:val>
            <c:numRef>
              <c:f>'25-44'!$T$1083:$T$1090</c:f>
              <c:numCache>
                <c:formatCode>General</c:formatCode>
                <c:ptCount val="8"/>
                <c:pt idx="0">
                  <c:v>788</c:v>
                </c:pt>
                <c:pt idx="1">
                  <c:v>594</c:v>
                </c:pt>
                <c:pt idx="2">
                  <c:v>138</c:v>
                </c:pt>
                <c:pt idx="3">
                  <c:v>25</c:v>
                </c:pt>
                <c:pt idx="4">
                  <c:v>38</c:v>
                </c:pt>
                <c:pt idx="5">
                  <c:v>309</c:v>
                </c:pt>
                <c:pt idx="6">
                  <c:v>46</c:v>
                </c:pt>
                <c:pt idx="7">
                  <c:v>154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33399680"/>
        <c:axId val="133401216"/>
      </c:barChart>
      <c:catAx>
        <c:axId val="133399680"/>
        <c:scaling>
          <c:orientation val="minMax"/>
        </c:scaling>
        <c:delete val="0"/>
        <c:axPos val="l"/>
        <c:majorTickMark val="none"/>
        <c:minorTickMark val="none"/>
        <c:tickLblPos val="nextTo"/>
        <c:crossAx val="133401216"/>
        <c:crosses val="autoZero"/>
        <c:auto val="1"/>
        <c:lblAlgn val="ctr"/>
        <c:lblOffset val="100"/>
        <c:noMultiLvlLbl val="0"/>
      </c:catAx>
      <c:valAx>
        <c:axId val="133401216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133399680"/>
        <c:crosses val="autoZero"/>
        <c:crossBetween val="between"/>
      </c:valAx>
      <c:spPr>
        <a:noFill/>
      </c:spPr>
    </c:plotArea>
    <c:legend>
      <c:legendPos val="b"/>
      <c:layout/>
      <c:overlay val="0"/>
      <c:txPr>
        <a:bodyPr/>
        <a:lstStyle/>
        <a:p>
          <a:pPr>
            <a:defRPr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</c:sp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48"/>
    </mc:Choice>
    <mc:Fallback>
      <c:style val="4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 риска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'45-59'!$Y$6242</c:f>
              <c:strCache>
                <c:ptCount val="1"/>
                <c:pt idx="0">
                  <c:v>число случаев</c:v>
                </c:pt>
              </c:strCache>
            </c:strRef>
          </c:tx>
          <c:invertIfNegative val="0"/>
          <c:cat>
            <c:strRef>
              <c:f>'45-59'!$X$6243:$X$6250</c:f>
              <c:strCache>
                <c:ptCount val="8"/>
                <c:pt idx="0">
                  <c:v>артериальная гипертензия</c:v>
                </c:pt>
                <c:pt idx="1">
                  <c:v>курение</c:v>
                </c:pt>
                <c:pt idx="2">
                  <c:v>заболевания сердечно-сосудистой системы</c:v>
                </c:pt>
                <c:pt idx="3">
                  <c:v>мерцательная аритмия</c:v>
                </c:pt>
                <c:pt idx="4">
                  <c:v>инфаркт миокарда</c:v>
                </c:pt>
                <c:pt idx="5">
                  <c:v>дислипидемия</c:v>
                </c:pt>
                <c:pt idx="6">
                  <c:v>сахарный диабет</c:v>
                </c:pt>
                <c:pt idx="7">
                  <c:v>стресс</c:v>
                </c:pt>
              </c:strCache>
            </c:strRef>
          </c:cat>
          <c:val>
            <c:numRef>
              <c:f>'45-59'!$Y$6243:$Y$6250</c:f>
              <c:numCache>
                <c:formatCode>General</c:formatCode>
                <c:ptCount val="8"/>
                <c:pt idx="0">
                  <c:v>5768</c:v>
                </c:pt>
                <c:pt idx="1">
                  <c:v>2980</c:v>
                </c:pt>
                <c:pt idx="2">
                  <c:v>1553</c:v>
                </c:pt>
                <c:pt idx="3">
                  <c:v>459</c:v>
                </c:pt>
                <c:pt idx="4">
                  <c:v>488</c:v>
                </c:pt>
                <c:pt idx="5">
                  <c:v>2424</c:v>
                </c:pt>
                <c:pt idx="6">
                  <c:v>755</c:v>
                </c:pt>
                <c:pt idx="7">
                  <c:v>659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33525504"/>
        <c:axId val="133527040"/>
      </c:barChart>
      <c:catAx>
        <c:axId val="133525504"/>
        <c:scaling>
          <c:orientation val="minMax"/>
        </c:scaling>
        <c:delete val="0"/>
        <c:axPos val="l"/>
        <c:majorTickMark val="none"/>
        <c:minorTickMark val="none"/>
        <c:tickLblPos val="nextTo"/>
        <c:crossAx val="133527040"/>
        <c:crosses val="autoZero"/>
        <c:auto val="1"/>
        <c:lblAlgn val="ctr"/>
        <c:lblOffset val="100"/>
        <c:noMultiLvlLbl val="0"/>
      </c:catAx>
      <c:valAx>
        <c:axId val="133527040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133525504"/>
        <c:crosses val="autoZero"/>
        <c:crossBetween val="between"/>
      </c:valAx>
      <c:spPr>
        <a:noFill/>
      </c:spPr>
    </c:plotArea>
    <c:legend>
      <c:legendPos val="b"/>
      <c:layout/>
      <c:overlay val="0"/>
      <c:txPr>
        <a:bodyPr/>
        <a:lstStyle/>
        <a:p>
          <a:pPr>
            <a:defRPr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</c:sp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48"/>
    </mc:Choice>
    <mc:Fallback>
      <c:style val="4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 риска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'60-74'!$X$7773</c:f>
              <c:strCache>
                <c:ptCount val="1"/>
                <c:pt idx="0">
                  <c:v>число случаев</c:v>
                </c:pt>
              </c:strCache>
            </c:strRef>
          </c:tx>
          <c:invertIfNegative val="0"/>
          <c:cat>
            <c:strRef>
              <c:f>'60-74'!$W$7774:$W$7781</c:f>
              <c:strCache>
                <c:ptCount val="8"/>
                <c:pt idx="0">
                  <c:v>артериальная гипертензия</c:v>
                </c:pt>
                <c:pt idx="1">
                  <c:v>курение</c:v>
                </c:pt>
                <c:pt idx="2">
                  <c:v>заболевания сердечно-сосудистой системы</c:v>
                </c:pt>
                <c:pt idx="3">
                  <c:v>мерцательная аритмия</c:v>
                </c:pt>
                <c:pt idx="4">
                  <c:v>инфаркт миокарда</c:v>
                </c:pt>
                <c:pt idx="5">
                  <c:v>дислипидемия</c:v>
                </c:pt>
                <c:pt idx="6">
                  <c:v>сахарный диабет</c:v>
                </c:pt>
                <c:pt idx="7">
                  <c:v>стресс</c:v>
                </c:pt>
              </c:strCache>
            </c:strRef>
          </c:cat>
          <c:val>
            <c:numRef>
              <c:f>'60-74'!$X$7774:$X$7781</c:f>
              <c:numCache>
                <c:formatCode>General</c:formatCode>
                <c:ptCount val="8"/>
                <c:pt idx="0">
                  <c:v>7466</c:v>
                </c:pt>
                <c:pt idx="1">
                  <c:v>2182</c:v>
                </c:pt>
                <c:pt idx="2">
                  <c:v>3627</c:v>
                </c:pt>
                <c:pt idx="3">
                  <c:v>1647</c:v>
                </c:pt>
                <c:pt idx="4">
                  <c:v>1013</c:v>
                </c:pt>
                <c:pt idx="5">
                  <c:v>3425</c:v>
                </c:pt>
                <c:pt idx="6">
                  <c:v>1584</c:v>
                </c:pt>
                <c:pt idx="7">
                  <c:v>689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33966464"/>
        <c:axId val="133968256"/>
      </c:barChart>
      <c:catAx>
        <c:axId val="133966464"/>
        <c:scaling>
          <c:orientation val="minMax"/>
        </c:scaling>
        <c:delete val="0"/>
        <c:axPos val="l"/>
        <c:majorTickMark val="none"/>
        <c:minorTickMark val="none"/>
        <c:tickLblPos val="nextTo"/>
        <c:crossAx val="133968256"/>
        <c:crosses val="autoZero"/>
        <c:auto val="1"/>
        <c:lblAlgn val="ctr"/>
        <c:lblOffset val="100"/>
        <c:noMultiLvlLbl val="0"/>
      </c:catAx>
      <c:valAx>
        <c:axId val="133968256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133966464"/>
        <c:crosses val="autoZero"/>
        <c:crossBetween val="between"/>
      </c:valAx>
      <c:spPr>
        <a:noFill/>
      </c:spPr>
    </c:plotArea>
    <c:legend>
      <c:legendPos val="b"/>
      <c:layout/>
      <c:overlay val="0"/>
      <c:txPr>
        <a:bodyPr/>
        <a:lstStyle/>
        <a:p>
          <a:pPr>
            <a:defRPr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</c:sp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42EC1E-B3F7-459F-A180-5C6E5E371236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D1A929-D6B7-4AFB-AE67-EA67BFB904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410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D1A929-D6B7-4AFB-AE67-EA67BFB904C4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6267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D1A929-D6B7-4AFB-AE67-EA67BFB904C4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6520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4008" y="4437112"/>
            <a:ext cx="4176464" cy="2088232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Авторы: аспирант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Заславский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А.С.,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проф., д.м.н., зав. кафедрой неврологии МСЭ и реабилитации, ректор ФГБУ ДПО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СПбИУВЭК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Помников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В.Г.,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проф., д.м.н., проректор ФГБУ ДПО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СПбИУВЭК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Пенина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Г.О.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2137145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ИНСУЛЬТА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республике Коми по данным территориально-популяционного регистра</a:t>
            </a:r>
          </a:p>
        </p:txBody>
      </p:sp>
    </p:spTree>
    <p:extLst>
      <p:ext uri="{BB962C8B-B14F-4D97-AF65-F5344CB8AC3E}">
        <p14:creationId xmlns:p14="http://schemas.microsoft.com/office/powerpoint/2010/main" val="401163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бъект 9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Гендерный индекс 1:1,61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Геморрагические 26,7%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Повторные 11,3%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Умершие 1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Пациенты молодого возраста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318869249"/>
              </p:ext>
            </p:extLst>
          </p:nvPr>
        </p:nvGraphicFramePr>
        <p:xfrm>
          <a:off x="3851920" y="1600200"/>
          <a:ext cx="504056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075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674368" cy="4114800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Гендерный индекс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1:1,66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Геморрагические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19,5%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Повторные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16,9%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Умершие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,1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Пациенты среднего возраста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019976885"/>
              </p:ext>
            </p:extLst>
          </p:nvPr>
        </p:nvGraphicFramePr>
        <p:xfrm>
          <a:off x="3851920" y="1600200"/>
          <a:ext cx="5112568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3770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Гендерный индекс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1,05:1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Геморрагические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13,3%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Повторные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23,8%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Умершие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Пациенты пожилого возраста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4211145466"/>
              </p:ext>
            </p:extLst>
          </p:nvPr>
        </p:nvGraphicFramePr>
        <p:xfrm>
          <a:off x="3923928" y="1600200"/>
          <a:ext cx="4968552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1217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Гендерный индекс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2,8:1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Геморрагические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9,7%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Повторные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22,1%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Умершие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Пациенты старческого возраста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856424053"/>
              </p:ext>
            </p:extLst>
          </p:nvPr>
        </p:nvGraphicFramePr>
        <p:xfrm>
          <a:off x="3995936" y="1600200"/>
          <a:ext cx="4896544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1092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Гендерный индекс 4,7:1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Геморрагические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Повторные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Умершие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48,4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долгожители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132638189"/>
              </p:ext>
            </p:extLst>
          </p:nvPr>
        </p:nvGraphicFramePr>
        <p:xfrm>
          <a:off x="4067944" y="1600200"/>
          <a:ext cx="4824536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3891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560164408"/>
              </p:ext>
            </p:extLst>
          </p:nvPr>
        </p:nvGraphicFramePr>
        <p:xfrm>
          <a:off x="609600" y="1600200"/>
          <a:ext cx="79248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Соотношение полов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50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570186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Доля умерших от пациентов с известным на 21-е сутки исходом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223683095"/>
              </p:ext>
            </p:extLst>
          </p:nvPr>
        </p:nvGraphicFramePr>
        <p:xfrm>
          <a:off x="611188" y="1772816"/>
          <a:ext cx="7924800" cy="4402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6357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Соотношение ишемических и геморрагических ОНМК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067573816"/>
              </p:ext>
            </p:extLst>
          </p:nvPr>
        </p:nvGraphicFramePr>
        <p:xfrm>
          <a:off x="609600" y="1600200"/>
          <a:ext cx="79248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2598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Доля повторных ОНМК (%)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785794972"/>
              </p:ext>
            </p:extLst>
          </p:nvPr>
        </p:nvGraphicFramePr>
        <p:xfrm>
          <a:off x="609600" y="1600200"/>
          <a:ext cx="79248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07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 риска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289939619"/>
              </p:ext>
            </p:extLst>
          </p:nvPr>
        </p:nvGraphicFramePr>
        <p:xfrm>
          <a:off x="609600" y="1600200"/>
          <a:ext cx="79248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5432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исследования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 настоящей работы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совершенствование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оказания медицинской помощи пациентам северных территорий с острыми нарушениями мозгового кровообращения на основе анализа территориальной, гендерной и возрастной стратификации ОНМК в республике Коми и разработка мер профилактики стойкой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инвалидизации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400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 риска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879508633"/>
              </p:ext>
            </p:extLst>
          </p:nvPr>
        </p:nvGraphicFramePr>
        <p:xfrm>
          <a:off x="539552" y="1556792"/>
          <a:ext cx="79248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4292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 риска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86573333"/>
              </p:ext>
            </p:extLst>
          </p:nvPr>
        </p:nvGraphicFramePr>
        <p:xfrm>
          <a:off x="611560" y="1556792"/>
          <a:ext cx="37338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Объект 9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385029583"/>
              </p:ext>
            </p:extLst>
          </p:nvPr>
        </p:nvGraphicFramePr>
        <p:xfrm>
          <a:off x="4800600" y="1600200"/>
          <a:ext cx="37338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3248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11560" y="-171400"/>
            <a:ext cx="7924800" cy="1143000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>
          <a:xfrm>
            <a:off x="609600" y="1124744"/>
            <a:ext cx="7924800" cy="459025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Среди пациентов регистра достоверно преобладают женщины, пациенты с ишемическим инсультом, первичные пациенты, доля выживших достоверно выше, пациенты в возрасте 60-74 года также преобладают.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Чем моложе рассматриваемая группа пациентов, тем больше в ней мужчин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Доля умерших пациентов также возрастает с повышением возраста рассматриваемой группы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Доля геморрагических ОНМК снижается с  возрастом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Доля повторных ОНМК выше всего в группе пациентов пожилого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Частота встречаемости всех факторов риска кроме курения и стресса возрастает с возрастом</a:t>
            </a:r>
          </a:p>
          <a:p>
            <a:pPr algn="just"/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35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07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исследования: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0"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 и дать оценку эпидемиологическим показателям ОНМК в Республике Коми. Охарактеризовать структуру гендерных и возрастных характеристик пациентов с инсультом.</a:t>
            </a:r>
          </a:p>
          <a:p>
            <a:pPr lvl="0"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Оценить влияние территориальных различий на структуру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инсультп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68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и методы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Территориально-популяционный Регистр инсульта Республики Коми был создан Приказом Министерства здравоохранения Республики Коми от 27.07.2007 № 7/134 «О введении Регистра инсульта в Республике Коми» на основании анкеты, рекомендованной Национальной Ассоциацией по Борьбе с Инсультом (NABI), предполагавшей, помимо прочего, учет большинства известных факторов риска, числа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нейровизуализаций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т.п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21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Учтенные факторы риска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Артериальная гипертензия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Курение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Заболевания сердечно-сосудистой системы</a:t>
            </a:r>
          </a:p>
          <a:p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Дислипидемические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нарушения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Инфаркт миокарда в анамнезе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Мерцательная аритмия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Сахарный диабет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Стресс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18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764704"/>
            <a:ext cx="7924800" cy="850106"/>
          </a:xfrm>
        </p:spPr>
        <p:txBody>
          <a:bodyPr/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Соотношение мужчин и женщин, ишемических и геморрагических инсультов среди пациентов регистра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6" name="Объект 1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70124053"/>
              </p:ext>
            </p:extLst>
          </p:nvPr>
        </p:nvGraphicFramePr>
        <p:xfrm>
          <a:off x="609600" y="692150"/>
          <a:ext cx="3733800" cy="5022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Объект 16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508873518"/>
              </p:ext>
            </p:extLst>
          </p:nvPr>
        </p:nvGraphicFramePr>
        <p:xfrm>
          <a:off x="4788024" y="692696"/>
          <a:ext cx="3733800" cy="5022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9057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1052736"/>
            <a:ext cx="7924800" cy="1143000"/>
          </a:xfrm>
        </p:spPr>
        <p:txBody>
          <a:bodyPr/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Соотношение первичных и повторных ОНМК, выживших и умерших на 21-е сутки после инсульта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61230715"/>
              </p:ext>
            </p:extLst>
          </p:nvPr>
        </p:nvGraphicFramePr>
        <p:xfrm>
          <a:off x="611560" y="1556792"/>
          <a:ext cx="37338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096445192"/>
              </p:ext>
            </p:extLst>
          </p:nvPr>
        </p:nvGraphicFramePr>
        <p:xfrm>
          <a:off x="4788024" y="1628800"/>
          <a:ext cx="37338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8581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609600" y="228919"/>
            <a:ext cx="7924800" cy="45719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386320286"/>
              </p:ext>
            </p:extLst>
          </p:nvPr>
        </p:nvGraphicFramePr>
        <p:xfrm>
          <a:off x="609600" y="188640"/>
          <a:ext cx="7924800" cy="5526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9738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Возрастные группы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526823234"/>
              </p:ext>
            </p:extLst>
          </p:nvPr>
        </p:nvGraphicFramePr>
        <p:xfrm>
          <a:off x="609600" y="1600200"/>
          <a:ext cx="79248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942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661</TotalTime>
  <Words>452</Words>
  <Application>Microsoft Office PowerPoint</Application>
  <PresentationFormat>Экран (4:3)</PresentationFormat>
  <Paragraphs>80</Paragraphs>
  <Slides>23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Горизонт</vt:lpstr>
      <vt:lpstr>ХАРАКТЕРИСТИКА ИНСУЛЬТА в республике Коми по данным территориально-популяционного регистра</vt:lpstr>
      <vt:lpstr>Цель исследования</vt:lpstr>
      <vt:lpstr>Задачи исследования:</vt:lpstr>
      <vt:lpstr>Материалы и методы</vt:lpstr>
      <vt:lpstr>Учтенные факторы риска</vt:lpstr>
      <vt:lpstr>Соотношение мужчин и женщин, ишемических и геморрагических инсультов среди пациентов регистра</vt:lpstr>
      <vt:lpstr>Соотношение первичных и повторных ОНМК, выживших и умерших на 21-е сутки после инсульта</vt:lpstr>
      <vt:lpstr> </vt:lpstr>
      <vt:lpstr>Возрастные группы</vt:lpstr>
      <vt:lpstr>Пациенты молодого возраста</vt:lpstr>
      <vt:lpstr>Пациенты среднего возраста</vt:lpstr>
      <vt:lpstr>Пациенты пожилого возраста</vt:lpstr>
      <vt:lpstr>Пациенты старческого возраста</vt:lpstr>
      <vt:lpstr>долгожители</vt:lpstr>
      <vt:lpstr>Соотношение полов</vt:lpstr>
      <vt:lpstr>Доля умерших от пациентов с известным на 21-е сутки исходом</vt:lpstr>
      <vt:lpstr>Соотношение ишемических и геморрагических ОНМК</vt:lpstr>
      <vt:lpstr>Доля повторных ОНМК (%)</vt:lpstr>
      <vt:lpstr>Факторы риска</vt:lpstr>
      <vt:lpstr>Факторы риска</vt:lpstr>
      <vt:lpstr>Факторы риска</vt:lpstr>
      <vt:lpstr>Выводы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Возрастные аспекты ОНМК в республике Коми по данным территориально-популяционного регистра</dc:title>
  <dc:creator>Александр Заславский</dc:creator>
  <cp:lastModifiedBy>Владелец</cp:lastModifiedBy>
  <cp:revision>54</cp:revision>
  <dcterms:created xsi:type="dcterms:W3CDTF">2019-04-19T19:40:16Z</dcterms:created>
  <dcterms:modified xsi:type="dcterms:W3CDTF">2020-11-01T07:57:50Z</dcterms:modified>
</cp:coreProperties>
</file>