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7" r:id="rId10"/>
    <p:sldId id="268" r:id="rId11"/>
    <p:sldId id="263" r:id="rId12"/>
    <p:sldId id="262" r:id="rId13"/>
    <p:sldId id="264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600A09A-97BF-4003-B5A3-88838488A0E3}">
          <p14:sldIdLst>
            <p14:sldId id="256"/>
            <p14:sldId id="257"/>
            <p14:sldId id="258"/>
            <p14:sldId id="259"/>
            <p14:sldId id="265"/>
            <p14:sldId id="266"/>
            <p14:sldId id="260"/>
            <p14:sldId id="261"/>
            <p14:sldId id="267"/>
            <p14:sldId id="268"/>
            <p14:sldId id="263"/>
            <p14:sldId id="262"/>
            <p14:sldId id="264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Студенты с алекситимическими тенденциями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73-4830-9492-0E752B7F7D1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73-4830-9492-0E752B7F7D1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73-4830-9492-0E752B7F7D1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273-4830-9492-0E752B7F7D1A}"/>
              </c:ext>
            </c:extLst>
          </c:dPt>
          <c:cat>
            <c:strRef>
              <c:f>Лист1!$A$2:$A$5</c:f>
              <c:strCache>
                <c:ptCount val="2"/>
                <c:pt idx="0">
                  <c:v>девушки</c:v>
                </c:pt>
                <c:pt idx="1">
                  <c:v>юноши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73-4830-9492-0E752B7F7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/>
                </a:solidFill>
              </a:rPr>
              <a:t>Представленность</a:t>
            </a:r>
            <a:r>
              <a:rPr lang="ru-RU" sz="2000" baseline="0" dirty="0">
                <a:solidFill>
                  <a:schemeClr val="tx1"/>
                </a:solidFill>
              </a:rPr>
              <a:t> типов акцентуаций характера у студентов с различным уровнем </a:t>
            </a:r>
            <a:r>
              <a:rPr lang="ru-RU" sz="2000" baseline="0" dirty="0" err="1" smtClean="0">
                <a:solidFill>
                  <a:schemeClr val="tx1"/>
                </a:solidFill>
              </a:rPr>
              <a:t>алекситимии</a:t>
            </a:r>
            <a:endParaRPr lang="ru-RU" sz="20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экзальтированный тип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Студенты с алекситимией (N=54)</c:v>
                </c:pt>
                <c:pt idx="1">
                  <c:v>Студенты с алекситимическими тенденциями (N=128)</c:v>
                </c:pt>
                <c:pt idx="2">
                  <c:v>Студенты без алекситимии (N=248)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24.1</c:v>
                </c:pt>
                <c:pt idx="1">
                  <c:v>20.3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17-4F8E-BD04-61155B5B363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гипертимный тип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Студенты с алекситимией (N=54)</c:v>
                </c:pt>
                <c:pt idx="1">
                  <c:v>Студенты с алекситимическими тенденциями (N=128)</c:v>
                </c:pt>
                <c:pt idx="2">
                  <c:v>Студенты без алекситимии (N=248)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7.8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17-4F8E-BD04-61155B5B363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циклотимный тип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Студенты с алекситимией (N=54)</c:v>
                </c:pt>
                <c:pt idx="1">
                  <c:v>Студенты с алекситимическими тенденциями (N=128)</c:v>
                </c:pt>
                <c:pt idx="2">
                  <c:v>Студенты без алекситимии (N=248)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7.4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17-4F8E-BD04-61155B5B3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854080"/>
        <c:axId val="343850472"/>
      </c:barChart>
      <c:catAx>
        <c:axId val="34385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3850472"/>
        <c:crosses val="autoZero"/>
        <c:auto val="1"/>
        <c:lblAlgn val="ctr"/>
        <c:lblOffset val="100"/>
        <c:noMultiLvlLbl val="0"/>
      </c:catAx>
      <c:valAx>
        <c:axId val="343850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385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Личностная тревожность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Уровень тревожности у студентов с алекситимией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13-4080-8F44-9C86D573A33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Реактивная тревожность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Уровень тревожности у студентов с алекситимией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13-4080-8F44-9C86D573A33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Уровень тревожности у студентов с алекситимией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C013-4080-8F44-9C86D573A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969936"/>
        <c:axId val="401969608"/>
      </c:barChart>
      <c:catAx>
        <c:axId val="4019699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1969608"/>
        <c:crosses val="autoZero"/>
        <c:auto val="1"/>
        <c:lblAlgn val="ctr"/>
        <c:lblOffset val="100"/>
        <c:noMultiLvlLbl val="0"/>
      </c:catAx>
      <c:valAx>
        <c:axId val="401969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196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Личностная тревожность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33-4CA2-BDB5-2B066615DF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A33-4CA2-BDB5-2B066615DF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A33-4CA2-BDB5-2B066615DF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A33-4CA2-BDB5-2B066615DF18}"/>
              </c:ext>
            </c:extLst>
          </c:dPt>
          <c:cat>
            <c:strRef>
              <c:f>Лист1!$A$2:$A$5</c:f>
              <c:strCache>
                <c:ptCount val="2"/>
                <c:pt idx="0">
                  <c:v>девушки</c:v>
                </c:pt>
                <c:pt idx="1">
                  <c:v>юноши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33-4CA2-BDB5-2B066615D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Реактивная тревожность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Реактивная тревожность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36-41F9-B47C-164BE748D4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36-41F9-B47C-164BE748D4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36-41F9-B47C-164BE748D4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036-41F9-B47C-164BE748D4E1}"/>
              </c:ext>
            </c:extLst>
          </c:dPt>
          <c:cat>
            <c:strRef>
              <c:f>Лист1!$A$2:$A$5</c:f>
              <c:strCache>
                <c:ptCount val="2"/>
                <c:pt idx="0">
                  <c:v>девушки</c:v>
                </c:pt>
                <c:pt idx="1">
                  <c:v>юноши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36-41F9-B47C-164BE748D4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chemeClr val="tx1"/>
                </a:solidFill>
              </a:rPr>
              <a:t>Студенты с </a:t>
            </a:r>
            <a:r>
              <a:rPr lang="ru-RU" sz="1800" dirty="0" err="1" smtClean="0">
                <a:solidFill>
                  <a:schemeClr val="tx1"/>
                </a:solidFill>
              </a:rPr>
              <a:t>алекситимией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(N</a:t>
            </a:r>
            <a:r>
              <a:rPr lang="ru-RU" sz="1800" dirty="0" smtClean="0">
                <a:solidFill>
                  <a:schemeClr val="tx1"/>
                </a:solidFill>
              </a:rPr>
              <a:t>=54)</a:t>
            </a:r>
            <a:endParaRPr lang="ru-RU" sz="18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Студенты с алекситимией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D0-4F59-BB44-B5385E09F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D0-4F59-BB44-B5385E09F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D0-4F59-BB44-B5385E09F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D0-4F59-BB44-B5385E09F72E}"/>
              </c:ext>
            </c:extLst>
          </c:dPt>
          <c:cat>
            <c:strRef>
              <c:f>Лист1!$A$2:$A$5</c:f>
              <c:strCache>
                <c:ptCount val="4"/>
                <c:pt idx="0">
                  <c:v>Студенты с повышением уровня депресии</c:v>
                </c:pt>
                <c:pt idx="1">
                  <c:v>Студенты с нормальными показателями уровня депресии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</c:v>
                </c:pt>
                <c:pt idx="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D0-4F59-BB44-B5385E09F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78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61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7179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953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2560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2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858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67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58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96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1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02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27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2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2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85EA5-7211-4059-9D77-7238EBFB23C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434D67-0792-443D-B7EE-E17553062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61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6921" y="478916"/>
            <a:ext cx="7766936" cy="1646302"/>
          </a:xfrm>
        </p:spPr>
        <p:txBody>
          <a:bodyPr/>
          <a:lstStyle/>
          <a:p>
            <a:pPr algn="ctr"/>
            <a:r>
              <a:rPr lang="ru-RU" sz="1600" b="1" dirty="0">
                <a:solidFill>
                  <a:srgbClr val="008000"/>
                </a:solidFill>
                <a:latin typeface="Calibri"/>
              </a:rPr>
              <a:t>ГОСУДАРСТВЕННАЯ ОБРАЗОВАТЕЛЬНАЯ ОРГАНИЗАЦИЯ ВЫСШЕГО ПРОФЕССИОНАЛЬНОГО ОБРАЗОВАНИЯ ДОНЕЦКИЙ НАЦИОНАЛЬНЫЙ МЕДИЦИНСКИЙ УНИВЕРСИТЕТ ИМ. М. ГОРЬКОГО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2225" y="2845976"/>
            <a:ext cx="7766936" cy="298466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ИССЛЕДОВАНИЕ АЛЕКСИТИМИИ </a:t>
            </a:r>
            <a:r>
              <a:rPr lang="ru-RU" sz="3200" b="1" dirty="0">
                <a:solidFill>
                  <a:schemeClr val="tx1"/>
                </a:solidFill>
              </a:rPr>
              <a:t>У СТУДЕНТОВ МЕДИЦИНСКОГО ВУЗА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Докладчики: </a:t>
            </a: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                           к.м.н. доцент Соловьева </a:t>
            </a:r>
            <a:r>
              <a:rPr lang="ru-RU" sz="2400" dirty="0">
                <a:solidFill>
                  <a:schemeClr val="tx1"/>
                </a:solidFill>
              </a:rPr>
              <a:t>М.А., </a:t>
            </a: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                        ассистент </a:t>
            </a:r>
            <a:r>
              <a:rPr lang="ru-RU" sz="2400" dirty="0" err="1" smtClean="0">
                <a:solidFill>
                  <a:schemeClr val="tx1"/>
                </a:solidFill>
              </a:rPr>
              <a:t>Альмешкина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А.А</a:t>
            </a:r>
            <a:r>
              <a:rPr lang="ru-RU" sz="2400" dirty="0" smtClean="0">
                <a:solidFill>
                  <a:schemeClr val="tx1"/>
                </a:solidFill>
              </a:rPr>
              <a:t>.,</a:t>
            </a:r>
          </a:p>
          <a:p>
            <a:pPr algn="ctr"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                      ассистент Мельниченко В.В.</a:t>
            </a:r>
            <a:endParaRPr lang="ru-RU" sz="3200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42723269"/>
              </p:ext>
            </p:extLst>
          </p:nvPr>
        </p:nvGraphicFramePr>
        <p:xfrm>
          <a:off x="1854556" y="206062"/>
          <a:ext cx="8087933" cy="6104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9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92429" y="347730"/>
            <a:ext cx="108955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При исследовании уровня тревожности </a:t>
            </a:r>
            <a:r>
              <a:rPr lang="ru-RU" dirty="0" smtClean="0">
                <a:solidFill>
                  <a:schemeClr val="accent4"/>
                </a:solidFill>
              </a:rPr>
              <a:t>у лиц с </a:t>
            </a:r>
            <a:r>
              <a:rPr lang="ru-RU" dirty="0" err="1" smtClean="0">
                <a:solidFill>
                  <a:schemeClr val="accent4"/>
                </a:solidFill>
              </a:rPr>
              <a:t>алекситимией</a:t>
            </a:r>
            <a:r>
              <a:rPr lang="ru-RU" dirty="0" smtClean="0">
                <a:solidFill>
                  <a:schemeClr val="accent4"/>
                </a:solidFill>
              </a:rPr>
              <a:t> </a:t>
            </a:r>
            <a:r>
              <a:rPr lang="ru-RU" dirty="0" smtClean="0"/>
              <a:t>выявлено повышение личностной тревожности у </a:t>
            </a:r>
            <a:r>
              <a:rPr lang="ru-RU" dirty="0"/>
              <a:t>19 (35,2±6,5%) </a:t>
            </a:r>
            <a:r>
              <a:rPr lang="ru-RU" dirty="0" smtClean="0"/>
              <a:t>студентов, из них девушки составили 17 человек </a:t>
            </a:r>
            <a:r>
              <a:rPr lang="ru-RU" dirty="0"/>
              <a:t>(31,5±6,3</a:t>
            </a:r>
            <a:r>
              <a:rPr lang="ru-RU" dirty="0" smtClean="0"/>
              <a:t>%), юноши 2 </a:t>
            </a:r>
            <a:r>
              <a:rPr lang="ru-RU" dirty="0"/>
              <a:t>человека (</a:t>
            </a:r>
            <a:r>
              <a:rPr lang="ru-RU" dirty="0" smtClean="0"/>
              <a:t>3,7±2,6%) </a:t>
            </a:r>
          </a:p>
          <a:p>
            <a:pPr algn="just"/>
            <a:r>
              <a:rPr lang="ru-RU" dirty="0" smtClean="0"/>
              <a:t>Показатели </a:t>
            </a:r>
            <a:r>
              <a:rPr lang="ru-RU" dirty="0"/>
              <a:t>реактивной </a:t>
            </a:r>
            <a:r>
              <a:rPr lang="ru-RU" dirty="0" smtClean="0"/>
              <a:t>тревожности у данного контингента </a:t>
            </a:r>
            <a:r>
              <a:rPr lang="ru-RU" dirty="0"/>
              <a:t>были </a:t>
            </a:r>
            <a:r>
              <a:rPr lang="ru-RU" dirty="0" smtClean="0"/>
              <a:t>намного </a:t>
            </a:r>
            <a:r>
              <a:rPr lang="ru-RU" dirty="0"/>
              <a:t>ниже – </a:t>
            </a:r>
            <a:r>
              <a:rPr lang="ru-RU" dirty="0" smtClean="0"/>
              <a:t>их повышение отмечалось </a:t>
            </a:r>
            <a:r>
              <a:rPr lang="ru-RU" dirty="0"/>
              <a:t>лишь у 8 (14,8±4,8%) человек </a:t>
            </a:r>
            <a:r>
              <a:rPr lang="ru-RU" dirty="0" smtClean="0"/>
              <a:t>(среди них 5 </a:t>
            </a:r>
            <a:r>
              <a:rPr lang="ru-RU" dirty="0"/>
              <a:t>девушек и 2 </a:t>
            </a:r>
            <a:r>
              <a:rPr lang="ru-RU" dirty="0" smtClean="0"/>
              <a:t>юноши)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48146264"/>
              </p:ext>
            </p:extLst>
          </p:nvPr>
        </p:nvGraphicFramePr>
        <p:xfrm>
          <a:off x="1043191" y="2189408"/>
          <a:ext cx="4919728" cy="435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911948292"/>
              </p:ext>
            </p:extLst>
          </p:nvPr>
        </p:nvGraphicFramePr>
        <p:xfrm>
          <a:off x="7289442" y="2189408"/>
          <a:ext cx="3541690" cy="2073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540281538"/>
              </p:ext>
            </p:extLst>
          </p:nvPr>
        </p:nvGraphicFramePr>
        <p:xfrm>
          <a:off x="7547020" y="4365938"/>
          <a:ext cx="3026535" cy="2089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66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5763" y="605307"/>
            <a:ext cx="10547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При исследовании уровня </a:t>
            </a:r>
            <a:r>
              <a:rPr lang="ru-RU" dirty="0" smtClean="0">
                <a:solidFill>
                  <a:schemeClr val="accent4"/>
                </a:solidFill>
              </a:rPr>
              <a:t>депрессии </a:t>
            </a:r>
            <a:r>
              <a:rPr lang="ru-RU" dirty="0">
                <a:solidFill>
                  <a:schemeClr val="accent4"/>
                </a:solidFill>
              </a:rPr>
              <a:t>у лиц с </a:t>
            </a:r>
            <a:r>
              <a:rPr lang="ru-RU" dirty="0" err="1">
                <a:solidFill>
                  <a:schemeClr val="accent4"/>
                </a:solidFill>
              </a:rPr>
              <a:t>алекситимией</a:t>
            </a:r>
            <a:r>
              <a:rPr lang="ru-RU" dirty="0"/>
              <a:t> выявлено повышение </a:t>
            </a:r>
            <a:r>
              <a:rPr lang="ru-RU" dirty="0" smtClean="0"/>
              <a:t>показателя по </a:t>
            </a:r>
            <a:r>
              <a:rPr lang="ru-RU" dirty="0"/>
              <a:t>методике дифференциальной диагностики депрессивных состояний В. </a:t>
            </a:r>
            <a:r>
              <a:rPr lang="ru-RU" dirty="0" err="1"/>
              <a:t>Зунге</a:t>
            </a:r>
            <a:r>
              <a:rPr lang="ru-RU" dirty="0"/>
              <a:t> </a:t>
            </a:r>
            <a:r>
              <a:rPr lang="ru-RU" dirty="0" smtClean="0"/>
              <a:t>у 13 </a:t>
            </a:r>
            <a:r>
              <a:rPr lang="ru-RU" dirty="0"/>
              <a:t>(24,1±5,8%) студентов, причем большинство также составляли девушки – 11 человек (20,4±5,5</a:t>
            </a:r>
            <a:r>
              <a:rPr lang="ru-RU" dirty="0" smtClean="0"/>
              <a:t>%). Среди лиц с отсутствием </a:t>
            </a:r>
            <a:r>
              <a:rPr lang="ru-RU" dirty="0" err="1" smtClean="0"/>
              <a:t>алекситимии</a:t>
            </a:r>
            <a:r>
              <a:rPr lang="ru-RU" dirty="0" smtClean="0"/>
              <a:t> уровень депрессии </a:t>
            </a:r>
            <a:r>
              <a:rPr lang="ru-RU" dirty="0"/>
              <a:t>составил </a:t>
            </a:r>
            <a:r>
              <a:rPr lang="ru-RU" dirty="0" smtClean="0"/>
              <a:t>11,2±1,7%, что в 2 раза ниже, чем у студентов с </a:t>
            </a:r>
            <a:r>
              <a:rPr lang="ru-RU" dirty="0" err="1" smtClean="0"/>
              <a:t>алекситимией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87678732"/>
              </p:ext>
            </p:extLst>
          </p:nvPr>
        </p:nvGraphicFramePr>
        <p:xfrm>
          <a:off x="2631582" y="2730323"/>
          <a:ext cx="5851301" cy="3889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825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5915" y="927280"/>
            <a:ext cx="999400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Таким </a:t>
            </a:r>
            <a:r>
              <a:rPr lang="ru-RU" dirty="0"/>
              <a:t>образом, наши сведения совпадали с данными о более высоких показателях </a:t>
            </a:r>
            <a:r>
              <a:rPr lang="ru-RU" dirty="0" err="1"/>
              <a:t>алекситимии</a:t>
            </a:r>
            <a:r>
              <a:rPr lang="ru-RU" dirty="0"/>
              <a:t> среди женщин, что обращает на себя </a:t>
            </a:r>
            <a:r>
              <a:rPr lang="ru-RU" dirty="0" smtClean="0"/>
              <a:t>внимание </a:t>
            </a:r>
            <a:r>
              <a:rPr lang="ru-RU" dirty="0"/>
              <a:t>некоторой парадоксальностью, поскольку более эмоциональный контингент, согласно этих данных, обладает большими затруднениями в выражении эмоций. Достаточная распространенность среди </a:t>
            </a:r>
            <a:r>
              <a:rPr lang="ru-RU" dirty="0" err="1"/>
              <a:t>алекситимичных</a:t>
            </a:r>
            <a:r>
              <a:rPr lang="ru-RU" dirty="0"/>
              <a:t> личностей тех, кто имеет высокий уровень эмоционального реагирования, эмоционального проживания ситуаций, подтверждается тем фактом, что при исследовании акцентуаций характера наиболее представленными среди данного контингента были: экзальтированный тип – </a:t>
            </a:r>
            <a:r>
              <a:rPr lang="ru-RU" dirty="0" smtClean="0"/>
              <a:t>выявлен у </a:t>
            </a:r>
            <a:r>
              <a:rPr lang="ru-RU" dirty="0"/>
              <a:t>13 человек (24,1±5,8%), </a:t>
            </a:r>
            <a:r>
              <a:rPr lang="ru-RU" dirty="0" err="1"/>
              <a:t>гипертимный</a:t>
            </a:r>
            <a:r>
              <a:rPr lang="ru-RU" dirty="0"/>
              <a:t> тип – у 11 (20,4±5,5%) человек и </a:t>
            </a:r>
            <a:r>
              <a:rPr lang="ru-RU" dirty="0" err="1"/>
              <a:t>циклотимный</a:t>
            </a:r>
            <a:r>
              <a:rPr lang="ru-RU" dirty="0"/>
              <a:t> тип – у 4 (7,4±3,6%). В достаточно широко представленной группе из 128 человек, имеющих </a:t>
            </a:r>
            <a:r>
              <a:rPr lang="ru-RU" dirty="0" err="1"/>
              <a:t>алекситимические</a:t>
            </a:r>
            <a:r>
              <a:rPr lang="ru-RU" dirty="0"/>
              <a:t> тенденции (показатели по шкале ТАS от 62 до 73 баллов), также большинство респондентов были женщинами (94 человека) - 73,4±3,9%. Наблюдалась аналогичное группе с </a:t>
            </a:r>
            <a:r>
              <a:rPr lang="ru-RU" dirty="0" err="1"/>
              <a:t>алекситимией</a:t>
            </a:r>
            <a:r>
              <a:rPr lang="ru-RU" dirty="0"/>
              <a:t>, распределение акцентуаций личностей: экзальтированный тип был выявлен у 26 (20,3±3,6%) участников, </a:t>
            </a:r>
            <a:r>
              <a:rPr lang="ru-RU" dirty="0" err="1"/>
              <a:t>гипертимный</a:t>
            </a:r>
            <a:r>
              <a:rPr lang="ru-RU" dirty="0"/>
              <a:t> – 10 (7,8±2,4%).  </a:t>
            </a:r>
            <a:r>
              <a:rPr lang="ru-RU" dirty="0" smtClean="0"/>
              <a:t>Эти </a:t>
            </a:r>
            <a:r>
              <a:rPr lang="ru-RU" dirty="0"/>
              <a:t>показатели </a:t>
            </a:r>
            <a:r>
              <a:rPr lang="ru-RU" dirty="0" smtClean="0"/>
              <a:t>значительно выше</a:t>
            </a:r>
            <a:r>
              <a:rPr lang="ru-RU" dirty="0"/>
              <a:t>, чем у лиц с </a:t>
            </a:r>
            <a:r>
              <a:rPr lang="ru-RU" dirty="0" err="1"/>
              <a:t>неалекситимичным</a:t>
            </a:r>
            <a:r>
              <a:rPr lang="ru-RU" dirty="0"/>
              <a:t> типом </a:t>
            </a:r>
            <a:r>
              <a:rPr lang="ru-RU" dirty="0" smtClean="0"/>
              <a:t>личности. </a:t>
            </a:r>
            <a:r>
              <a:rPr lang="ru-RU" dirty="0"/>
              <a:t>С нашей точки зрения это обусловлено тем, что у </a:t>
            </a:r>
            <a:r>
              <a:rPr lang="ru-RU" dirty="0" smtClean="0"/>
              <a:t>людей </a:t>
            </a:r>
            <a:r>
              <a:rPr lang="ru-RU" dirty="0"/>
              <a:t>с большей эмоциональной чувствительностью и выраженностью эмоциональных реакций, преобладает компонент проживания эмоции, как комплекса психоэмоциональных реакций на внешние факторы и внутренние переживания, что не всегда отслеживается, осознается и рефлексируется. </a:t>
            </a:r>
          </a:p>
        </p:txBody>
      </p:sp>
    </p:spTree>
    <p:extLst>
      <p:ext uri="{BB962C8B-B14F-4D97-AF65-F5344CB8AC3E}">
        <p14:creationId xmlns:p14="http://schemas.microsoft.com/office/powerpoint/2010/main" val="57877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3944" y="1028343"/>
            <a:ext cx="1080537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При этом каждая эмоция соответствует сложному комплексу нейрогуморальных, биохимических и нейрофизиологических изменений, приводящих к изменениям на соматическом уровне. Даже при значительной интенсивности эмоциональных переживаний, на начальном этапе в психологическом плане изменения могут быть малозаметны, и доминанту в этом комплексе берет на себя сома. </a:t>
            </a:r>
            <a:endParaRPr lang="ru-RU" dirty="0" smtClean="0"/>
          </a:p>
          <a:p>
            <a:pPr algn="just"/>
            <a:r>
              <a:rPr lang="ru-RU" dirty="0" smtClean="0"/>
              <a:t>В зависимости </a:t>
            </a:r>
            <a:r>
              <a:rPr lang="ru-RU" dirty="0"/>
              <a:t>от типа преобладающих эмоций, одни психосоматические заболевания будут развиваться раньше, другие - позже, поскольку телесная представленность разных эмоций имеет разную степень выраженности и возможность к компенсации. В то же время остается открытым и нуждается в дальнейших исследованиях вопрос о изначальной быстрой </a:t>
            </a:r>
            <a:r>
              <a:rPr lang="ru-RU" dirty="0" err="1"/>
              <a:t>соматизации</a:t>
            </a:r>
            <a:r>
              <a:rPr lang="ru-RU" dirty="0"/>
              <a:t> эмоций вследствие их высокой интенсивности и быстрой сменяемости в ответ на усиливающееся давление со стороны внешнего мира (и прежде всего социально воздействия). </a:t>
            </a:r>
            <a:r>
              <a:rPr lang="ru-RU" dirty="0" err="1"/>
              <a:t>Соматизированные</a:t>
            </a:r>
            <a:r>
              <a:rPr lang="ru-RU" dirty="0"/>
              <a:t> эмоции, плохо распознаются и рефлексируются в центральном представительстве, и таким образом, при высокой эмоциональной реактивности возникает дефицит гибкости и осознанности в управлении эмоциональной сферой, что и проявляется как </a:t>
            </a:r>
            <a:r>
              <a:rPr lang="ru-RU" dirty="0" err="1" smtClean="0"/>
              <a:t>алекситимия</a:t>
            </a:r>
            <a:r>
              <a:rPr lang="ru-RU" dirty="0" smtClean="0"/>
              <a:t>, приводящая к развитию психосоматических заболеваний.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5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7127" y="1068945"/>
            <a:ext cx="105864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На основании приведенных данных, важным </a:t>
            </a:r>
            <a:r>
              <a:rPr lang="ru-RU" dirty="0"/>
              <a:t>представляется формирование системы психолого-педагогического сопровождения обучения, позволяющая своевременно корректировать данные изменения и формировать у студентов медицинского университета личностные черты, позволяющие в дальнейшем правильно интерпретировать собственные чувства и переживания</a:t>
            </a:r>
            <a:r>
              <a:rPr lang="ru-RU" dirty="0" smtClean="0"/>
              <a:t>, </a:t>
            </a:r>
            <a:r>
              <a:rPr lang="ru-RU" dirty="0"/>
              <a:t>уметь объективно оценивать эмоциональные реакции других людей, в том числе, будущих пациентов.</a:t>
            </a:r>
          </a:p>
          <a:p>
            <a:pPr algn="just"/>
            <a:r>
              <a:rPr lang="ru-RU" dirty="0" smtClean="0"/>
              <a:t>              Исследование </a:t>
            </a:r>
            <a:r>
              <a:rPr lang="ru-RU" dirty="0" err="1"/>
              <a:t>алекситимии</a:t>
            </a:r>
            <a:r>
              <a:rPr lang="ru-RU" dirty="0"/>
              <a:t> у студентов медицинского университета, позволило обратить внимание на важную особенность личностного формирования обучающихся, предположить, что у данного контингента имеются достаточно выраженные эмоциональные реакции, в которых преобладает соматический компонент. Этот момент обязательно должен быть учтен при формировании психолого-педагогических </a:t>
            </a:r>
            <a:r>
              <a:rPr lang="ru-RU" dirty="0" smtClean="0"/>
              <a:t>мероприятий. </a:t>
            </a:r>
            <a:r>
              <a:rPr lang="ru-RU" dirty="0"/>
              <a:t>Актуальным является формирование активной исследовательской позиции студентов при выполнении психологических методик, стимуляция </a:t>
            </a:r>
            <a:r>
              <a:rPr lang="ru-RU" dirty="0" smtClean="0"/>
              <a:t>к личностному росту, </a:t>
            </a:r>
            <a:r>
              <a:rPr lang="ru-RU" dirty="0"/>
              <a:t>развитию </a:t>
            </a:r>
            <a:r>
              <a:rPr lang="ru-RU" dirty="0" err="1"/>
              <a:t>саморефлексии</a:t>
            </a:r>
            <a:r>
              <a:rPr lang="ru-RU" dirty="0"/>
              <a:t> и рефлексии, активного подхода в понимании и принятии себя и других</a:t>
            </a:r>
            <a:r>
              <a:rPr lang="ru-RU" dirty="0" smtClean="0"/>
              <a:t>. Также, важным представляется </a:t>
            </a:r>
            <a:r>
              <a:rPr lang="ru-RU" smtClean="0"/>
              <a:t>формирование навыков </a:t>
            </a:r>
            <a:r>
              <a:rPr lang="ru-RU" dirty="0" smtClean="0"/>
              <a:t>эмоциональной </a:t>
            </a:r>
            <a:r>
              <a:rPr lang="ru-RU" dirty="0" err="1" smtClean="0"/>
              <a:t>самокоррекции</a:t>
            </a:r>
            <a:r>
              <a:rPr lang="ru-RU" dirty="0" smtClean="0"/>
              <a:t>. </a:t>
            </a:r>
            <a:r>
              <a:rPr lang="ru-RU" dirty="0"/>
              <a:t>Данные моменты будут способствовать как сохранению здоровья и качества жизни обучающихся, так и позволят им быть более успешными в их профессиональной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429471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Алекситимия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1973 г.,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Peter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Emmanuel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Sifneos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«ограниченнее способности индивида к восприятию собственных чувств и </a:t>
            </a:r>
            <a:r>
              <a:rPr lang="ru-RU" dirty="0" smtClean="0">
                <a:solidFill>
                  <a:schemeClr val="tx1"/>
                </a:solidFill>
              </a:rPr>
              <a:t>эмоций</a:t>
            </a:r>
            <a:r>
              <a:rPr lang="ru-RU" dirty="0">
                <a:solidFill>
                  <a:schemeClr val="tx1"/>
                </a:solidFill>
              </a:rPr>
              <a:t>, их адекватной вербализации и экспрессивной передаче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личности этого </a:t>
            </a:r>
            <a:r>
              <a:rPr lang="ru-RU" dirty="0" smtClean="0">
                <a:solidFill>
                  <a:schemeClr val="tx1"/>
                </a:solidFill>
              </a:rPr>
              <a:t>плана: 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атрудняются в определении </a:t>
            </a:r>
            <a:r>
              <a:rPr lang="ru-RU" dirty="0">
                <a:solidFill>
                  <a:schemeClr val="tx1"/>
                </a:solidFill>
              </a:rPr>
              <a:t>своих чувств и переживаний, их символизации и представления в виде </a:t>
            </a:r>
            <a:r>
              <a:rPr lang="ru-RU" dirty="0" smtClean="0">
                <a:solidFill>
                  <a:schemeClr val="tx1"/>
                </a:solidFill>
              </a:rPr>
              <a:t>образов;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отрицают </a:t>
            </a:r>
            <a:r>
              <a:rPr lang="ru-RU" dirty="0">
                <a:solidFill>
                  <a:schemeClr val="tx1"/>
                </a:solidFill>
              </a:rPr>
              <a:t>те эмоции, которые кажутся им бессмысленными или </a:t>
            </a:r>
            <a:r>
              <a:rPr lang="ru-RU" dirty="0" smtClean="0">
                <a:solidFill>
                  <a:schemeClr val="tx1"/>
                </a:solidFill>
              </a:rPr>
              <a:t>нерациональными;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акцент </a:t>
            </a:r>
            <a:r>
              <a:rPr lang="ru-RU" dirty="0">
                <a:solidFill>
                  <a:schemeClr val="tx1"/>
                </a:solidFill>
              </a:rPr>
              <a:t>смещается на описание проблем физической сферы, разнообразных </a:t>
            </a:r>
            <a:r>
              <a:rPr lang="ru-RU" dirty="0" smtClean="0">
                <a:solidFill>
                  <a:schemeClr val="tx1"/>
                </a:solidFill>
              </a:rPr>
              <a:t>недомоганий;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осуществляется перенос </a:t>
            </a:r>
            <a:r>
              <a:rPr lang="ru-RU" dirty="0">
                <a:solidFill>
                  <a:schemeClr val="tx1"/>
                </a:solidFill>
              </a:rPr>
              <a:t>акцента от чувственной сферы к </a:t>
            </a:r>
            <a:r>
              <a:rPr lang="ru-RU" dirty="0" smtClean="0">
                <a:solidFill>
                  <a:schemeClr val="tx1"/>
                </a:solidFill>
              </a:rPr>
              <a:t>действенной, отслеживании </a:t>
            </a:r>
            <a:r>
              <a:rPr lang="ru-RU" dirty="0">
                <a:solidFill>
                  <a:schemeClr val="tx1"/>
                </a:solidFill>
              </a:rPr>
              <a:t>и логической переработке внешних событий, предпочитают утилитарный подход к решению проблем и активны в действии в том числе, в конфликтных и стрессовых </a:t>
            </a:r>
            <a:r>
              <a:rPr lang="ru-RU" dirty="0" smtClean="0">
                <a:solidFill>
                  <a:schemeClr val="tx1"/>
                </a:solidFill>
              </a:rPr>
              <a:t>ситуациях. </a:t>
            </a:r>
          </a:p>
        </p:txBody>
      </p:sp>
    </p:spTree>
    <p:extLst>
      <p:ext uri="{BB962C8B-B14F-4D97-AF65-F5344CB8AC3E}">
        <p14:creationId xmlns:p14="http://schemas.microsoft.com/office/powerpoint/2010/main" val="70056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2127" y="335846"/>
            <a:ext cx="826187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Концепции происхождения</a:t>
            </a:r>
            <a:r>
              <a:rPr lang="ru-RU" sz="2400" dirty="0" smtClean="0"/>
              <a:t>:</a:t>
            </a:r>
          </a:p>
          <a:p>
            <a:pPr algn="just"/>
            <a:r>
              <a:rPr lang="ru-RU" dirty="0" smtClean="0"/>
              <a:t>- биологическая (</a:t>
            </a:r>
            <a:r>
              <a:rPr lang="ru-RU" dirty="0" err="1" smtClean="0"/>
              <a:t>нейроанатомически-нейрофизиологинеских</a:t>
            </a:r>
            <a:r>
              <a:rPr lang="ru-RU" dirty="0" smtClean="0"/>
              <a:t> нарушений, таких как «различные нарушения развития головного мозга, дефект мозолистого тела, недостаточная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межполушарных взаимодействий, билатеральная или аномальная локализация центра речи в правом полушарии или блокировка импульсов от висцерального (эмоционального) мозга к коре)</a:t>
            </a:r>
          </a:p>
          <a:p>
            <a:pPr algn="just"/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травматической </a:t>
            </a:r>
            <a:r>
              <a:rPr lang="ru-RU" dirty="0" err="1" smtClean="0"/>
              <a:t>соматизации</a:t>
            </a:r>
            <a:endParaRPr lang="ru-RU" dirty="0" smtClean="0"/>
          </a:p>
          <a:p>
            <a:pPr algn="just"/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социального научения</a:t>
            </a:r>
          </a:p>
          <a:p>
            <a:pPr algn="just"/>
            <a:r>
              <a:rPr lang="ru-RU" dirty="0" smtClean="0"/>
              <a:t> </a:t>
            </a:r>
          </a:p>
          <a:p>
            <a:pPr algn="just"/>
            <a:r>
              <a:rPr lang="ru-RU" sz="2400" b="1" dirty="0" smtClean="0"/>
              <a:t>Дополнительные гипотезы</a:t>
            </a:r>
            <a:r>
              <a:rPr lang="ru-RU" sz="2400" dirty="0" smtClean="0"/>
              <a:t>: </a:t>
            </a:r>
          </a:p>
          <a:p>
            <a:pPr algn="just"/>
            <a:r>
              <a:rPr lang="ru-RU" dirty="0" smtClean="0"/>
              <a:t> - </a:t>
            </a:r>
            <a:r>
              <a:rPr lang="ru-RU" dirty="0" err="1" smtClean="0"/>
              <a:t>застревание</a:t>
            </a:r>
            <a:r>
              <a:rPr lang="ru-RU" dirty="0" smtClean="0"/>
              <a:t> на ранней стадии развитии, проявляющееся в преобладании незрелых форм психологических защит— отрицания, проективной идентификации; </a:t>
            </a:r>
          </a:p>
          <a:p>
            <a:pPr algn="just"/>
            <a:r>
              <a:rPr lang="ru-RU" dirty="0" smtClean="0"/>
              <a:t>- развитие в семьях, где подавлялось проявление эмоций и спонтанность в отношениях, развитие в условиях насилия, или, наоборот, </a:t>
            </a:r>
            <a:r>
              <a:rPr lang="ru-RU" dirty="0" err="1" smtClean="0"/>
              <a:t>гиперопеки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- недостаточно четкая дифференцировка в субъект-объектных </a:t>
            </a:r>
            <a:r>
              <a:rPr lang="ru-RU" dirty="0" err="1" smtClean="0"/>
              <a:t>интраперсональных</a:t>
            </a:r>
            <a:r>
              <a:rPr lang="ru-RU" dirty="0" smtClean="0"/>
              <a:t> отношениях.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02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6671" y="656824"/>
            <a:ext cx="105091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Р</a:t>
            </a:r>
            <a:r>
              <a:rPr lang="ru-RU" sz="2400" b="1" dirty="0" smtClean="0"/>
              <a:t>аспространенность </a:t>
            </a:r>
            <a:r>
              <a:rPr lang="ru-RU" sz="2400" b="1" dirty="0" err="1"/>
              <a:t>алекситимии</a:t>
            </a:r>
            <a:r>
              <a:rPr lang="ru-RU" sz="2400" b="1" dirty="0"/>
              <a:t> в студенческой среде составляет от 12% до 78</a:t>
            </a:r>
            <a:r>
              <a:rPr lang="ru-RU" sz="2400" b="1" dirty="0" smtClean="0"/>
              <a:t>% </a:t>
            </a:r>
            <a:endParaRPr lang="ru-RU" sz="2400" dirty="0" smtClean="0"/>
          </a:p>
          <a:p>
            <a:pPr algn="ctr"/>
            <a:r>
              <a:rPr lang="ru-RU" sz="2400" dirty="0" smtClean="0"/>
              <a:t>(встречаемость </a:t>
            </a:r>
            <a:r>
              <a:rPr lang="ru-RU" sz="2400" dirty="0" err="1" smtClean="0"/>
              <a:t>алекситимии</a:t>
            </a:r>
            <a:r>
              <a:rPr lang="ru-RU" sz="2400" dirty="0" smtClean="0"/>
              <a:t> у девушек выше, чем у юношей)</a:t>
            </a:r>
          </a:p>
          <a:p>
            <a:pPr algn="ctr"/>
            <a:endParaRPr lang="ru-RU" sz="2400" dirty="0" smtClean="0"/>
          </a:p>
          <a:p>
            <a:r>
              <a:rPr lang="ru-RU" sz="2400" b="1" dirty="0" err="1" smtClean="0"/>
              <a:t>Алекситимия</a:t>
            </a:r>
            <a:r>
              <a:rPr lang="ru-RU" sz="2400" b="1" dirty="0" smtClean="0"/>
              <a:t> коррелирует</a:t>
            </a:r>
            <a:r>
              <a:rPr lang="ru-RU" sz="24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с </a:t>
            </a:r>
            <a:r>
              <a:rPr lang="ru-RU" sz="2400" dirty="0" smtClean="0"/>
              <a:t>высоким </a:t>
            </a:r>
            <a:r>
              <a:rPr lang="ru-RU" sz="2400" dirty="0"/>
              <a:t>уровнем ситуативной и личностной тревожности</a:t>
            </a:r>
            <a:r>
              <a:rPr lang="ru-RU" sz="2400" dirty="0" smtClean="0"/>
              <a:t>,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интроверсией, </a:t>
            </a:r>
            <a:endParaRPr lang="ru-RU" sz="2400" dirty="0" smtClean="0"/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дезадаптивными</a:t>
            </a:r>
            <a:r>
              <a:rPr lang="ru-RU" sz="2400" dirty="0" smtClean="0"/>
              <a:t> </a:t>
            </a:r>
            <a:r>
              <a:rPr lang="ru-RU" sz="2400" dirty="0" err="1"/>
              <a:t>копинг</a:t>
            </a:r>
            <a:r>
              <a:rPr lang="ru-RU" sz="2400" dirty="0"/>
              <a:t>-стратегиями (агрессивные действия</a:t>
            </a:r>
            <a:r>
              <a:rPr lang="ru-RU" sz="2400" dirty="0" smtClean="0"/>
              <a:t>), 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отказом </a:t>
            </a:r>
            <a:r>
              <a:rPr lang="ru-RU" sz="2400" dirty="0"/>
              <a:t>от ответственности; </a:t>
            </a:r>
            <a:endParaRPr lang="ru-RU" sz="2400" dirty="0" smtClean="0"/>
          </a:p>
          <a:p>
            <a:pPr marL="285750" indent="-285750">
              <a:buFontTx/>
              <a:buChar char="-"/>
            </a:pPr>
            <a:r>
              <a:rPr lang="ru-RU" sz="2400" dirty="0" smtClean="0"/>
              <a:t>фиксацией </a:t>
            </a:r>
            <a:r>
              <a:rPr lang="ru-RU" sz="2400" dirty="0"/>
              <a:t>на неудачах и низкой </a:t>
            </a:r>
            <a:r>
              <a:rPr lang="ru-RU" sz="2400" dirty="0" smtClean="0"/>
              <a:t>стрессоустойчивостью,</a:t>
            </a:r>
            <a:endParaRPr lang="ru-RU" sz="2400" dirty="0"/>
          </a:p>
          <a:p>
            <a:pPr marL="285750" indent="-285750">
              <a:buFontTx/>
              <a:buChar char="-"/>
            </a:pPr>
            <a:r>
              <a:rPr lang="ru-RU" sz="2400" dirty="0" smtClean="0"/>
              <a:t>отсутствием </a:t>
            </a:r>
            <a:r>
              <a:rPr lang="ru-RU" sz="2400" dirty="0"/>
              <a:t>навыка в управлении эмоциями, их невыразительностью, негибкостью и неразвитостью, доминированием негативных эмоций, нежеланием сближаться с людьми на эмоциональной </a:t>
            </a:r>
            <a:r>
              <a:rPr lang="ru-RU" sz="2400" dirty="0" smtClean="0"/>
              <a:t>основе, </a:t>
            </a:r>
          </a:p>
        </p:txBody>
      </p:sp>
    </p:spTree>
    <p:extLst>
      <p:ext uri="{BB962C8B-B14F-4D97-AF65-F5344CB8AC3E}">
        <p14:creationId xmlns:p14="http://schemas.microsoft.com/office/powerpoint/2010/main" val="242656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1824" y="862886"/>
            <a:ext cx="982658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- скудным </a:t>
            </a:r>
            <a:r>
              <a:rPr lang="ru-RU" sz="2400" dirty="0"/>
              <a:t>запасом эмотивной лексики и отсутствием опыта номинации чувств,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зависимостью </a:t>
            </a:r>
            <a:r>
              <a:rPr lang="ru-RU" sz="2400" dirty="0"/>
              <a:t>от мнения окружающих, отказе от ответственности, позиции </a:t>
            </a:r>
            <a:r>
              <a:rPr lang="ru-RU" sz="2400" dirty="0" smtClean="0"/>
              <a:t>лидерства, </a:t>
            </a: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отрицательная связь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 уровнем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эмпатии</a:t>
            </a:r>
            <a:endParaRPr lang="ru-RU" sz="2400" dirty="0" smtClean="0"/>
          </a:p>
          <a:p>
            <a:pPr marL="342900" indent="-342900">
              <a:buFontTx/>
              <a:buChar char="-"/>
            </a:pPr>
            <a:r>
              <a:rPr lang="ru-RU" sz="2400" dirty="0" smtClean="0"/>
              <a:t>характерен </a:t>
            </a:r>
            <a:r>
              <a:rPr lang="ru-RU" sz="2400" dirty="0"/>
              <a:t>"незрелый" тип защиты от сверхсильных, непереносимых </a:t>
            </a:r>
            <a:r>
              <a:rPr lang="ru-RU" sz="2400" dirty="0" smtClean="0"/>
              <a:t>аффектов,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в</a:t>
            </a:r>
            <a:r>
              <a:rPr lang="ru-RU" sz="2400" dirty="0" smtClean="0"/>
              <a:t> </a:t>
            </a:r>
            <a:r>
              <a:rPr lang="ru-RU" sz="2400" dirty="0"/>
              <a:t>результате психологической травмы возникает состояние глобального торможения аффектов, реакция «оцепенения</a:t>
            </a:r>
            <a:r>
              <a:rPr lang="ru-RU" sz="2400" dirty="0" smtClean="0"/>
              <a:t>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518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7279" y="610089"/>
            <a:ext cx="102000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Представленные сведения определяют </a:t>
            </a:r>
            <a:r>
              <a:rPr lang="ru-RU" sz="2400" b="1" dirty="0" smtClean="0"/>
              <a:t>актуальность</a:t>
            </a:r>
            <a:r>
              <a:rPr lang="ru-RU" sz="2400" dirty="0" smtClean="0"/>
              <a:t> изучения вопроса о распространенности </a:t>
            </a:r>
            <a:r>
              <a:rPr lang="ru-RU" sz="2400" dirty="0" err="1" smtClean="0"/>
              <a:t>алекситимии</a:t>
            </a:r>
            <a:r>
              <a:rPr lang="ru-RU" sz="2400" dirty="0" smtClean="0"/>
              <a:t> среди лиц молодого возраста, прежде всего у студентов, существования возможных </a:t>
            </a:r>
            <a:r>
              <a:rPr lang="ru-RU" sz="2400" dirty="0"/>
              <a:t>закономерностей </a:t>
            </a:r>
            <a:r>
              <a:rPr lang="ru-RU" sz="2400" dirty="0" smtClean="0"/>
              <a:t>между особенностями их </a:t>
            </a:r>
            <a:r>
              <a:rPr lang="ru-RU" sz="2400" dirty="0"/>
              <a:t>личностной организации и </a:t>
            </a:r>
            <a:r>
              <a:rPr lang="ru-RU" sz="2400" dirty="0" smtClean="0"/>
              <a:t>вероятностью формирования </a:t>
            </a:r>
            <a:r>
              <a:rPr lang="ru-RU" sz="2400" dirty="0" err="1" smtClean="0"/>
              <a:t>алекситимии</a:t>
            </a:r>
            <a:r>
              <a:rPr lang="ru-RU" sz="2400" dirty="0" smtClean="0"/>
              <a:t>, определения влияния данных личностных качеств на будущую профессиональную деятельность.</a:t>
            </a:r>
          </a:p>
          <a:p>
            <a:pPr algn="just"/>
            <a:r>
              <a:rPr lang="ru-RU" sz="2400" dirty="0" smtClean="0"/>
              <a:t>	С целью его изучения, нами был выбран контингент студентов медицинского университета, проведен </a:t>
            </a:r>
            <a:r>
              <a:rPr lang="ru-RU" sz="2400" dirty="0"/>
              <a:t>анализ данных </a:t>
            </a:r>
            <a:r>
              <a:rPr lang="ru-RU" sz="2400" dirty="0" smtClean="0"/>
              <a:t>материалов </a:t>
            </a:r>
            <a:r>
              <a:rPr lang="ru-RU" sz="2400" dirty="0"/>
              <a:t>кафедры психиатрии, наркологии и медицинской </a:t>
            </a:r>
            <a:r>
              <a:rPr lang="ru-RU" sz="2400" dirty="0" smtClean="0"/>
              <a:t>психологии, </a:t>
            </a:r>
            <a:r>
              <a:rPr lang="ru-RU" sz="2400" dirty="0"/>
              <a:t>полученных в результате выполнения студентами </a:t>
            </a:r>
            <a:r>
              <a:rPr lang="ru-RU" sz="2400" dirty="0" smtClean="0"/>
              <a:t>4 курса ряда </a:t>
            </a:r>
            <a:r>
              <a:rPr lang="ru-RU" sz="2400" dirty="0"/>
              <a:t>психологических методик под руководством коллектива преподавателей кафедры. Были изучены </a:t>
            </a:r>
            <a:r>
              <a:rPr lang="ru-RU" sz="2400" dirty="0" smtClean="0"/>
              <a:t>данные, </a:t>
            </a:r>
            <a:r>
              <a:rPr lang="ru-RU" sz="2400" dirty="0"/>
              <a:t>полученные </a:t>
            </a:r>
            <a:r>
              <a:rPr lang="ru-RU" sz="2400" dirty="0" smtClean="0"/>
              <a:t>у 430 студентов двух лечебных и педиатрического факультетов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11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5763" y="1249250"/>
            <a:ext cx="98265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При проведении исследования использовались следующие методики: </a:t>
            </a:r>
            <a:endParaRPr lang="ru-RU" sz="2400" b="1" dirty="0" smtClean="0"/>
          </a:p>
          <a:p>
            <a:pPr algn="just"/>
            <a:r>
              <a:rPr lang="ru-RU" sz="2400" dirty="0" smtClean="0"/>
              <a:t>1. </a:t>
            </a:r>
            <a:r>
              <a:rPr lang="ru-RU" sz="2400" dirty="0" err="1" smtClean="0"/>
              <a:t>Торонтская</a:t>
            </a:r>
            <a:r>
              <a:rPr lang="ru-RU" sz="2400" dirty="0" smtClean="0"/>
              <a:t> </a:t>
            </a:r>
            <a:r>
              <a:rPr lang="ru-RU" sz="2400" dirty="0" err="1"/>
              <a:t>Алекситимическая</a:t>
            </a:r>
            <a:r>
              <a:rPr lang="ru-RU" sz="2400" dirty="0"/>
              <a:t> Шкала ((TAS) G.J. </a:t>
            </a:r>
            <a:r>
              <a:rPr lang="ru-RU" sz="2400" dirty="0" err="1"/>
              <a:t>Taylor</a:t>
            </a:r>
            <a:r>
              <a:rPr lang="ru-RU" sz="2400" dirty="0"/>
              <a:t>, 1985) адаптация института им. В. М. Бехтерева</a:t>
            </a:r>
            <a:r>
              <a:rPr lang="ru-RU" sz="2400" dirty="0" smtClean="0"/>
              <a:t>);</a:t>
            </a:r>
          </a:p>
          <a:p>
            <a:pPr algn="just"/>
            <a:r>
              <a:rPr lang="ru-RU" sz="2400" dirty="0" smtClean="0"/>
              <a:t>2. </a:t>
            </a:r>
            <a:r>
              <a:rPr lang="ru-RU" sz="2400" dirty="0"/>
              <a:t>Тест - опросник Г. </a:t>
            </a:r>
            <a:r>
              <a:rPr lang="ru-RU" sz="2400" dirty="0" err="1"/>
              <a:t>Шмишека</a:t>
            </a:r>
            <a:r>
              <a:rPr lang="ru-RU" sz="2400" dirty="0"/>
              <a:t>, К. </a:t>
            </a:r>
            <a:r>
              <a:rPr lang="ru-RU" sz="2400" dirty="0" err="1"/>
              <a:t>Леонгарда</a:t>
            </a:r>
            <a:r>
              <a:rPr lang="ru-RU" sz="2400" dirty="0"/>
              <a:t> «Методика изучения акцентуаций личности» (1970</a:t>
            </a:r>
            <a:r>
              <a:rPr lang="ru-RU" sz="2400" dirty="0" smtClean="0"/>
              <a:t>);</a:t>
            </a:r>
          </a:p>
          <a:p>
            <a:pPr algn="just"/>
            <a:r>
              <a:rPr lang="ru-RU" sz="2400" dirty="0" smtClean="0"/>
              <a:t>3. Методика </a:t>
            </a:r>
            <a:r>
              <a:rPr lang="ru-RU" sz="2400" dirty="0"/>
              <a:t>самооценки </a:t>
            </a:r>
            <a:r>
              <a:rPr lang="ru-RU" sz="2400" dirty="0" err="1"/>
              <a:t>Ч.Д.Спилбергера</a:t>
            </a:r>
            <a:r>
              <a:rPr lang="ru-RU" sz="2400" dirty="0"/>
              <a:t> - </a:t>
            </a:r>
            <a:r>
              <a:rPr lang="ru-RU" sz="2400" dirty="0" err="1"/>
              <a:t>Ю.Л.Ханина</a:t>
            </a:r>
            <a:r>
              <a:rPr lang="ru-RU" sz="2400" dirty="0"/>
              <a:t> (</a:t>
            </a:r>
            <a:r>
              <a:rPr lang="ru-RU" sz="2400" dirty="0" smtClean="0"/>
              <a:t>1978); </a:t>
            </a:r>
          </a:p>
          <a:p>
            <a:pPr algn="just"/>
            <a:r>
              <a:rPr lang="ru-RU" sz="2400" dirty="0" smtClean="0"/>
              <a:t>4. Методика </a:t>
            </a:r>
            <a:r>
              <a:rPr lang="ru-RU" sz="2400" dirty="0"/>
              <a:t>дифференциальной диагностики депрессивных состояний В. </a:t>
            </a:r>
            <a:r>
              <a:rPr lang="ru-RU" sz="2400" dirty="0" err="1"/>
              <a:t>Зунге</a:t>
            </a:r>
            <a:r>
              <a:rPr lang="ru-RU" sz="2400" dirty="0"/>
              <a:t> (</a:t>
            </a:r>
            <a:r>
              <a:rPr lang="ru-RU" sz="2400" dirty="0" err="1"/>
              <a:t>Zung</a:t>
            </a:r>
            <a:r>
              <a:rPr lang="ru-RU" sz="2400" dirty="0"/>
              <a:t> </a:t>
            </a:r>
            <a:r>
              <a:rPr lang="ru-RU" sz="2400" dirty="0" err="1"/>
              <a:t>self-rating</a:t>
            </a:r>
            <a:r>
              <a:rPr lang="ru-RU" sz="2400" dirty="0"/>
              <a:t> </a:t>
            </a:r>
            <a:r>
              <a:rPr lang="ru-RU" sz="2400" dirty="0" err="1"/>
              <a:t>depression</a:t>
            </a:r>
            <a:r>
              <a:rPr lang="ru-RU" sz="2400" dirty="0"/>
              <a:t> </a:t>
            </a:r>
            <a:r>
              <a:rPr lang="ru-RU" sz="2400" dirty="0" err="1"/>
              <a:t>scale</a:t>
            </a:r>
            <a:r>
              <a:rPr lang="ru-RU" sz="2400" dirty="0"/>
              <a:t>, 1965, адаптация Т. И. </a:t>
            </a:r>
            <a:r>
              <a:rPr lang="ru-RU" sz="2400" dirty="0" err="1"/>
              <a:t>Балашовой</a:t>
            </a:r>
            <a:r>
              <a:rPr lang="ru-RU" sz="2400" dirty="0"/>
              <a:t>, 1998). </a:t>
            </a:r>
          </a:p>
        </p:txBody>
      </p:sp>
    </p:spTree>
    <p:extLst>
      <p:ext uri="{BB962C8B-B14F-4D97-AF65-F5344CB8AC3E}">
        <p14:creationId xmlns:p14="http://schemas.microsoft.com/office/powerpoint/2010/main" val="8582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2579" y="1017431"/>
            <a:ext cx="1014855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Алекситимичный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тип в процессе анализа данных был выявлен у 54 студентов, из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них: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43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(79,6±5,5%)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девушки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 (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20,4±5,5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%) юноши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Алекситимические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тенденции были выявлены у 128 студентов, из них: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94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(73,4±3,9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%) девушки</a:t>
            </a:r>
          </a:p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  34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26,6±3,9%) юноши</a:t>
            </a:r>
          </a:p>
          <a:p>
            <a:pPr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77" y="3496819"/>
            <a:ext cx="5602310" cy="3212870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117881562"/>
              </p:ext>
            </p:extLst>
          </p:nvPr>
        </p:nvGraphicFramePr>
        <p:xfrm>
          <a:off x="5911403" y="3509289"/>
          <a:ext cx="4520484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29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006" y="951070"/>
            <a:ext cx="10792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При анализе результатов исследования типа акцентуаций личности </a:t>
            </a:r>
            <a:r>
              <a:rPr lang="ru-RU" dirty="0"/>
              <a:t>(Тест - опросник Г. </a:t>
            </a:r>
            <a:r>
              <a:rPr lang="ru-RU" dirty="0" err="1"/>
              <a:t>Шмишека</a:t>
            </a:r>
            <a:r>
              <a:rPr lang="ru-RU" dirty="0"/>
              <a:t>, К. </a:t>
            </a:r>
            <a:r>
              <a:rPr lang="ru-RU" dirty="0" err="1"/>
              <a:t>Леонгарда</a:t>
            </a:r>
            <a:r>
              <a:rPr lang="ru-RU" dirty="0"/>
              <a:t> «Методика изучения акцентуаций личности, 1970») среди </a:t>
            </a:r>
            <a:r>
              <a:rPr lang="ru-RU" dirty="0" smtClean="0"/>
              <a:t>лиц с </a:t>
            </a:r>
            <a:r>
              <a:rPr lang="ru-RU" b="1" dirty="0" err="1" smtClean="0">
                <a:solidFill>
                  <a:schemeClr val="accent4"/>
                </a:solidFill>
              </a:rPr>
              <a:t>алекситимией</a:t>
            </a:r>
            <a:r>
              <a:rPr lang="ru-RU" dirty="0" smtClean="0"/>
              <a:t> </a:t>
            </a:r>
            <a:r>
              <a:rPr lang="ru-RU" dirty="0"/>
              <a:t>преобладают следующие типы акцентуаций: </a:t>
            </a:r>
          </a:p>
          <a:p>
            <a:pPr algn="just"/>
            <a:r>
              <a:rPr lang="ru-RU" dirty="0" smtClean="0"/>
              <a:t>экзальтированный </a:t>
            </a:r>
            <a:r>
              <a:rPr lang="ru-RU" dirty="0"/>
              <a:t>тип </a:t>
            </a:r>
            <a:r>
              <a:rPr lang="ru-RU" dirty="0" smtClean="0"/>
              <a:t>-13 </a:t>
            </a:r>
            <a:r>
              <a:rPr lang="ru-RU" dirty="0"/>
              <a:t>человек (24,1±5,8%), </a:t>
            </a:r>
          </a:p>
          <a:p>
            <a:pPr algn="just"/>
            <a:r>
              <a:rPr lang="ru-RU" dirty="0" err="1"/>
              <a:t>гипертимный</a:t>
            </a:r>
            <a:r>
              <a:rPr lang="ru-RU" dirty="0"/>
              <a:t> тип </a:t>
            </a:r>
            <a:r>
              <a:rPr lang="ru-RU" dirty="0" smtClean="0"/>
              <a:t>–11 </a:t>
            </a:r>
            <a:r>
              <a:rPr lang="ru-RU" dirty="0"/>
              <a:t>(20,4±5,5%), </a:t>
            </a:r>
          </a:p>
          <a:p>
            <a:pPr algn="just"/>
            <a:r>
              <a:rPr lang="ru-RU" dirty="0" err="1"/>
              <a:t>циклотимный</a:t>
            </a:r>
            <a:r>
              <a:rPr lang="ru-RU" dirty="0"/>
              <a:t> тип </a:t>
            </a:r>
            <a:r>
              <a:rPr lang="ru-RU" dirty="0" smtClean="0"/>
              <a:t>– 4 </a:t>
            </a:r>
            <a:r>
              <a:rPr lang="ru-RU" dirty="0"/>
              <a:t>(7,4±3,6%).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У студентов, </a:t>
            </a:r>
            <a:r>
              <a:rPr lang="ru-RU" b="1" dirty="0" smtClean="0">
                <a:solidFill>
                  <a:schemeClr val="accent4"/>
                </a:solidFill>
              </a:rPr>
              <a:t>имеющих </a:t>
            </a:r>
            <a:r>
              <a:rPr lang="ru-RU" b="1" dirty="0" err="1">
                <a:solidFill>
                  <a:schemeClr val="accent4"/>
                </a:solidFill>
              </a:rPr>
              <a:t>алекситимические</a:t>
            </a:r>
            <a:r>
              <a:rPr lang="ru-RU" b="1" dirty="0">
                <a:solidFill>
                  <a:schemeClr val="accent4"/>
                </a:solidFill>
              </a:rPr>
              <a:t> тенденции </a:t>
            </a:r>
            <a:r>
              <a:rPr lang="ru-RU" dirty="0"/>
              <a:t>(показатели по шкале ТАS от 62 до 73 </a:t>
            </a:r>
            <a:r>
              <a:rPr lang="ru-RU" dirty="0" smtClean="0"/>
              <a:t>баллов) наблюдалась </a:t>
            </a:r>
            <a:r>
              <a:rPr lang="ru-RU" dirty="0"/>
              <a:t>аналогичное группе с </a:t>
            </a:r>
            <a:r>
              <a:rPr lang="ru-RU" dirty="0" err="1"/>
              <a:t>алекситимией</a:t>
            </a:r>
            <a:r>
              <a:rPr lang="ru-RU" dirty="0"/>
              <a:t>, распределение акцентуаций личностей: </a:t>
            </a:r>
            <a:endParaRPr lang="ru-RU" dirty="0" smtClean="0"/>
          </a:p>
          <a:p>
            <a:pPr algn="just"/>
            <a:r>
              <a:rPr lang="ru-RU" dirty="0" smtClean="0"/>
              <a:t>экзальтированный тип </a:t>
            </a:r>
            <a:r>
              <a:rPr lang="ru-RU" dirty="0"/>
              <a:t>выявлен у 26 </a:t>
            </a:r>
            <a:r>
              <a:rPr lang="ru-RU" dirty="0" smtClean="0"/>
              <a:t>человек (20,3±3,6%), </a:t>
            </a:r>
          </a:p>
          <a:p>
            <a:pPr algn="just"/>
            <a:r>
              <a:rPr lang="ru-RU" dirty="0" err="1" smtClean="0"/>
              <a:t>гипертимный</a:t>
            </a:r>
            <a:r>
              <a:rPr lang="ru-RU" dirty="0" smtClean="0"/>
              <a:t> </a:t>
            </a:r>
            <a:r>
              <a:rPr lang="ru-RU" dirty="0"/>
              <a:t>– 10 (7,8±2,4</a:t>
            </a:r>
            <a:r>
              <a:rPr lang="ru-RU" dirty="0" smtClean="0"/>
              <a:t>%) </a:t>
            </a:r>
          </a:p>
          <a:p>
            <a:pPr algn="just"/>
            <a:r>
              <a:rPr lang="ru-RU" dirty="0" err="1" smtClean="0"/>
              <a:t>циклотимный</a:t>
            </a:r>
            <a:r>
              <a:rPr lang="ru-RU" dirty="0" smtClean="0"/>
              <a:t> </a:t>
            </a:r>
            <a:r>
              <a:rPr lang="ru-RU" dirty="0"/>
              <a:t>– 9 (7±2,3</a:t>
            </a:r>
            <a:r>
              <a:rPr lang="ru-RU" dirty="0" smtClean="0"/>
              <a:t>%)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у лиц </a:t>
            </a:r>
            <a:r>
              <a:rPr lang="ru-RU" dirty="0">
                <a:solidFill>
                  <a:schemeClr val="accent4"/>
                </a:solidFill>
              </a:rPr>
              <a:t>с </a:t>
            </a:r>
            <a:r>
              <a:rPr lang="ru-RU" b="1" dirty="0" err="1">
                <a:solidFill>
                  <a:schemeClr val="accent4"/>
                </a:solidFill>
              </a:rPr>
              <a:t>неалекситимичным</a:t>
            </a:r>
            <a:r>
              <a:rPr lang="ru-RU" b="1" dirty="0">
                <a:solidFill>
                  <a:schemeClr val="accent4"/>
                </a:solidFill>
              </a:rPr>
              <a:t> типом личности</a:t>
            </a:r>
            <a:r>
              <a:rPr lang="ru-RU" b="1" dirty="0"/>
              <a:t> </a:t>
            </a:r>
            <a:r>
              <a:rPr lang="ru-RU" dirty="0"/>
              <a:t>данные показатели существенно ниже: </a:t>
            </a:r>
          </a:p>
          <a:p>
            <a:pPr algn="just"/>
            <a:r>
              <a:rPr lang="ru-RU" dirty="0" err="1"/>
              <a:t>гипертимный</a:t>
            </a:r>
            <a:r>
              <a:rPr lang="ru-RU" dirty="0"/>
              <a:t> тип - 47 человек (18,4±2,4%), </a:t>
            </a:r>
          </a:p>
          <a:p>
            <a:pPr algn="just"/>
            <a:r>
              <a:rPr lang="ru-RU" dirty="0"/>
              <a:t>экзальтированный тип - 21 (8,2±1,7%), </a:t>
            </a:r>
          </a:p>
          <a:p>
            <a:pPr algn="just"/>
            <a:r>
              <a:rPr lang="ru-RU" dirty="0"/>
              <a:t>эмотивный – 17 (6,7±1,6%), </a:t>
            </a:r>
          </a:p>
          <a:p>
            <a:pPr algn="just"/>
            <a:r>
              <a:rPr lang="ru-RU" dirty="0" err="1"/>
              <a:t>циклотимный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/>
              <a:t>15 (5,9±1,5%).</a:t>
            </a:r>
          </a:p>
          <a:p>
            <a:pPr algn="just"/>
            <a:endParaRPr lang="ru-RU" dirty="0" smtClean="0"/>
          </a:p>
          <a:p>
            <a:pPr algn="just"/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37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1524</TotalTime>
  <Words>980</Words>
  <Application>Microsoft Office PowerPoint</Application>
  <PresentationFormat>Широкоэкранный</PresentationFormat>
  <Paragraphs>94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Аспект</vt:lpstr>
      <vt:lpstr>ГОСУДАРСТВЕННАЯ ОБРАЗОВАТЕЛЬНАЯ ОРГАНИЗАЦИЯ ВЫСШЕГО ПРОФЕССИОНАЛЬНОГО ОБРАЗОВАНИЯ ДОНЕЦКИЙ НАЦИОНАЛЬНЫЙ МЕДИЦИНСКИЙ УНИВЕРСИТЕТ ИМ. М. ГОРЬКОГО</vt:lpstr>
      <vt:lpstr>Алекситимия (1973 г., Peter Emmanuel Sifneos)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73</cp:revision>
  <dcterms:created xsi:type="dcterms:W3CDTF">2020-10-26T10:05:47Z</dcterms:created>
  <dcterms:modified xsi:type="dcterms:W3CDTF">2020-10-28T09:22:28Z</dcterms:modified>
</cp:coreProperties>
</file>