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1" r:id="rId2"/>
    <p:sldId id="652" r:id="rId3"/>
    <p:sldId id="653" r:id="rId4"/>
    <p:sldId id="654" r:id="rId5"/>
    <p:sldId id="655" r:id="rId6"/>
    <p:sldId id="656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6600"/>
    <a:srgbClr val="A50021"/>
    <a:srgbClr val="92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80" d="100"/>
          <a:sy n="80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82A2AE-A64B-4FD5-A306-216386F30F26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E93178-738A-4963-BCC0-D4646016C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E85A9D-3FDC-4AC2-9875-5E45E9F7911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0647-EC65-4091-9FCE-6BDE51BFEE4E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41BC-960C-4B07-95C6-D37F14160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58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CF7F-2630-4833-BB07-88CF51A0E91A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6A68-CE1B-465E-8A30-E30217687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57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32FE-8807-47D1-9DCD-2B2A0AEFCEE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17BE-73ED-43FF-BD35-4144142373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82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14D8-E10A-4789-BFE2-52C2D993A14A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56AC-8AEC-49C1-8D08-7BB910D575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3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EAD5-D189-4862-9681-21905D83B0C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2DE5-8ED8-4B64-9D53-82F7C068A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16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C735-C145-4285-892A-6D5171782A2B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07F9-E03B-4D01-9F51-EB1DC803E5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88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2BAA-79F4-4999-AE4F-E355FC6FD3FA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06A8-6ADB-4397-81E1-612F24D9E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35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3239-58FA-434E-9EEC-534C9B6C1E40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8A65-2DF5-45BB-BD00-2A72A6A40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99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D0A8-D720-480A-946A-7220DF748DC7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D9FE-09F6-458B-9D8F-98FBEE3C9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77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EB97-C8A7-407D-A801-64A57BF6ED03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32C0-4E8E-4FDA-A165-97E6C61472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5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9E58-9D85-4A8E-91CB-98D3250C2442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FE8C-B94B-43B5-9873-FAA6DC536A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86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49F1A-D9A0-4BBD-820E-36DC0E11AA07}" type="datetimeFigureOut">
              <a:rPr lang="ru-RU"/>
              <a:pPr>
                <a:defRPr/>
              </a:pPr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C9E175-D5C1-49A7-A48F-C4439FA05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74228" y="3004391"/>
            <a:ext cx="88931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Здоровый образ жизни – основа репродуктивного здоровья</a:t>
            </a:r>
            <a:endParaRPr lang="ru-RU" sz="44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71750" y="214313"/>
            <a:ext cx="6554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  <a:t>ГОО ВПО «ДОНЕЦКИЙ НАЦИОНАЛЬНЫЙ МЕДИЦИНСКИЙ УНИВЕРСИТЕТ ИМЕНИ М. ГОРЬКОГО»</a:t>
            </a:r>
            <a:b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6600"/>
                </a:solidFill>
                <a:latin typeface="Arial" panose="020B0604020202020204" pitchFamily="34" charset="0"/>
              </a:rPr>
              <a:t>Кафедра пропедевтики педиатрии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06"/>
            <a:ext cx="26431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115616" y="5373216"/>
            <a:ext cx="701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 err="1">
                <a:solidFill>
                  <a:srgbClr val="990033"/>
                </a:solidFill>
                <a:latin typeface="Arial" panose="020B0604020202020204" pitchFamily="34" charset="0"/>
              </a:rPr>
              <a:t>Докладчик</a:t>
            </a:r>
            <a:r>
              <a:rPr lang="uk-UA" altLang="ru-RU" b="1" dirty="0">
                <a:solidFill>
                  <a:srgbClr val="990033"/>
                </a:solidFill>
                <a:latin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rgbClr val="990033"/>
                </a:solidFill>
                <a:latin typeface="Arial" panose="020B0604020202020204" pitchFamily="34" charset="0"/>
              </a:rPr>
              <a:t>доцент </a:t>
            </a:r>
            <a:r>
              <a:rPr lang="uk-UA" altLang="ru-RU" b="1" dirty="0" err="1">
                <a:solidFill>
                  <a:srgbClr val="990033"/>
                </a:solidFill>
                <a:latin typeface="Arial" panose="020B0604020202020204" pitchFamily="34" charset="0"/>
              </a:rPr>
              <a:t>Кривущев</a:t>
            </a:r>
            <a:r>
              <a:rPr lang="uk-UA" altLang="ru-RU" b="1" dirty="0">
                <a:solidFill>
                  <a:srgbClr val="990033"/>
                </a:solidFill>
                <a:latin typeface="Arial" panose="020B0604020202020204" pitchFamily="34" charset="0"/>
              </a:rPr>
              <a:t> Борис </a:t>
            </a:r>
            <a:r>
              <a:rPr lang="uk-UA" altLang="ru-RU" b="1" dirty="0" err="1">
                <a:solidFill>
                  <a:srgbClr val="990033"/>
                </a:solidFill>
                <a:latin typeface="Arial" panose="020B0604020202020204" pitchFamily="34" charset="0"/>
              </a:rPr>
              <a:t>Исаевич</a:t>
            </a:r>
            <a:endParaRPr lang="uk-UA" altLang="ru-RU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Определиться со временем (2-3 раза в неделю) и местом для занятий и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заниматься вместе с ребенком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под красивую ритмичную музыку. Сначала минут 10-15, затем – до 30-40 минут. Такие упражнения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можно начинать с 3-4 лет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7170" name="Picture 2" descr="https://avatars.mds.yandex.net/get-pdb/881477/776a421b-665d-4875-a324-9d59db6b0ed8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917231" cy="26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2750535/e7d2a5df-5db4-4c8e-b432-221f10f19760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7309"/>
            <a:ext cx="3969668" cy="26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Регулярные физические нагрузки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укрепляют все органы и системы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, в том числе эндокринную и иммунную. Также физические упражнения нормализуют работу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нервной системы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, нивелируют </a:t>
            </a:r>
            <a:r>
              <a:rPr lang="ru-RU" sz="2800" dirty="0" err="1">
                <a:solidFill>
                  <a:srgbClr val="000099"/>
                </a:solidFill>
                <a:ea typeface="Calibri" panose="020F0502020204030204" pitchFamily="34" charset="0"/>
              </a:rPr>
              <a:t>постстрессовые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реакции организма, способствуют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нормализации сна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3" name="Picture 2" descr="https://medvoice.ru/wp-content/uploads/2016/01/semya-zanimaetsya-bego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01008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tolksnov.ru/assets/i/ai/4/2/8/i/2883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06" y="3501008"/>
            <a:ext cx="410846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Стрессовые ситуации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всегда негативно отражаются на детях. Для них стрессом может быть то, на что взрослые внимания даже не обратят. У ребенка свой мир. Свое мировоззрение. Свои желания. Иногда эти желания нервируют родителей, что потом отражается на детях. В норме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у ребенка должно быть базовое хорошее настроение и ощущение счастливой жизни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9218" name="Picture 2" descr="https://pbs.twimg.com/media/D2Ft2FXX4AYy4Ec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8448"/>
            <a:ext cx="3024336" cy="28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4mama.ua/uploads/files/files/newborn%283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62" y="3833424"/>
            <a:ext cx="4363510" cy="29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Если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ребенок не улыбается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значит – что-то не так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: или есть заболевание, или это патологическое состояние психики и нервной системы. Стрессы негативно влияют на иммунную и эндокринную систему ребенка и обмен веществ в целом.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3" name="Picture 2" descr="http://1ul.ru/upload/file/publication/luda_dj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3931940" cy="2621294"/>
          </a:xfrm>
          <a:prstGeom prst="rect">
            <a:avLst/>
          </a:prstGeom>
          <a:noFill/>
        </p:spPr>
      </p:pic>
      <p:pic>
        <p:nvPicPr>
          <p:cNvPr id="4" name="Picture 2" descr="http://camwork.ru/wp-content/uploads/image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3954590" cy="2631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3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Существенная роль родителей заключается в контроле над тем, какие передачи смотрит ребенок по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телевизору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, в какие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компьютерные игры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играет, в каком режиме и какие </a:t>
            </a:r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эмоции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у него при этом возникают.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242" name="Picture 2" descr="https://monacofrance.net/assets/images/AdobeStock_996719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26" y="2492896"/>
            <a:ext cx="5794948" cy="40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800" dirty="0">
                <a:solidFill>
                  <a:srgbClr val="C00000"/>
                </a:solidFill>
                <a:ea typeface="Times New Roman" panose="02020603050405020304" pitchFamily="18" charset="0"/>
              </a:rPr>
              <a:t>16 декабря 1997 года после просмотра </a:t>
            </a:r>
            <a:endParaRPr lang="ru-RU" sz="2800" b="1" kern="1800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ru-RU" sz="2800" b="1" kern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аниме </a:t>
            </a:r>
            <a:r>
              <a:rPr lang="ru-RU" sz="2800" b="1" kern="18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Покемон</a:t>
            </a:r>
            <a:r>
              <a:rPr lang="ru-RU" sz="2800" b="1" kern="1800" dirty="0">
                <a:solidFill>
                  <a:srgbClr val="C00000"/>
                </a:solidFill>
                <a:ea typeface="Times New Roman" panose="02020603050405020304" pitchFamily="18" charset="0"/>
              </a:rPr>
              <a:t> в больницы Японии </a:t>
            </a:r>
            <a:endParaRPr lang="ru-RU" sz="2800" b="1" kern="1800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ru-RU" sz="2800" b="1" kern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было </a:t>
            </a:r>
            <a:r>
              <a:rPr lang="ru-RU" sz="2800" b="1" kern="1800" dirty="0">
                <a:solidFill>
                  <a:srgbClr val="C00000"/>
                </a:solidFill>
                <a:ea typeface="Times New Roman" panose="02020603050405020304" pitchFamily="18" charset="0"/>
              </a:rPr>
              <a:t>доставлено 685 </a:t>
            </a:r>
            <a:r>
              <a:rPr lang="ru-RU" sz="2800" b="1" kern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детей.</a:t>
            </a:r>
          </a:p>
          <a:p>
            <a:r>
              <a:rPr lang="ru-RU" sz="2600" dirty="0">
                <a:solidFill>
                  <a:srgbClr val="000099"/>
                </a:solidFill>
              </a:rPr>
              <a:t>По сюжету 38-й серии главные герои оказываются внутри компьютера, где им предстоит уничтожить опасный вирус. Приблизительно на двадцатой минуте </a:t>
            </a:r>
            <a:r>
              <a:rPr lang="ru-RU" sz="2600" dirty="0" err="1">
                <a:solidFill>
                  <a:srgbClr val="000099"/>
                </a:solidFill>
              </a:rPr>
              <a:t>Пикачу</a:t>
            </a:r>
            <a:r>
              <a:rPr lang="ru-RU" sz="2600" dirty="0">
                <a:solidFill>
                  <a:srgbClr val="000099"/>
                </a:solidFill>
              </a:rPr>
              <a:t> применяет одну из своих атак, анимация которой представляет собой </a:t>
            </a:r>
            <a:r>
              <a:rPr lang="ru-RU" sz="2600" b="1" dirty="0">
                <a:solidFill>
                  <a:srgbClr val="C00000"/>
                </a:solidFill>
              </a:rPr>
              <a:t>взрыв с яркими красными и синими вспышками</a:t>
            </a:r>
            <a:r>
              <a:rPr lang="ru-RU" sz="2600" dirty="0">
                <a:solidFill>
                  <a:srgbClr val="000099"/>
                </a:solidFill>
              </a:rPr>
              <a:t>. Такие взрывы встречались и во многих других мультфильмах, однако этот отличался особенной интенсивностью и яркостью; </a:t>
            </a:r>
            <a:r>
              <a:rPr lang="ru-RU" sz="2600" dirty="0">
                <a:solidFill>
                  <a:srgbClr val="C00000"/>
                </a:solidFill>
              </a:rPr>
              <a:t>вспышки мерцали с частотой примерно 12 Гц и в продолжение 4 секунд занимали практически весь экран, а потом в течение 2 секунд — весь экран целиком</a:t>
            </a:r>
            <a:r>
              <a:rPr lang="ru-RU" sz="2600" dirty="0">
                <a:solidFill>
                  <a:srgbClr val="000099"/>
                </a:solidFill>
              </a:rPr>
              <a:t>.</a:t>
            </a:r>
            <a:endParaRPr lang="ru-RU" sz="2600" dirty="0">
              <a:solidFill>
                <a:srgbClr val="000099"/>
              </a:solidFill>
            </a:endParaRPr>
          </a:p>
        </p:txBody>
      </p:sp>
      <p:pic>
        <p:nvPicPr>
          <p:cNvPr id="11268" name="Picture 4" descr="https://www.clipartmax.com/png/full/303-3039751_pokemon-clipart-pikachu-tail-pokemon-go-diary-of-a-wimpy-pikachu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817180" cy="12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077" y="3997796"/>
            <a:ext cx="4278444" cy="2406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50" y="1412776"/>
            <a:ext cx="4304768" cy="2421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22953"/>
            <a:ext cx="4268582" cy="2401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50" y="4005064"/>
            <a:ext cx="4304768" cy="2421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4173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38 серия – </a:t>
            </a:r>
            <a:r>
              <a:rPr lang="ru-RU" sz="3200" b="1" dirty="0" err="1" smtClean="0">
                <a:solidFill>
                  <a:srgbClr val="C00000"/>
                </a:solidFill>
              </a:rPr>
              <a:t>Покемон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https://www.clipartmax.com/png/full/303-3039751_pokemon-clipart-pikachu-tail-pokemon-go-diary-of-a-wimpy-pikachu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10" y="95597"/>
            <a:ext cx="1817180" cy="12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После этой сцены дети стали жаловаться на </a:t>
            </a:r>
            <a:r>
              <a:rPr lang="ru-RU" sz="2800" dirty="0">
                <a:solidFill>
                  <a:srgbClr val="C00000"/>
                </a:solidFill>
                <a:ea typeface="Times New Roman" panose="02020603050405020304" pitchFamily="18" charset="0"/>
              </a:rPr>
              <a:t>нечёткость зрения, головную боль, головокружение и тошноту</a:t>
            </a:r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. Для нескольких человек последствия оказались ещё более тяжёлыми: у них случились </a:t>
            </a:r>
            <a:r>
              <a:rPr lang="ru-RU" sz="28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судороги</a:t>
            </a:r>
            <a:r>
              <a:rPr lang="ru-RU" sz="2800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они жаловались на 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слепоту и теряли сознание</a:t>
            </a:r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</a:rPr>
              <a:t>685 детей были госпитализированы (375 девочек и 310 мальчиков)</a:t>
            </a:r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. Большая их часть пришла в себя по пути в больницу, однако более </a:t>
            </a:r>
            <a:endParaRPr lang="ru-RU" sz="2800" dirty="0" smtClean="0">
              <a:solidFill>
                <a:srgbClr val="000099"/>
              </a:solidFill>
              <a:ea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150-ти </a:t>
            </a:r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были приняты врачами, а двое </a:t>
            </a:r>
            <a:r>
              <a:rPr lang="ru-RU" sz="2800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детей </a:t>
            </a:r>
            <a:r>
              <a:rPr lang="ru-RU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провели в больнице более двух недель</a:t>
            </a:r>
            <a:r>
              <a:rPr lang="ru-RU" sz="2800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rgbClr val="000099"/>
                </a:solidFill>
              </a:rPr>
              <a:t>Впоследствии выяснилось, что </a:t>
            </a:r>
            <a:r>
              <a:rPr lang="ru-RU" sz="2800" b="1" u="sng" dirty="0">
                <a:solidFill>
                  <a:srgbClr val="C00000"/>
                </a:solidFill>
              </a:rPr>
              <a:t>у </a:t>
            </a:r>
            <a:r>
              <a:rPr lang="ru-RU" sz="2800" b="1" u="sng" dirty="0" smtClean="0">
                <a:solidFill>
                  <a:srgbClr val="C00000"/>
                </a:solidFill>
              </a:rPr>
              <a:t>5-10 </a:t>
            </a:r>
            <a:r>
              <a:rPr lang="ru-RU" sz="2800" b="1" u="sng" dirty="0">
                <a:solidFill>
                  <a:srgbClr val="C00000"/>
                </a:solidFill>
              </a:rPr>
              <a:t>% всех зрителей</a:t>
            </a:r>
            <a:r>
              <a:rPr lang="ru-RU" sz="2800" dirty="0">
                <a:solidFill>
                  <a:srgbClr val="000099"/>
                </a:solidFill>
              </a:rPr>
              <a:t> проявились лёгкие симптомы недомогания, которые, однако, не потребовали госпитализации</a:t>
            </a:r>
            <a:r>
              <a:rPr lang="ru-RU" sz="2800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38-я серия «</a:t>
            </a:r>
            <a:r>
              <a:rPr lang="ru-RU" sz="2800" dirty="0" err="1">
                <a:solidFill>
                  <a:srgbClr val="C00000"/>
                </a:solidFill>
              </a:rPr>
              <a:t>Покемонов</a:t>
            </a:r>
            <a:r>
              <a:rPr lang="ru-RU" sz="2800" dirty="0">
                <a:solidFill>
                  <a:srgbClr val="C00000"/>
                </a:solidFill>
              </a:rPr>
              <a:t>» более не демонстрировалась ни в одной стране</a:t>
            </a:r>
            <a:r>
              <a:rPr lang="ru-RU" sz="2800" dirty="0">
                <a:solidFill>
                  <a:srgbClr val="000099"/>
                </a:solidFill>
              </a:rPr>
              <a:t>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3" name="Picture 4" descr="https://www.clipartmax.com/png/full/303-3039751_pokemon-clipart-pikachu-tail-pokemon-go-diary-of-a-wimpy-pikachu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33256"/>
            <a:ext cx="148145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164288" y="5733256"/>
            <a:ext cx="1697476" cy="10527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164288" y="5733256"/>
            <a:ext cx="1724292" cy="10527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Не следует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также держать ребенка в «ежовых рукавицах» и наказывать за мелкие провинности.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3" name="Picture 2" descr="http://s8.hostingkartinok.com/uploads/images/2016/06/208d03f75570bad7eeac8dde704a5d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4149080"/>
            <a:ext cx="3384376" cy="228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https://yandex.ua/images/_crpd/97JX4uS16/c995ccH21RyG/s6t2eyy37QJpQqAA-6gn3SbahTPJEhYIUJVZ5dS66N9UVkubzSL-bk3ep-AssCv7hmHkHEKeL_TW4AR04gQYF8N6Fw4IR6nHDXbnFXv5dlmjWkDj3ebWjSTEPJDw22xqATWev8wmO2uoyCeQbOHZCSRQA2-gCGhzIRKgkWd0HdYC7tKYziP_cyvhNaDpyAFe12jVg2hkBHlDs1qFNGzbbBf1mXkvBSlpq4qT1bvGm4umYkI-wZta8SARw8AHNUzl5N2QO9617uMJY0WBC9hx7idapZIYBBd7MyE6F1XtCQ6kV8mJ7_eJqcs5ceZox5u4VsNw3_C5O5DDAHKRBSSstqU_8ume1nzC-KD10UhJkBw2a3eBWdYF6sPyijfHv6ot15Q56G83a7n6uHDl-aXpWmTTAB_T-XoRwrEDkDbVTSaHD6K5rvbdIXhShYB6-jHcJtn0UpolZ0hxAXuFtI75_BR16HmP9xsayiuC9enHq-lWkJO_M9pKE2CDU3MGlqwldr1SaR733eMLcbQjKymCn6Z69RFbNBQIkVOY5vS-yy-ll9j6nlT7SMvJImYbx_lZlKCgPAB6WpHhQyASZ3fNNbU_Uios5a4xCzGGgUlKgC0mmUewyHbmutKx6zQnHbr-B6Q6uF9lOBt6i0OWKIRqe4RisB4Bm7uAwoPCoBW07Ib0HMGanFTfMdqRVkN7eHGOdioloypm5Gixs4m3Vv7bP1W1CaoP1UuLGNuyt7ikaZmXMEA90bv4AjGTAxLXFnwFZC7iee9nXjLJY-fyqHpwPefKd4KY96Wa0xHbx2XfWE-UJSjpvHTpaGqLwaUoZlmIZyIizSKIaCDz81ACV4Uut-RMgvoNle5hSiNk8LpKc20mG2YSO8RX6rKj-9fUbvs8pRSpuG1lqPpp6XL123VaKsYjcEyxugmjQsCxcWfWrubUXXOoXUUdMrkQBEBYyeO-5ao0ApnkBfuRsym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yandex.ua/images/_crpd/97JX4uS16/c995ccH21RyG/s6t2eyy37QJpQqAA-6gn3SbahTPJEhYIUJVZ5dS66N9UVkubzSL-bk3ep-AssCv7hmHkHEKeL_TW4AR04gQYF8N6Fw4IR6nHDXbnFXv5dlmjWkDj3ebWjSTEPJDw22xqATWev8wmO2uoyCeQbOHZCSRQA2-gCGhzIRKgkWd0HdYC7tKYziP_cyvhNaDpyAFe12jVg2hkBHlDs1qFNGzbbBf1mXkvBSlpq4qT1bvGm4umYkI-wZta8SARw8AHNUzl5N2QO9617uMJY0WBC9hx7idapZIYBBd7MyE6F1XtCQ6kV8mJ7_eJqcs5ceZox5u4VsNw3_C5O5DDAHKRBSSstqU_8ume1nzC-KD10UhJkBw2a3eBWdYF6sPyijfHv6ot15Q56G83a7n6uHDl-aXpWmTTAB_T-XoRwrEDkDbVTSaHD6K5rvbdIXhShYB6-jHcJtn0UpolZ0hxAXuFtI75_BR16HmP9xsayiuC9enHq-lWkJO_M9pKE2CDU3MGlqwldr1SaR733eMLcbQjKymCn6Z69RFbNBQIkVOY5vS-yy-ll9j6nlT7SMvJImYbx_lZlKCgPAB6WpHhQyASZ3fNNbU_Uios5a4xCzGGgUlKgC0mmUewyHbmutKx6zQnHbr-B6Q6uF9lOBt6i0OWKIRqe4RisB4Bm7uAwoPCoBW07Ib0HMGanFTfMdqRVkN7eHGOdioloypm5Gixs4m3Vv7bP1W1CaoP1UuLGNuyt7ikaZmXMEA90bv4AjGTAxLXFnwFZC7iee9nXjLJY-fyqHpwPefKd4KY96Wa0xHbx2XfWE-UJSjpvHTpaGqLwaUoZlmIZyIizSKIaCDz81ACV4Uut-RMgvoNle5hSiNk8LpKc20mG2YSO8RX6rKj-9fUbvs8pRSpuG1lqPpp6XL123VaKsYjcEyxugmjQsCxcWfWrubUXXOoXUUdMrkQBEBYyeO-5ao0ApnkBfuRsym3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s://www.abc.net.au/cm/rimage/4897038-1x1-large.jpg?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55" y="1556791"/>
            <a:ext cx="4877917" cy="48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radio316.org/wp-content/uploads/2020/01/psihologi-rasskazali-1068x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56792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47" y="332656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В Японии взрослым запрещено использовать слова «нехороший» и «плохой» по отношению к детям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 </a:t>
            </a:r>
            <a:endParaRPr lang="ru-RU" sz="2800" dirty="0" smtClean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К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примеру, на велостоянках, можно увидеть таблички с надписями: </a:t>
            </a:r>
            <a:endParaRPr lang="ru-RU" sz="2800" dirty="0" smtClean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«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так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хорошие дети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ставят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велосипеды» и </a:t>
            </a:r>
            <a:endParaRPr lang="ru-RU" sz="2800" dirty="0" smtClean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«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так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хорошие дети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велосипеды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не ставят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».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5362" name="Picture 2" descr="https://korzik.net/uploads/posts/2009-02/1233783102_bike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578873" cy="26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ssets.change.org/photos/6/uj/qr/THujQrJBLupLQaf-1600x900-noPad.jpg?1485835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7" y="3573016"/>
            <a:ext cx="4782650" cy="26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7" y="404664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ea typeface="Calibri" panose="020F0502020204030204" pitchFamily="34" charset="0"/>
              </a:rPr>
              <a:t>Сегодня очень много говорят о сохранении </a:t>
            </a:r>
            <a:r>
              <a:rPr lang="ru-RU" sz="3200" dirty="0">
                <a:solidFill>
                  <a:srgbClr val="C00000"/>
                </a:solidFill>
                <a:ea typeface="Calibri" panose="020F0502020204030204" pitchFamily="34" charset="0"/>
              </a:rPr>
              <a:t>репродуктивного здоровья</a:t>
            </a:r>
            <a:r>
              <a:rPr lang="ru-RU" sz="3200" dirty="0">
                <a:solidFill>
                  <a:srgbClr val="000099"/>
                </a:solidFill>
                <a:ea typeface="Calibri" panose="020F0502020204030204" pitchFamily="34" charset="0"/>
              </a:rPr>
              <a:t>. Ведущие международные организации определяют это как </a:t>
            </a:r>
            <a:r>
              <a:rPr lang="ru-RU" sz="3200" u="sng" dirty="0">
                <a:solidFill>
                  <a:srgbClr val="000099"/>
                </a:solidFill>
                <a:ea typeface="Calibri" panose="020F0502020204030204" pitchFamily="34" charset="0"/>
              </a:rPr>
              <a:t>состояние полного физического, умственного и социального благополучия во всех вопросах, касающихся, репродуктивной системы, её функций, а не только как отсутствие болезней</a:t>
            </a:r>
            <a:r>
              <a:rPr lang="ru-RU" sz="3200" dirty="0">
                <a:solidFill>
                  <a:srgbClr val="000099"/>
                </a:solidFill>
                <a:ea typeface="Calibri" panose="020F0502020204030204" pitchFamily="34" charset="0"/>
              </a:rPr>
              <a:t>. </a:t>
            </a:r>
            <a:endParaRPr lang="ru-RU" sz="3200" dirty="0" smtClean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rgbClr val="000099"/>
                </a:solidFill>
                <a:ea typeface="Calibri" panose="020F0502020204030204" pitchFamily="34" charset="0"/>
              </a:rPr>
              <a:t>Возникшая </a:t>
            </a:r>
            <a:r>
              <a:rPr lang="ru-RU" sz="3200" dirty="0">
                <a:solidFill>
                  <a:srgbClr val="000099"/>
                </a:solidFill>
                <a:ea typeface="Calibri" panose="020F0502020204030204" pitchFamily="34" charset="0"/>
              </a:rPr>
              <a:t>в последние десятилетия кризисная демографическая ситуация во многом определяется низкими показателями репродуктивного здоровья молодежи. 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72" y="116632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Когда дети рождаются, они все хорошие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! </a:t>
            </a:r>
            <a:endParaRPr lang="ru-RU" sz="2800" b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Потом </a:t>
            </a: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</a:rPr>
              <a:t>их меняют взрослые</a:t>
            </a:r>
            <a:r>
              <a:rPr lang="ru-RU" sz="28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754067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Хотите здоровых внуков – 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воспитайте здоровых детей!</a:t>
            </a:r>
            <a:endParaRPr lang="ru-RU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6386" name="Picture 2" descr="https://nowitcounts.com/wp-content/uploads/2013/10/Extended-Famil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880810" cy="45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Трудно ожидать, что от больных родителей родится здоровый ребенок. И здесь возникает замкнутый круг: больные дети - больная молодежь - больные родители - больные дети.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73325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Получается, что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фундаментом </a:t>
            </a:r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</a:rPr>
              <a:t>репродуктивного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здоровья </a:t>
            </a:r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</a:rPr>
              <a:t>является </a:t>
            </a:r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здоровье детей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://cn19.nevsedoma.com.ua/p/18/1804/1604_files/35010f111c49cc78e4f05524a64bc4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33" y="3978815"/>
            <a:ext cx="2339479" cy="161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strakhanfm.ru/uploads/posts/2019-10/1570040123_rawimage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5" y="2069790"/>
            <a:ext cx="2744766" cy="18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ihi.ru/pics/2015/08/01/9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12" y="1950584"/>
            <a:ext cx="2903934" cy="193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3442737">
            <a:off x="1861025" y="4318487"/>
            <a:ext cx="1569252" cy="446769"/>
          </a:xfrm>
          <a:prstGeom prst="rightArrow">
            <a:avLst/>
          </a:prstGeom>
          <a:solidFill>
            <a:srgbClr val="C0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51370" y="2608083"/>
            <a:ext cx="1569252" cy="446769"/>
          </a:xfrm>
          <a:prstGeom prst="rightArrow">
            <a:avLst/>
          </a:prstGeom>
          <a:solidFill>
            <a:srgbClr val="C0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832311">
            <a:off x="5645947" y="4292432"/>
            <a:ext cx="1569252" cy="446769"/>
          </a:xfrm>
          <a:prstGeom prst="rightArrow">
            <a:avLst/>
          </a:prstGeom>
          <a:solidFill>
            <a:srgbClr val="C000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000" y="404664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Мы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знаем, что здоровье человека определяется на 50 %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образом жизни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 В том числе – детей и подростков. </a:t>
            </a:r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Это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: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режим питания, физическая культура, культура эмоций, вредные привычки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4" name="Picture 2" descr="http://images.myshared.ru/4/97944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6" y="2996952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ch102.tm22.ru/_ld/0/80517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575199" cy="322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88640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Режим питания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как фактор будущего репродуктивного здоровья имеет значение сразу после рождения – на каком вскармливании находится ребенок. </a:t>
            </a:r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 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144" y="4869160"/>
            <a:ext cx="3715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Естественное вскармливание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– залог будущего </a:t>
            </a:r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здоровья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9512" y="4869160"/>
            <a:ext cx="402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Искусственное вскармливание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– </a:t>
            </a:r>
            <a:endParaRPr lang="ru-RU" sz="2800" dirty="0" smtClean="0">
              <a:solidFill>
                <a:srgbClr val="000099"/>
              </a:solidFill>
              <a:ea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фактор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риска многих </a:t>
            </a:r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заболеваний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  <p:pic>
        <p:nvPicPr>
          <p:cNvPr id="2050" name="Picture 2" descr="https://avatars.mds.yandex.net/get-zen_doc/44645/pub_5bbc6fa324936900a923c534_5bbc704246547a00aaa8ac5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4" y="2279380"/>
            <a:ext cx="3470688" cy="23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864855/pub_5d651d4fc31e4900ad8a57e5_5d651d5d1e8e3f00adf4f0e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12" y="2269855"/>
            <a:ext cx="3484928" cy="23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В дошкольном и школьном возрасте имеет большое значение </a:t>
            </a:r>
            <a:r>
              <a:rPr lang="ru-RU" sz="2800" dirty="0" err="1">
                <a:solidFill>
                  <a:srgbClr val="C00000"/>
                </a:solidFill>
                <a:ea typeface="Calibri" panose="020F0502020204030204" pitchFamily="34" charset="0"/>
              </a:rPr>
              <a:t>калораж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и разнообразие принимаемых продуктов питания. Должно быть достаточное количество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витаминов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и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микроэлементов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 для нормального обмена веществ, эндокринной и иммунной систем.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3074" name="Picture 2" descr="https://avatars.mds.yandex.net/get-zen_doc/1864855/pub_5d64152dbd45c000ad9d5ca3_5d641d7292414d00ae6afd9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68180"/>
            <a:ext cx="5832648" cy="38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ea typeface="Calibri" panose="020F0502020204030204" pitchFamily="34" charset="0"/>
              </a:rPr>
              <a:t>Физическое воспитание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следует начинать с дошкольного возраста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. Когда ребенок приходит в школу, там есть обязательные уроки физкультуры. Но если ребенок с дошкольного возраста привык к физическим упражнениям и делает их с удовольствием, то в школе уроки физкультуры будут в радость.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4098" name="Picture 2" descr="https://avatars.mds.yandex.net/get-pdb/921693/37da6d47-45b3-4454-bb2e-9c73702d3319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6834"/>
            <a:ext cx="4255690" cy="28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esenovskoe.ru/uploads/news/aiv_1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005064"/>
            <a:ext cx="43204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3" y="116632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Для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</a:rPr>
              <a:t>формирования положительного отношения к физическим упражнениям 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можно рекомендовать родителям следующее. Вместе с ребенком посмотреть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мультфильмы</a:t>
            </a:r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, в которых персонажи занимаются физкультурой и спортом и акцентировать внимание на этих положительных героях.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5122" name="Picture 2" descr="https://yandex.ua/images/_crpd/97JX4uS16/c995ccH21RyG/s6t2eyy37QJpQqAA-6gn3SbahTPJEhYIUJVZ5dS66N9UVkubzSL-bl2ut4B88Cv7hmHkHGeOb9FGgFSEZ6RoF-MKgptoh6knGCb3FXvcZhnzjzVDrYPjrWG0rJWgzglPQYXuv8wmO2uoyCeQbOHZCSRQA2-gCGhzIRKgkWd0HdYC7tKYziP_cyvhNaDpyAFe12jVg2hkBHlDs1qFNGzbbBf1mXkvBSlpq4qT1bvGm4umYkI-wZta8SARw8AHNUzl5N2QO9617uMJY0WBC9hx7idapZIYBBd7MyE6F1XtCQ6kV8mJ7_eJqcs5ceZox5u4VsNw3_C5O5DDAHKRBSSstqU_8ume1nzC-KD10UhJkBw2a3eBWdYF6sPyijfHv6ot15Q56G83a7n6uHDl-aXpWmTTAB_T-XoRwrEDkDbVTSaHD6K5rvbdIXhShYB6-jHcJtn0UpolZ0hxAXuFtI75_BR16HmP9xsayiuC9enHq-lWkJO_M9pKE2CDU3MGlqwldr1SaR733eMLcbQjKymCn6Z69RFbNBQIkVOY5vS-yy-ll9j6nlT7SMvJImYbx_lZlKCgPAB6WpHhQyASZ3fNNbU_Uios5a4xCzGGgUlKgC0mmUewyHbmutKx6zQnHbr-B6Q6uF9lOBt6i0OWKIRqe4RisB4Bm7uAwoPCoBW07Ib0HMGanFTfMdqRVkN7eHGOdioloypm5Gixs4m3Vv7bP1W1CaoP1UuLGNuyt7ikaZmXMEA90bv4AjGTAxLXFnwFZC7iee9nXjLJY-fyqHpwPefKd4KY96Wa0xHbx2XfWE-UJSjpvHTpaGqLwaUoZlmIZyIizSKIaCDz81ACV4Uut-RMgvoNle5hSiNk8LpKc20mG2YSO8RX6rKj-9fUbvs8pRSpuG1lqPpp6XL123VaKsYjcEyxugmjQsCxcWfWrubUXXOoXUUdMrkQBEBYyeO-5ao0ApnkBfuRsym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6120680" cy="34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ea typeface="Calibri" panose="020F0502020204030204" pitchFamily="34" charset="0"/>
              </a:rPr>
              <a:t>Приобрести для ребенка специальные </a:t>
            </a:r>
            <a:r>
              <a:rPr lang="ru-RU" sz="2800" u="sng" dirty="0">
                <a:solidFill>
                  <a:srgbClr val="000099"/>
                </a:solidFill>
                <a:ea typeface="Calibri" panose="020F0502020204030204" pitchFamily="34" charset="0"/>
              </a:rPr>
              <a:t>детские спортивные </a:t>
            </a:r>
            <a:r>
              <a:rPr lang="ru-RU" sz="2800" u="sng" dirty="0" smtClean="0">
                <a:solidFill>
                  <a:srgbClr val="000099"/>
                </a:solidFill>
                <a:ea typeface="Calibri" panose="020F0502020204030204" pitchFamily="34" charset="0"/>
              </a:rPr>
              <a:t>снаряды или комплекс</a:t>
            </a:r>
            <a:r>
              <a:rPr lang="ru-RU" sz="2800" dirty="0" smtClean="0">
                <a:solidFill>
                  <a:srgbClr val="000099"/>
                </a:solidFill>
                <a:ea typeface="Calibri" panose="020F0502020204030204" pitchFamily="34" charset="0"/>
              </a:rPr>
              <a:t>.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146" name="Picture 2" descr="https://www.toyway.ru/upload/iblock/009/SG00000155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6252"/>
            <a:ext cx="792088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825</Words>
  <Application>Microsoft Office PowerPoint</Application>
  <PresentationFormat>Экран (4:3)</PresentationFormat>
  <Paragraphs>41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</dc:creator>
  <cp:lastModifiedBy>Борис</cp:lastModifiedBy>
  <cp:revision>163</cp:revision>
  <dcterms:created xsi:type="dcterms:W3CDTF">2016-11-22T10:03:26Z</dcterms:created>
  <dcterms:modified xsi:type="dcterms:W3CDTF">2020-11-01T11:17:19Z</dcterms:modified>
</cp:coreProperties>
</file>