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31" autoAdjust="0"/>
    <p:restoredTop sz="86384" autoAdjust="0"/>
  </p:normalViewPr>
  <p:slideViewPr>
    <p:cSldViewPr>
      <p:cViewPr>
        <p:scale>
          <a:sx n="66" d="100"/>
          <a:sy n="66" d="100"/>
        </p:scale>
        <p:origin x="-197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uk-UA" dirty="0" smtClean="0"/>
              <a:t>ИГА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uk-UA" baseline="0" dirty="0" smtClean="0"/>
              <a:t>ммоль</a:t>
            </a:r>
            <a:r>
              <a:rPr lang="uk-UA" baseline="0" dirty="0" smtClean="0">
                <a:latin typeface="Times New Roman"/>
                <a:cs typeface="Times New Roman"/>
              </a:rPr>
              <a:t>/л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dPt>
            <c:idx val="1"/>
            <c:spPr>
              <a:solidFill>
                <a:srgbClr val="92D050"/>
              </a:solidFill>
            </c:spPr>
          </c:dPt>
          <c:cat>
            <c:strRef>
              <c:f>Лист1!$A$2:$A$5</c:f>
              <c:strCache>
                <c:ptCount val="2"/>
                <c:pt idx="0">
                  <c:v>ГМ</c:v>
                </c:pt>
                <c:pt idx="1">
                  <c:v>Смесь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0.89000000000000112</c:v>
                </c:pt>
                <c:pt idx="1">
                  <c:v>1.1000000000000001</c:v>
                </c:pt>
              </c:numCache>
            </c:numRef>
          </c:val>
        </c:ser>
        <c:dLbls/>
        <c:axId val="144454016"/>
        <c:axId val="144475648"/>
      </c:barChart>
      <c:catAx>
        <c:axId val="144454016"/>
        <c:scaling>
          <c:orientation val="minMax"/>
        </c:scaling>
        <c:axPos val="b"/>
        <c:tickLblPos val="nextTo"/>
        <c:crossAx val="144475648"/>
        <c:crosses val="autoZero"/>
        <c:auto val="1"/>
        <c:lblAlgn val="ctr"/>
        <c:lblOffset val="100"/>
      </c:catAx>
      <c:valAx>
        <c:axId val="144475648"/>
        <c:scaling>
          <c:orientation val="minMax"/>
        </c:scaling>
        <c:axPos val="l"/>
        <c:majorGridlines/>
        <c:numFmt formatCode="General" sourceLinked="1"/>
        <c:tickLblPos val="nextTo"/>
        <c:crossAx val="144454016"/>
        <c:crosses val="autoZero"/>
        <c:crossBetween val="between"/>
      </c:valAx>
    </c:plotArea>
    <c:plotVisOnly val="1"/>
    <c:dispBlanksAs val="gap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049337952348721E-2"/>
          <c:y val="3.947605594843203E-2"/>
          <c:w val="0.71922752624671915"/>
          <c:h val="0.834005167322834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ИМТ норма</c:v>
                </c:pt>
                <c:pt idx="1">
                  <c:v>Ожирение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ИМТ норма</c:v>
                </c:pt>
                <c:pt idx="1">
                  <c:v>Ожирение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1">
                  <c:v>1.1000000000000001</c:v>
                </c:pt>
              </c:numCache>
            </c:numRef>
          </c:val>
        </c:ser>
        <c:dLbls/>
        <c:axId val="159082368"/>
        <c:axId val="159083904"/>
      </c:barChart>
      <c:catAx>
        <c:axId val="159082368"/>
        <c:scaling>
          <c:orientation val="minMax"/>
        </c:scaling>
        <c:axPos val="b"/>
        <c:tickLblPos val="nextTo"/>
        <c:crossAx val="159083904"/>
        <c:crosses val="autoZero"/>
        <c:auto val="1"/>
        <c:lblAlgn val="ctr"/>
        <c:lblOffset val="100"/>
      </c:catAx>
      <c:valAx>
        <c:axId val="159083904"/>
        <c:scaling>
          <c:orientation val="minMax"/>
        </c:scaling>
        <c:axPos val="l"/>
        <c:majorGridlines/>
        <c:numFmt formatCode="General" sourceLinked="1"/>
        <c:tickLblPos val="nextTo"/>
        <c:crossAx val="159082368"/>
        <c:crosses val="autoZero"/>
        <c:crossBetween val="between"/>
      </c:valAx>
    </c:plotArea>
    <c:plotVisOnly val="1"/>
    <c:dispBlanksAs val="gap"/>
  </c:chart>
  <c:spPr>
    <a:blipFill dpi="0" rotWithShape="1">
      <a:blip xmlns:r="http://schemas.openxmlformats.org/officeDocument/2006/relationships" r:embed="rId1"/>
      <a:srcRect/>
      <a:stretch>
        <a:fillRect/>
      </a:stretch>
    </a:blipFill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9F716-0A61-48AE-BA7F-2090121D06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223A9C-FF60-4985-83D5-156823DEE495}">
      <dgm:prSet phldrT="[Текст]" custT="1"/>
      <dgm:spPr/>
      <dgm:t>
        <a:bodyPr/>
        <a:lstStyle/>
        <a:p>
          <a:r>
            <a:rPr lang="ru-RU" sz="3200" dirty="0" smtClean="0"/>
            <a:t>Наиболее значимо питание воздействует на ребенка в периоде внутриутробного развития и в течение первых двух лет жизни.</a:t>
          </a:r>
        </a:p>
        <a:p>
          <a:r>
            <a:rPr lang="ru-RU" sz="3200" dirty="0" smtClean="0"/>
            <a:t>Этот временный отрезок называют «</a:t>
          </a:r>
          <a:r>
            <a:rPr lang="ru-RU" sz="3200" dirty="0" smtClean="0">
              <a:solidFill>
                <a:schemeClr val="tx1"/>
              </a:solidFill>
            </a:rPr>
            <a:t>пластичным критическим окном</a:t>
          </a:r>
          <a:r>
            <a:rPr lang="ru-RU" sz="3200" dirty="0" smtClean="0"/>
            <a:t>» развития ребенка</a:t>
          </a:r>
          <a:endParaRPr lang="ru-RU" sz="3200" dirty="0"/>
        </a:p>
      </dgm:t>
    </dgm:pt>
    <dgm:pt modelId="{17B776CC-9A09-4FD6-8F6C-5471F2A84AE6}" type="parTrans" cxnId="{433CB9FD-B287-474B-A48A-81298543BDB5}">
      <dgm:prSet/>
      <dgm:spPr/>
      <dgm:t>
        <a:bodyPr/>
        <a:lstStyle/>
        <a:p>
          <a:endParaRPr lang="ru-RU"/>
        </a:p>
      </dgm:t>
    </dgm:pt>
    <dgm:pt modelId="{7DD1951D-4BC9-4804-A9AA-A731C4F4C018}" type="sibTrans" cxnId="{433CB9FD-B287-474B-A48A-81298543BDB5}">
      <dgm:prSet/>
      <dgm:spPr/>
      <dgm:t>
        <a:bodyPr/>
        <a:lstStyle/>
        <a:p>
          <a:endParaRPr lang="ru-RU"/>
        </a:p>
      </dgm:t>
    </dgm:pt>
    <dgm:pt modelId="{BBBF8E1A-624F-4EFD-BDE8-8DCAA2EBAE55}">
      <dgm:prSet phldrT="[Текст]"/>
      <dgm:spPr/>
      <dgm:t>
        <a:bodyPr/>
        <a:lstStyle/>
        <a:p>
          <a:endParaRPr lang="ru-RU" dirty="0"/>
        </a:p>
      </dgm:t>
    </dgm:pt>
    <dgm:pt modelId="{92CE8399-2B05-4ED7-B946-D7E74123FA54}" type="sibTrans" cxnId="{0A77B728-4B3A-40AF-94D6-D7E339383AAA}">
      <dgm:prSet/>
      <dgm:spPr/>
      <dgm:t>
        <a:bodyPr/>
        <a:lstStyle/>
        <a:p>
          <a:endParaRPr lang="ru-RU"/>
        </a:p>
      </dgm:t>
    </dgm:pt>
    <dgm:pt modelId="{E4A06B3F-35F3-4F1F-9113-53C5F1CC915A}" type="parTrans" cxnId="{0A77B728-4B3A-40AF-94D6-D7E339383AAA}">
      <dgm:prSet/>
      <dgm:spPr/>
      <dgm:t>
        <a:bodyPr/>
        <a:lstStyle/>
        <a:p>
          <a:endParaRPr lang="ru-RU"/>
        </a:p>
      </dgm:t>
    </dgm:pt>
    <dgm:pt modelId="{84A01C15-CA42-490F-8571-3DD67BD16902}" type="pres">
      <dgm:prSet presAssocID="{E579F716-0A61-48AE-BA7F-2090121D06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FFB232-7C86-4A5B-9B0A-9C3C3CB74DF2}" type="pres">
      <dgm:prSet presAssocID="{8D223A9C-FF60-4985-83D5-156823DEE495}" presName="parentText" presStyleLbl="node1" presStyleIdx="0" presStyleCnt="1" custScaleX="92718" custScaleY="114920" custLinFactNeighborX="-942" custLinFactNeighborY="93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FC1FC1-8FF1-4470-9EB2-56C97D90F5EB}" type="pres">
      <dgm:prSet presAssocID="{8D223A9C-FF60-4985-83D5-156823DEE49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64F709-B1DC-44B5-93BB-98C3B9FF9872}" type="presOf" srcId="{E579F716-0A61-48AE-BA7F-2090121D0699}" destId="{84A01C15-CA42-490F-8571-3DD67BD16902}" srcOrd="0" destOrd="0" presId="urn:microsoft.com/office/officeart/2005/8/layout/vList2"/>
    <dgm:cxn modelId="{5D939547-C0F3-492B-9213-F5F652695915}" type="presOf" srcId="{8D223A9C-FF60-4985-83D5-156823DEE495}" destId="{62FFB232-7C86-4A5B-9B0A-9C3C3CB74DF2}" srcOrd="0" destOrd="0" presId="urn:microsoft.com/office/officeart/2005/8/layout/vList2"/>
    <dgm:cxn modelId="{433CB9FD-B287-474B-A48A-81298543BDB5}" srcId="{E579F716-0A61-48AE-BA7F-2090121D0699}" destId="{8D223A9C-FF60-4985-83D5-156823DEE495}" srcOrd="0" destOrd="0" parTransId="{17B776CC-9A09-4FD6-8F6C-5471F2A84AE6}" sibTransId="{7DD1951D-4BC9-4804-A9AA-A731C4F4C018}"/>
    <dgm:cxn modelId="{0A77B728-4B3A-40AF-94D6-D7E339383AAA}" srcId="{8D223A9C-FF60-4985-83D5-156823DEE495}" destId="{BBBF8E1A-624F-4EFD-BDE8-8DCAA2EBAE55}" srcOrd="0" destOrd="0" parTransId="{E4A06B3F-35F3-4F1F-9113-53C5F1CC915A}" sibTransId="{92CE8399-2B05-4ED7-B946-D7E74123FA54}"/>
    <dgm:cxn modelId="{96449F96-6553-4451-93FB-B3937DF41280}" type="presOf" srcId="{BBBF8E1A-624F-4EFD-BDE8-8DCAA2EBAE55}" destId="{4CFC1FC1-8FF1-4470-9EB2-56C97D90F5EB}" srcOrd="0" destOrd="0" presId="urn:microsoft.com/office/officeart/2005/8/layout/vList2"/>
    <dgm:cxn modelId="{6F5C6625-F37F-4832-8A91-DCBD85A9EE03}" type="presParOf" srcId="{84A01C15-CA42-490F-8571-3DD67BD16902}" destId="{62FFB232-7C86-4A5B-9B0A-9C3C3CB74DF2}" srcOrd="0" destOrd="0" presId="urn:microsoft.com/office/officeart/2005/8/layout/vList2"/>
    <dgm:cxn modelId="{52685905-EF6C-4426-9867-D11BADCF126F}" type="presParOf" srcId="{84A01C15-CA42-490F-8571-3DD67BD16902}" destId="{4CFC1FC1-8FF1-4470-9EB2-56C97D90F5E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FFB232-7C86-4A5B-9B0A-9C3C3CB74DF2}">
      <dsp:nvSpPr>
        <dsp:cNvPr id="0" name=""/>
        <dsp:cNvSpPr/>
      </dsp:nvSpPr>
      <dsp:spPr>
        <a:xfrm>
          <a:off x="216007" y="43573"/>
          <a:ext cx="7420437" cy="4302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Наиболее значимо питание воздействует на ребенка в периоде внутриутробного развития и в течение первых двух лет жизни.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Этот временный отрезок называют «</a:t>
          </a:r>
          <a:r>
            <a:rPr lang="ru-RU" sz="3200" kern="1200" dirty="0" smtClean="0">
              <a:solidFill>
                <a:schemeClr val="tx1"/>
              </a:solidFill>
            </a:rPr>
            <a:t>пластичным критическим окном</a:t>
          </a:r>
          <a:r>
            <a:rPr lang="ru-RU" sz="3200" kern="1200" dirty="0" smtClean="0"/>
            <a:t>» развития ребенка</a:t>
          </a:r>
          <a:endParaRPr lang="ru-RU" sz="3200" kern="1200" dirty="0"/>
        </a:p>
      </dsp:txBody>
      <dsp:txXfrm>
        <a:off x="216007" y="43573"/>
        <a:ext cx="7420437" cy="4302604"/>
      </dsp:txXfrm>
    </dsp:sp>
    <dsp:sp modelId="{4CFC1FC1-8FF1-4470-9EB2-56C97D90F5EB}">
      <dsp:nvSpPr>
        <dsp:cNvPr id="0" name=""/>
        <dsp:cNvSpPr/>
      </dsp:nvSpPr>
      <dsp:spPr>
        <a:xfrm>
          <a:off x="0" y="4333743"/>
          <a:ext cx="8003233" cy="13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03" tIns="10160" rIns="56896" bIns="10160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600" kern="1200" dirty="0"/>
        </a:p>
      </dsp:txBody>
      <dsp:txXfrm>
        <a:off x="0" y="4333743"/>
        <a:ext cx="8003233" cy="13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FA86-B2C9-48F0-8816-F96BA2246A74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374F-32FB-493C-A539-765A644803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049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9374F-32FB-493C-A539-765A6448030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349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9374F-32FB-493C-A539-765A6448030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05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08912" cy="1368151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ГОО ВПО «Донецкий национальный медицинский университет </a:t>
            </a:r>
            <a:b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им. М. Горького»</a:t>
            </a:r>
            <a:b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Кафедра педиатрии №2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7200800" cy="4752528"/>
          </a:xfrm>
        </p:spPr>
        <p:txBody>
          <a:bodyPr>
            <a:normAutofit fontScale="92500" lnSpcReduction="10000"/>
          </a:bodyPr>
          <a:lstStyle/>
          <a:p>
            <a:r>
              <a:rPr lang="ru-RU" sz="3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ОЖИРЕНИЕ У ДЕТЕЙ</a:t>
            </a:r>
            <a:r>
              <a:rPr lang="en-US" sz="3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3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ПРОБЛЕМА И ПУТИ РЕШЕНИЯ</a:t>
            </a:r>
          </a:p>
          <a:p>
            <a:endParaRPr lang="ru-RU" sz="4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500" dirty="0" smtClean="0">
              <a:solidFill>
                <a:schemeClr val="tx1"/>
              </a:solidFill>
            </a:endParaRPr>
          </a:p>
          <a:p>
            <a:pPr algn="l"/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rgbClr val="0070C0"/>
                </a:solidFill>
              </a:rPr>
              <a:t>                                             </a:t>
            </a:r>
          </a:p>
          <a:p>
            <a:pPr algn="l"/>
            <a:endParaRPr lang="ru-RU" sz="1800" b="1" dirty="0" smtClean="0">
              <a:solidFill>
                <a:srgbClr val="0070C0"/>
              </a:solidFill>
            </a:endParaRPr>
          </a:p>
          <a:p>
            <a:pPr algn="l"/>
            <a:endParaRPr lang="ru-RU" sz="1800" b="1" dirty="0">
              <a:solidFill>
                <a:srgbClr val="0070C0"/>
              </a:solidFill>
            </a:endParaRPr>
          </a:p>
          <a:p>
            <a:pPr algn="l"/>
            <a:endParaRPr lang="ru-RU" sz="1800" b="1" dirty="0" smtClean="0">
              <a:solidFill>
                <a:srgbClr val="0070C0"/>
              </a:solidFill>
            </a:endParaRPr>
          </a:p>
          <a:p>
            <a:pPr algn="l"/>
            <a:r>
              <a:rPr lang="ru-RU" sz="1800" b="1" dirty="0" smtClean="0">
                <a:solidFill>
                  <a:srgbClr val="0070C0"/>
                </a:solidFill>
              </a:rPr>
              <a:t>  				к</a:t>
            </a:r>
            <a:r>
              <a:rPr lang="en-US" sz="1800" b="1" dirty="0" smtClean="0">
                <a:solidFill>
                  <a:srgbClr val="0070C0"/>
                </a:solidFill>
              </a:rPr>
              <a:t>.</a:t>
            </a:r>
            <a:r>
              <a:rPr lang="uk-UA" sz="1800" b="1" dirty="0" smtClean="0">
                <a:solidFill>
                  <a:srgbClr val="0070C0"/>
                </a:solidFill>
              </a:rPr>
              <a:t>мед</a:t>
            </a:r>
            <a:r>
              <a:rPr lang="en-US" sz="1800" b="1" dirty="0" smtClean="0">
                <a:solidFill>
                  <a:srgbClr val="0070C0"/>
                </a:solidFill>
              </a:rPr>
              <a:t>.</a:t>
            </a:r>
            <a:r>
              <a:rPr lang="ru-RU" sz="1800" b="1" dirty="0" smtClean="0">
                <a:solidFill>
                  <a:srgbClr val="0070C0"/>
                </a:solidFill>
              </a:rPr>
              <a:t>н</a:t>
            </a:r>
            <a:r>
              <a:rPr lang="en-US" sz="1800" b="1" dirty="0" smtClean="0">
                <a:solidFill>
                  <a:srgbClr val="0070C0"/>
                </a:solidFill>
              </a:rPr>
              <a:t>.,</a:t>
            </a:r>
            <a:r>
              <a:rPr lang="ru-RU" sz="1800" b="1" dirty="0" smtClean="0">
                <a:solidFill>
                  <a:srgbClr val="0070C0"/>
                </a:solidFill>
              </a:rPr>
              <a:t> доцент. Зуева Г.В.</a:t>
            </a:r>
          </a:p>
          <a:p>
            <a:pPr algn="l"/>
            <a:r>
              <a:rPr lang="ru-RU" sz="1800" b="1" dirty="0" smtClean="0">
                <a:solidFill>
                  <a:srgbClr val="0070C0"/>
                </a:solidFill>
              </a:rPr>
              <a:t>                                               </a:t>
            </a:r>
            <a:r>
              <a:rPr lang="ru-RU" sz="1800" b="1" dirty="0">
                <a:solidFill>
                  <a:srgbClr val="0070C0"/>
                </a:solidFill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</a:rPr>
              <a:t>             ассистент Шапченко Т</a:t>
            </a:r>
            <a:r>
              <a:rPr lang="en-US" sz="1800" b="1" dirty="0" smtClean="0">
                <a:solidFill>
                  <a:srgbClr val="0070C0"/>
                </a:solidFill>
              </a:rPr>
              <a:t>.</a:t>
            </a:r>
            <a:r>
              <a:rPr lang="ru-RU" sz="1800" b="1" dirty="0" smtClean="0">
                <a:solidFill>
                  <a:srgbClr val="0070C0"/>
                </a:solidFill>
              </a:rPr>
              <a:t>И</a:t>
            </a:r>
            <a:r>
              <a:rPr lang="en-US" sz="1800" b="1" dirty="0" smtClean="0">
                <a:solidFill>
                  <a:srgbClr val="0070C0"/>
                </a:solidFill>
              </a:rPr>
              <a:t>.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pPr algn="l"/>
            <a:endParaRPr lang="ru-RU" sz="15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г.Донецк,2020</a:t>
            </a:r>
          </a:p>
          <a:p>
            <a:endParaRPr lang="ru-RU" sz="4900" b="1" dirty="0" smtClean="0">
              <a:solidFill>
                <a:srgbClr val="0070C0"/>
              </a:solidFill>
            </a:endParaRPr>
          </a:p>
          <a:p>
            <a:endParaRPr lang="ru-RU" sz="4900" b="1" dirty="0" smtClean="0">
              <a:solidFill>
                <a:srgbClr val="0070C0"/>
              </a:solidFill>
            </a:endParaRPr>
          </a:p>
          <a:p>
            <a:endParaRPr lang="ru-RU" sz="4900" b="1" dirty="0" smtClean="0">
              <a:solidFill>
                <a:schemeClr val="tx1"/>
              </a:solidFill>
            </a:endParaRPr>
          </a:p>
          <a:p>
            <a:endParaRPr lang="ru-RU" sz="4900" b="1" dirty="0" smtClean="0">
              <a:solidFill>
                <a:schemeClr val="tx1"/>
              </a:solidFill>
            </a:endParaRPr>
          </a:p>
          <a:p>
            <a:endParaRPr lang="ru-RU" sz="49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780929"/>
            <a:ext cx="3096344" cy="2103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22413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Кишечная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микробиота и ожирение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Объект 1"/>
          <p:cNvSpPr>
            <a:spLocks noGrp="1"/>
          </p:cNvSpPr>
          <p:nvPr>
            <p:ph sz="half" idx="2"/>
          </p:nvPr>
        </p:nvSpPr>
        <p:spPr>
          <a:xfrm>
            <a:off x="467544" y="1412776"/>
            <a:ext cx="8003232" cy="4641379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000" b="1" dirty="0" smtClean="0">
                <a:solidFill>
                  <a:srgbClr val="7030A0"/>
                </a:solidFill>
              </a:rPr>
              <a:t>Дети с более высоким уровнем  золотистого стафилококка имели тенденцию к более высоким показателям ИМТ.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rgbClr val="7030A0"/>
                </a:solidFill>
              </a:rPr>
              <a:t>Снижение уровня бифидобактерий в младенчестве является фактором развития ожирения в последующие  годы жизни.</a:t>
            </a:r>
            <a:endParaRPr lang="ru-RU" sz="3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236804" cy="2088232"/>
          </a:xfr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500" b="1" dirty="0" smtClean="0"/>
              <a:t>Ожирение у </a:t>
            </a:r>
            <a:r>
              <a:rPr lang="ru-RU" sz="2500" b="1" dirty="0"/>
              <a:t>детей в возрасте 7 лет </a:t>
            </a:r>
            <a:r>
              <a:rPr lang="ru-RU" sz="2500" b="1" dirty="0" smtClean="0"/>
              <a:t>коррелирует </a:t>
            </a:r>
            <a:r>
              <a:rPr lang="ru-RU" sz="2500" b="1" dirty="0"/>
              <a:t>с уровнем БФ </a:t>
            </a:r>
            <a:r>
              <a:rPr lang="ru-RU" sz="2500" b="1" dirty="0" smtClean="0"/>
              <a:t>в младенчестве</a:t>
            </a:r>
            <a:r>
              <a:rPr lang="ru-RU" sz="2500" b="1" dirty="0"/>
              <a:t>: снижение уровня БФ до 1 года – фактор</a:t>
            </a:r>
            <a:br>
              <a:rPr lang="ru-RU" sz="2500" b="1" dirty="0"/>
            </a:br>
            <a:r>
              <a:rPr lang="ru-RU" sz="2500" b="1" dirty="0"/>
              <a:t>риска развития </a:t>
            </a:r>
            <a:r>
              <a:rPr lang="ru-RU" sz="2500" b="1" dirty="0" smtClean="0"/>
              <a:t>ожирения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43608" y="2564904"/>
            <a:ext cx="6552728" cy="3744416"/>
          </a:xfrm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ru-RU" sz="1600" b="1" dirty="0" smtClean="0">
                <a:latin typeface="+mj-lt"/>
              </a:rPr>
              <a:t>БФ </a:t>
            </a:r>
            <a:r>
              <a:rPr lang="ru-RU" sz="1600" b="1" dirty="0">
                <a:latin typeface="+mj-lt"/>
              </a:rPr>
              <a:t>до 6 мес</a:t>
            </a:r>
            <a:r>
              <a:rPr lang="en-US" sz="1600" b="1" dirty="0">
                <a:latin typeface="+mj-lt"/>
              </a:rPr>
              <a:t>., </a:t>
            </a:r>
            <a:r>
              <a:rPr lang="ru-RU" sz="1600" b="1" dirty="0">
                <a:latin typeface="+mj-lt"/>
              </a:rPr>
              <a:t>10</a:t>
            </a:r>
            <a:r>
              <a:rPr lang="ru-RU" sz="1600" b="1" baseline="30000" dirty="0">
                <a:latin typeface="+mj-lt"/>
              </a:rPr>
              <a:t>9</a:t>
            </a:r>
            <a:r>
              <a:rPr lang="en-US" sz="1600" b="1" dirty="0">
                <a:latin typeface="+mj-lt"/>
                <a:cs typeface="Times New Roman"/>
              </a:rPr>
              <a:t>/</a:t>
            </a:r>
            <a:r>
              <a:rPr lang="ru-RU" sz="1600" b="1" dirty="0">
                <a:latin typeface="+mj-lt"/>
                <a:cs typeface="Times New Roman"/>
              </a:rPr>
              <a:t>г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</a:endParaRPr>
          </a:p>
          <a:p>
            <a:pPr marL="0" indent="0" fontAlgn="t">
              <a:buNone/>
            </a:pPr>
            <a:endParaRPr lang="ru-RU" sz="2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47246437"/>
              </p:ext>
            </p:extLst>
          </p:nvPr>
        </p:nvGraphicFramePr>
        <p:xfrm>
          <a:off x="1403648" y="2924944"/>
          <a:ext cx="554461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713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Стандарты определения ожирения у детей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7545" y="1628800"/>
            <a:ext cx="8219256" cy="4497363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Для постановки диагноза используют две точки отсчета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cs typeface="Aharoni" panose="02010803020104030203" pitchFamily="2" charset="-79"/>
              </a:rPr>
              <a:t>: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i="1" dirty="0" smtClean="0">
                <a:cs typeface="Aharoni" panose="02010803020104030203" pitchFamily="2" charset="-79"/>
              </a:rPr>
              <a:t>85&lt; ИМТ &lt; 95 перцентиля – свидетельствует  об избыточной массе тела</a:t>
            </a:r>
            <a:endParaRPr lang="ru-RU" sz="3200" b="1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i="1" dirty="0" smtClean="0"/>
              <a:t>ИМТ &gt;95-го перцентиля- точка отсчета ожирения</a:t>
            </a:r>
            <a:endParaRPr lang="ru-RU" sz="3200" b="1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5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ПРОФИЛАКТИКА ОЖИРЕНИЯ</a:t>
            </a:r>
            <a:endParaRPr lang="ru-RU" b="1" i="1" u="sng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72042958"/>
              </p:ext>
            </p:extLst>
          </p:nvPr>
        </p:nvGraphicFramePr>
        <p:xfrm>
          <a:off x="683568" y="1628800"/>
          <a:ext cx="8003233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210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9553" y="1988839"/>
            <a:ext cx="8147248" cy="413732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Прежде всего направлена  на оптимизацию питания и контроль над прибавками в массе беременных женщин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Особое внимание должно уделяться женщинам с избыточной массой тела</a:t>
            </a:r>
            <a:r>
              <a:rPr lang="en-GB" sz="4000" b="1" dirty="0" smtClean="0">
                <a:solidFill>
                  <a:schemeClr val="tx1"/>
                </a:solidFill>
              </a:rPr>
              <a:t>,</a:t>
            </a:r>
            <a:r>
              <a:rPr lang="ru-RU" sz="4000" b="1" dirty="0" smtClean="0">
                <a:solidFill>
                  <a:schemeClr val="tx1"/>
                </a:solidFill>
              </a:rPr>
              <a:t> ожирением и сахарным диабетом.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АНТЕНАТАЛЬНАЯ ПРОФИЛАКТИКА ОЖИРЕНИЯ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3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ожирения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27584" y="2060848"/>
            <a:ext cx="7920880" cy="4167312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Осуществляется путем поддержки </a:t>
            </a:r>
            <a:r>
              <a:rPr lang="ru-RU" sz="3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грудного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вскармливания.</a:t>
            </a:r>
          </a:p>
          <a:p>
            <a:pPr algn="ctr">
              <a:buNone/>
            </a:pP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грудном вскармливании имеет место саморегуляция потребления молока ребенком в зависимости от энергетической ценности грудного молока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исключает перекорм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9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848872" cy="4896544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+mj-lt"/>
              </a:rPr>
              <a:t>При</a:t>
            </a:r>
            <a:r>
              <a:rPr lang="ru-RU" i="1" u="sng" dirty="0" smtClean="0">
                <a:solidFill>
                  <a:schemeClr val="tx1"/>
                </a:solidFill>
                <a:latin typeface="+mj-lt"/>
              </a:rPr>
              <a:t> искусственном </a:t>
            </a:r>
            <a:r>
              <a:rPr lang="ru-RU" i="1" dirty="0" smtClean="0">
                <a:solidFill>
                  <a:schemeClr val="tx1"/>
                </a:solidFill>
                <a:latin typeface="+mj-lt"/>
              </a:rPr>
              <a:t>вскармливании прибавки массы выше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ru-RU" i="1" dirty="0" smtClean="0">
                <a:solidFill>
                  <a:schemeClr val="tx1"/>
                </a:solidFill>
                <a:latin typeface="+mj-lt"/>
              </a:rPr>
              <a:t>чем при грудном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ru-RU" i="1" dirty="0" smtClean="0">
                <a:solidFill>
                  <a:schemeClr val="tx1"/>
                </a:solidFill>
                <a:latin typeface="+mj-lt"/>
              </a:rPr>
              <a:t> что объясняется большим содержанием белка в заменителях грудного молока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.</a:t>
            </a:r>
            <a:endParaRPr lang="ru-RU" i="1" dirty="0" smtClean="0">
              <a:solidFill>
                <a:schemeClr val="tx1"/>
              </a:solidFill>
              <a:latin typeface="+mj-lt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+mj-lt"/>
              </a:rPr>
              <a:t>По данным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M.Weber</a:t>
            </a:r>
            <a:r>
              <a:rPr lang="ru-RU" i="1" dirty="0" smtClean="0">
                <a:solidFill>
                  <a:schemeClr val="tx1"/>
                </a:solidFill>
                <a:latin typeface="+mj-lt"/>
              </a:rPr>
              <a:t> и соавт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.</a:t>
            </a:r>
            <a:r>
              <a:rPr lang="uk-UA" i="1" dirty="0" smtClean="0">
                <a:solidFill>
                  <a:schemeClr val="tx1"/>
                </a:solidFill>
                <a:latin typeface="+mj-lt"/>
              </a:rPr>
              <a:t>(2014)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i="1" dirty="0" smtClean="0">
                <a:solidFill>
                  <a:schemeClr val="tx1"/>
                </a:solidFill>
                <a:latin typeface="+mj-lt"/>
              </a:rPr>
              <a:t>снижение уровня белка в заменителях грудного молока до 12 г</a:t>
            </a:r>
            <a:r>
              <a:rPr lang="en-US" i="1" dirty="0" smtClean="0">
                <a:solidFill>
                  <a:schemeClr val="tx1"/>
                </a:solidFill>
                <a:latin typeface="+mj-lt"/>
                <a:cs typeface="Times New Roman"/>
              </a:rPr>
              <a:t>/</a:t>
            </a:r>
            <a:r>
              <a:rPr lang="ru-RU" i="1" dirty="0" smtClean="0">
                <a:solidFill>
                  <a:schemeClr val="tx1"/>
                </a:solidFill>
                <a:latin typeface="+mj-lt"/>
                <a:cs typeface="Times New Roman"/>
              </a:rPr>
              <a:t>л считается достоверным фактором снижения риска ожирения в возрасте 6 лет</a:t>
            </a:r>
            <a:r>
              <a:rPr lang="en-US" i="1" dirty="0" smtClean="0">
                <a:solidFill>
                  <a:schemeClr val="tx1"/>
                </a:solidFill>
                <a:latin typeface="+mj-lt"/>
                <a:cs typeface="Times New Roman"/>
              </a:rPr>
              <a:t>.</a:t>
            </a:r>
            <a:endParaRPr lang="ru-RU" i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9865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48872" cy="13681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 algn="ctr"/>
            <a:r>
              <a:rPr lang="ru-RU" sz="3000" i="1" cap="none" dirty="0" smtClean="0">
                <a:latin typeface="+mn-lt"/>
              </a:rPr>
              <a:t>Результаты исследования показали</a:t>
            </a:r>
            <a:r>
              <a:rPr lang="en-US" sz="3000" i="1" cap="none" dirty="0" smtClean="0">
                <a:latin typeface="+mn-lt"/>
              </a:rPr>
              <a:t>,</a:t>
            </a:r>
            <a:r>
              <a:rPr lang="ru-RU" sz="3000" i="1" cap="none" dirty="0" smtClean="0">
                <a:latin typeface="+mn-lt"/>
              </a:rPr>
              <a:t>что наличие 4-х и более факторов риска таких</a:t>
            </a:r>
            <a:r>
              <a:rPr lang="en-US" sz="3000" i="1" cap="none" dirty="0" smtClean="0">
                <a:latin typeface="+mn-lt"/>
              </a:rPr>
              <a:t>,</a:t>
            </a:r>
            <a:r>
              <a:rPr lang="ru-RU" sz="3000" i="1" cap="none" dirty="0" smtClean="0">
                <a:latin typeface="+mn-lt"/>
              </a:rPr>
              <a:t> как</a:t>
            </a:r>
            <a:r>
              <a:rPr lang="en-US" sz="3000" i="1" cap="none" dirty="0" smtClean="0">
                <a:latin typeface="+mn-lt"/>
              </a:rPr>
              <a:t>:</a:t>
            </a:r>
            <a:endParaRPr lang="ru-RU" sz="3000" i="1" cap="none" dirty="0">
              <a:latin typeface="+mn-lt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11560" y="1916832"/>
            <a:ext cx="8064896" cy="4464496"/>
          </a:xfrm>
          <a:pattFill prst="pct20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ожирение матери до беременности</a:t>
            </a:r>
            <a:r>
              <a:rPr lang="en-US" sz="2400" b="1" i="1" dirty="0" smtClean="0">
                <a:solidFill>
                  <a:srgbClr val="002060"/>
                </a:solidFill>
              </a:rPr>
              <a:t>;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высокие прибавки массы</a:t>
            </a:r>
            <a:r>
              <a:rPr lang="en-US" sz="2400" b="1" i="1" dirty="0" smtClean="0">
                <a:solidFill>
                  <a:srgbClr val="002060"/>
                </a:solidFill>
              </a:rPr>
              <a:t>;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курение матери до беременности</a:t>
            </a:r>
            <a:r>
              <a:rPr lang="en-US" sz="2400" b="1" i="1" dirty="0" smtClean="0">
                <a:solidFill>
                  <a:srgbClr val="002060"/>
                </a:solidFill>
              </a:rPr>
              <a:t>;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дефицит витамина Д во время беременности</a:t>
            </a:r>
            <a:r>
              <a:rPr lang="en-US" sz="2400" b="1" i="1" dirty="0" smtClean="0">
                <a:solidFill>
                  <a:srgbClr val="002060"/>
                </a:solidFill>
              </a:rPr>
              <a:t>;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искусственное или непродолжительное грудное вскармливание (</a:t>
            </a:r>
            <a:r>
              <a:rPr lang="ru-RU" sz="2400" b="1" i="1" dirty="0" smtClean="0">
                <a:solidFill>
                  <a:srgbClr val="002060"/>
                </a:solidFill>
                <a:cs typeface="Times New Roman"/>
              </a:rPr>
              <a:t>&lt;1 месяца</a:t>
            </a:r>
            <a:r>
              <a:rPr lang="ru-RU" sz="2400" b="1" i="1" dirty="0" smtClean="0">
                <a:solidFill>
                  <a:srgbClr val="002060"/>
                </a:solidFill>
              </a:rPr>
              <a:t>)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endParaRPr lang="ru-RU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2500" b="1" i="1" dirty="0" smtClean="0">
                <a:solidFill>
                  <a:schemeClr val="tx1"/>
                </a:solidFill>
              </a:rPr>
              <a:t>увеличивает риск развития ожирения в возрасте 4 и 6 лет в 3</a:t>
            </a:r>
            <a:r>
              <a:rPr lang="en-US" sz="2500" b="1" i="1" dirty="0" smtClean="0">
                <a:solidFill>
                  <a:schemeClr val="tx1"/>
                </a:solidFill>
              </a:rPr>
              <a:t>,</a:t>
            </a:r>
            <a:r>
              <a:rPr lang="ru-RU" sz="2500" b="1" i="1" dirty="0" smtClean="0">
                <a:solidFill>
                  <a:schemeClr val="tx1"/>
                </a:solidFill>
              </a:rPr>
              <a:t>99 и 4</a:t>
            </a:r>
            <a:r>
              <a:rPr lang="en-US" sz="2500" b="1" i="1" dirty="0" smtClean="0">
                <a:solidFill>
                  <a:schemeClr val="tx1"/>
                </a:solidFill>
              </a:rPr>
              <a:t>,</a:t>
            </a:r>
            <a:r>
              <a:rPr lang="ru-RU" sz="2500" b="1" i="1" dirty="0" smtClean="0">
                <a:solidFill>
                  <a:schemeClr val="tx1"/>
                </a:solidFill>
              </a:rPr>
              <a:t>65 раз соответственно</a:t>
            </a:r>
            <a:endParaRPr lang="ru-RU" sz="25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5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920880" cy="1872207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Адекватный сон младенца как мера снижения риска ожирения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920880" cy="3456384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rgbClr val="C00000"/>
                </a:solidFill>
              </a:rPr>
              <a:t>По данным </a:t>
            </a:r>
            <a:r>
              <a:rPr lang="en-US" sz="2800" i="1" dirty="0" smtClean="0">
                <a:solidFill>
                  <a:srgbClr val="C00000"/>
                </a:solidFill>
              </a:rPr>
              <a:t> R. v</a:t>
            </a:r>
            <a:r>
              <a:rPr lang="ru-RU" sz="2800" i="1" dirty="0" smtClean="0">
                <a:solidFill>
                  <a:srgbClr val="C00000"/>
                </a:solidFill>
              </a:rPr>
              <a:t>о</a:t>
            </a:r>
            <a:r>
              <a:rPr lang="en-US" sz="2800" i="1" dirty="0" smtClean="0">
                <a:solidFill>
                  <a:srgbClr val="C00000"/>
                </a:solidFill>
              </a:rPr>
              <a:t>n Kries</a:t>
            </a:r>
            <a:r>
              <a:rPr lang="ru-RU" sz="2800" i="1" dirty="0" smtClean="0">
                <a:solidFill>
                  <a:srgbClr val="C00000"/>
                </a:solidFill>
              </a:rPr>
              <a:t> и соавт</a:t>
            </a:r>
            <a:r>
              <a:rPr lang="en-US" sz="2800" i="1" dirty="0" smtClean="0">
                <a:solidFill>
                  <a:srgbClr val="C00000"/>
                </a:solidFill>
              </a:rPr>
              <a:t>.(2002),</a:t>
            </a:r>
            <a:r>
              <a:rPr lang="ru-RU" sz="2800" i="1" dirty="0" smtClean="0">
                <a:solidFill>
                  <a:srgbClr val="C00000"/>
                </a:solidFill>
              </a:rPr>
              <a:t> продолжительность сна в грудном возрасте обратно коррелирует с наличием ожирения или избыточной массой тела ребенка в возрасте 5 лет</a:t>
            </a:r>
            <a:r>
              <a:rPr lang="en-US" sz="2800" i="1" dirty="0" smtClean="0">
                <a:solidFill>
                  <a:srgbClr val="C00000"/>
                </a:solidFill>
              </a:rPr>
              <a:t>.</a:t>
            </a:r>
            <a:endParaRPr lang="ru-RU" sz="2800" i="1" dirty="0" smtClean="0">
              <a:solidFill>
                <a:srgbClr val="C00000"/>
              </a:solidFill>
            </a:endParaRPr>
          </a:p>
          <a:p>
            <a:r>
              <a:rPr lang="ru-RU" sz="2800" i="1" dirty="0" smtClean="0">
                <a:solidFill>
                  <a:srgbClr val="C00000"/>
                </a:solidFill>
              </a:rPr>
              <a:t>Если ребенок спит на первом году жизни менее 11 часов в сутки</a:t>
            </a:r>
            <a:r>
              <a:rPr lang="en-US" sz="2800" i="1" dirty="0" smtClean="0">
                <a:solidFill>
                  <a:srgbClr val="C00000"/>
                </a:solidFill>
              </a:rPr>
              <a:t>,</a:t>
            </a:r>
            <a:r>
              <a:rPr lang="ru-RU" sz="2800" i="1" dirty="0" smtClean="0">
                <a:solidFill>
                  <a:srgbClr val="C00000"/>
                </a:solidFill>
              </a:rPr>
              <a:t> это повышает риск ожирения в старшем возрасте</a:t>
            </a:r>
            <a:r>
              <a:rPr lang="en-US" sz="2800" i="1" dirty="0" smtClean="0">
                <a:solidFill>
                  <a:srgbClr val="C00000"/>
                </a:solidFill>
              </a:rPr>
              <a:t>.</a:t>
            </a:r>
            <a:endParaRPr lang="ru-RU" sz="2800" i="1" dirty="0" smtClean="0">
              <a:solidFill>
                <a:srgbClr val="C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1239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832648"/>
          </a:xfrm>
        </p:spPr>
        <p:txBody>
          <a:bodyPr/>
          <a:lstStyle/>
          <a:p>
            <a:pPr marL="0" indent="0" algn="ctr">
              <a:buNone/>
            </a:pPr>
            <a:r>
              <a:rPr lang="uk-UA" sz="3000" b="1" i="1" dirty="0" smtClean="0"/>
              <a:t>Сокращение времени сна снижает уровень лептина и одновременно повышает концентрацию грелина</a:t>
            </a:r>
            <a:r>
              <a:rPr lang="en-US" sz="3000" b="1" i="1" dirty="0" smtClean="0"/>
              <a:t>, </a:t>
            </a:r>
            <a:r>
              <a:rPr lang="ru-RU" sz="3000" b="1" i="1" dirty="0" smtClean="0"/>
              <a:t> что усиливает чувство голода и аппетит</a:t>
            </a:r>
            <a:r>
              <a:rPr lang="en-US" sz="3000" b="1" i="1" dirty="0" smtClean="0"/>
              <a:t>.</a:t>
            </a:r>
            <a:endParaRPr lang="ru-RU" sz="3000" b="1" i="1" dirty="0" smtClean="0"/>
          </a:p>
          <a:p>
            <a:pPr marL="0" indent="0" algn="ctr">
              <a:buNone/>
            </a:pPr>
            <a:endParaRPr lang="en-US" sz="1000" b="1" i="1" dirty="0" smtClean="0"/>
          </a:p>
          <a:p>
            <a:pPr marL="0" indent="0" algn="ctr">
              <a:buNone/>
            </a:pPr>
            <a:r>
              <a:rPr lang="ru-RU" sz="3000" b="1" i="1" dirty="0" smtClean="0"/>
              <a:t>Увеличение числа кормлений при частых просыпаниях</a:t>
            </a:r>
            <a:r>
              <a:rPr lang="en-US" sz="3000" b="1" i="1" dirty="0" smtClean="0"/>
              <a:t>,</a:t>
            </a:r>
            <a:r>
              <a:rPr lang="ru-RU" sz="3000" b="1" i="1" dirty="0" smtClean="0"/>
              <a:t>беспокойстве и ночном плаче ребенка</a:t>
            </a:r>
            <a:r>
              <a:rPr lang="en-US" sz="3000" b="1" i="1" dirty="0" smtClean="0"/>
              <a:t>.</a:t>
            </a:r>
          </a:p>
          <a:p>
            <a:pPr marL="0" indent="0" algn="ctr">
              <a:buNone/>
            </a:pPr>
            <a:endParaRPr lang="ru-RU" b="1" i="1" dirty="0"/>
          </a:p>
        </p:txBody>
      </p:sp>
      <p:pic>
        <p:nvPicPr>
          <p:cNvPr id="1029" name="Picture 5" descr="C:\Users\Admin\Desktop\spit-igruska-rebenok-ruki-mladenec-igrusek-infants-dremle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49080"/>
            <a:ext cx="309634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95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793507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По данным Всемирной организации здравоохранения (ВОЗ)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,</a:t>
            </a:r>
            <a:r>
              <a:rPr lang="uk-UA" sz="3500" b="1" i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около 1 млрд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 человек в мире имеют избыточную массу тела и более чем 300 млн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 страдают ожирением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У 30 млн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детей выявлен </a:t>
            </a:r>
            <a:r>
              <a:rPr lang="ru-RU" sz="3500" b="1" i="1" u="sng" dirty="0" smtClean="0">
                <a:solidFill>
                  <a:srgbClr val="C00000"/>
                </a:solidFill>
                <a:cs typeface="Times New Roman" pitchFamily="18" charset="0"/>
              </a:rPr>
              <a:t>избыток массы 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,</a:t>
            </a:r>
            <a:r>
              <a:rPr lang="uk-UA" sz="3500" b="1" i="1" dirty="0" smtClean="0">
                <a:solidFill>
                  <a:srgbClr val="7030A0"/>
                </a:solidFill>
                <a:cs typeface="Times New Roman" pitchFamily="18" charset="0"/>
              </a:rPr>
              <a:t>а у 15 млн</a:t>
            </a:r>
            <a:r>
              <a:rPr lang="en-US" sz="35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r>
              <a:rPr lang="ru-RU" sz="3500" b="1" i="1" dirty="0" smtClean="0">
                <a:solidFill>
                  <a:srgbClr val="7030A0"/>
                </a:solidFill>
                <a:cs typeface="Times New Roman" pitchFamily="18" charset="0"/>
              </a:rPr>
              <a:t> регистрируется </a:t>
            </a:r>
            <a:r>
              <a:rPr lang="ru-RU" sz="3500" b="1" i="1" u="sng" dirty="0" smtClean="0">
                <a:solidFill>
                  <a:srgbClr val="C00000"/>
                </a:solidFill>
                <a:cs typeface="Times New Roman" pitchFamily="18" charset="0"/>
              </a:rPr>
              <a:t>ожирение</a:t>
            </a:r>
            <a:r>
              <a:rPr lang="en-US" sz="3500" b="1" i="1" dirty="0" smtClean="0">
                <a:cs typeface="Times New Roman" pitchFamily="18" charset="0"/>
              </a:rPr>
              <a:t>.</a:t>
            </a:r>
            <a:endParaRPr lang="ru-RU" sz="3500" i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i="1" dirty="0" smtClean="0"/>
              <a:t>Введение прикорма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ru-RU" dirty="0" smtClean="0"/>
              <a:t>Время введения прикорма согласно национальным рекомендациям</a:t>
            </a:r>
            <a:r>
              <a:rPr lang="en-US" dirty="0" smtClean="0"/>
              <a:t>,</a:t>
            </a:r>
            <a:r>
              <a:rPr lang="ru-RU" dirty="0" smtClean="0"/>
              <a:t>варьирует от 4 до 6 месяцев жизни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 algn="ctr">
              <a:buNone/>
            </a:pPr>
            <a:r>
              <a:rPr lang="en-US" i="1" dirty="0" smtClean="0"/>
              <a:t>	</a:t>
            </a:r>
          </a:p>
          <a:p>
            <a:pPr marL="0" indent="0" algn="ctr">
              <a:buNone/>
            </a:pPr>
            <a:r>
              <a:rPr lang="ru-RU" i="1" dirty="0" smtClean="0"/>
              <a:t>По </a:t>
            </a:r>
            <a:r>
              <a:rPr lang="ru-RU" i="1" dirty="0"/>
              <a:t>данным </a:t>
            </a:r>
            <a:r>
              <a:rPr lang="en-US" i="1" dirty="0"/>
              <a:t> R. v</a:t>
            </a:r>
            <a:r>
              <a:rPr lang="ru-RU" i="1" dirty="0"/>
              <a:t>о</a:t>
            </a:r>
            <a:r>
              <a:rPr lang="en-US" i="1" dirty="0"/>
              <a:t>n Kries</a:t>
            </a:r>
            <a:r>
              <a:rPr lang="ru-RU" i="1" dirty="0"/>
              <a:t> и соавт</a:t>
            </a:r>
            <a:r>
              <a:rPr lang="en-US" i="1" dirty="0" smtClean="0"/>
              <a:t>.</a:t>
            </a:r>
            <a:r>
              <a:rPr lang="ru-RU" i="1" dirty="0" smtClean="0"/>
              <a:t> </a:t>
            </a:r>
            <a:r>
              <a:rPr lang="ru-RU" i="1" dirty="0"/>
              <a:t>р</a:t>
            </a:r>
            <a:r>
              <a:rPr lang="ru-RU" i="1" dirty="0" smtClean="0"/>
              <a:t>анее (до 4 месяцев жизни) введение продуктов прикорма приводит к избыточному весу и ожирению в дошкольном возрасте</a:t>
            </a:r>
            <a:r>
              <a:rPr lang="en-US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2206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692696"/>
            <a:ext cx="6696744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Регулирование темперамента</a:t>
            </a:r>
            <a:r>
              <a:rPr lang="en-US" b="1" i="1" dirty="0" smtClean="0">
                <a:solidFill>
                  <a:schemeClr val="tx1"/>
                </a:solidFill>
              </a:rPr>
              <a:t>,</a:t>
            </a:r>
            <a:r>
              <a:rPr lang="ru-RU" b="1" i="1" dirty="0" smtClean="0">
                <a:solidFill>
                  <a:schemeClr val="tx1"/>
                </a:solidFill>
              </a:rPr>
              <a:t>эмоциональности</a:t>
            </a:r>
            <a:r>
              <a:rPr lang="en-US" b="1" i="1" dirty="0" smtClean="0">
                <a:solidFill>
                  <a:schemeClr val="tx1"/>
                </a:solidFill>
              </a:rPr>
              <a:t>,</a:t>
            </a:r>
            <a:r>
              <a:rPr lang="ru-RU" b="1" i="1" dirty="0" smtClean="0">
                <a:solidFill>
                  <a:schemeClr val="tx1"/>
                </a:solidFill>
              </a:rPr>
              <a:t> беспокойства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195755" y="1894632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444370"/>
            <a:ext cx="1872208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Привычка заедать «стресс»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979712" y="1926658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39671" y="2393998"/>
            <a:ext cx="2068432" cy="12745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Кормление при отсутствии голода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9032" y="2415851"/>
            <a:ext cx="2232248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Неспособность ребенка регулировать свои эмоции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720002" y="1929220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840251" y="3633300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195755" y="3683275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979712" y="3677305"/>
            <a:ext cx="432048" cy="504056"/>
          </a:xfrm>
          <a:prstGeom prst="downArrow">
            <a:avLst>
              <a:gd name="adj1" fmla="val 50000"/>
              <a:gd name="adj2" fmla="val 5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4187330"/>
            <a:ext cx="1963373" cy="1689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Использование кормления младенца для снижения беспокойства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99032" y="4115544"/>
            <a:ext cx="2229701" cy="17296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Ребенок ест в ответ на эмоциональное напряжение</a:t>
            </a:r>
            <a:r>
              <a:rPr lang="en-US" b="1" i="1" dirty="0" smtClean="0">
                <a:solidFill>
                  <a:schemeClr val="tx1"/>
                </a:solidFill>
              </a:rPr>
              <a:t>,</a:t>
            </a:r>
            <a:r>
              <a:rPr lang="ru-RU" b="1" i="1" dirty="0" smtClean="0">
                <a:solidFill>
                  <a:schemeClr val="tx1"/>
                </a:solidFill>
              </a:rPr>
              <a:t> плохое самочувствие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75674" y="4187331"/>
            <a:ext cx="2176446" cy="16899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Питание – как вознаграждение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669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Неоспоримым остается следующий факт – вмешательство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ru-RU" b="1" dirty="0" smtClean="0">
                <a:solidFill>
                  <a:srgbClr val="002060"/>
                </a:solidFill>
              </a:rPr>
              <a:t> особенно диетическое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ru-RU" b="1" dirty="0" smtClean="0">
                <a:solidFill>
                  <a:srgbClr val="002060"/>
                </a:solidFill>
              </a:rPr>
              <a:t>на ранних этапах развития ребенка предотвращает дебют ожирения в детстве и его развитие у взрослых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uk-UA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 то время как во взрослом состоянии любые мероприятия по профилактике ожирения имеют ограниченные преимущества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360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Благодарю за внимание!</a:t>
            </a:r>
            <a:endParaRPr lang="ru-RU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Мед1\Desktop\medicine-1040x492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916564"/>
            <a:ext cx="8229600" cy="38932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202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332656"/>
            <a:ext cx="8496944" cy="612068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увеличением возраста растет частота выявления избыточной массы тела и ожирения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 smtClean="0"/>
              <a:t> от </a:t>
            </a:r>
            <a:r>
              <a:rPr lang="en-US" b="1" dirty="0" smtClean="0">
                <a:latin typeface="Britannic Bold" panose="020B0903060703020204" pitchFamily="34" charset="0"/>
              </a:rPr>
              <a:t> </a:t>
            </a:r>
            <a:r>
              <a:rPr lang="ru-RU" b="1" dirty="0" smtClean="0"/>
              <a:t>2 до 4 лет – 4-7%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/>
              <a:t>в возрасте 5-7 лет – 13%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/>
              <a:t>в возрасте 11-14 лет – 14-19%</a:t>
            </a:r>
            <a:endParaRPr lang="en-US" b="1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033212" cy="612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spc="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РАЗВИТИЯ ОЖИРЕНИЯ</a:t>
            </a:r>
            <a:endParaRPr lang="ru-RU" sz="3200" spc="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2"/>
          <p:cNvSpPr>
            <a:spLocks noGrp="1"/>
          </p:cNvSpPr>
          <p:nvPr>
            <p:ph sz="half" idx="2"/>
          </p:nvPr>
        </p:nvSpPr>
        <p:spPr>
          <a:xfrm>
            <a:off x="539552" y="1268760"/>
            <a:ext cx="8208912" cy="1872208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5100" b="1" i="1" dirty="0" smtClean="0">
                <a:solidFill>
                  <a:srgbClr val="C00000"/>
                </a:solidFill>
              </a:rPr>
              <a:t>Внутриутробное программирование ожирения</a:t>
            </a:r>
            <a:r>
              <a:rPr lang="en-US" sz="5100" b="1" i="1" dirty="0" smtClean="0">
                <a:solidFill>
                  <a:srgbClr val="C000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100" dirty="0" smtClean="0"/>
              <a:t>неадекватное пищевое поведение матери</a:t>
            </a:r>
            <a:r>
              <a:rPr lang="en-US" sz="51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100" dirty="0" smtClean="0"/>
              <a:t>нарушение маточно-плацентарного кровообращения</a:t>
            </a:r>
            <a:r>
              <a:rPr lang="en-US" sz="5100" dirty="0" smtClean="0"/>
              <a:t>;</a:t>
            </a:r>
            <a:endParaRPr lang="ru-RU" sz="51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5100" dirty="0" smtClean="0"/>
              <a:t>анемия</a:t>
            </a:r>
            <a:r>
              <a:rPr lang="en-US" sz="51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100" dirty="0" smtClean="0"/>
              <a:t>стресс</a:t>
            </a:r>
            <a:r>
              <a:rPr lang="en-US" sz="5100" dirty="0" smtClean="0"/>
              <a:t>.</a:t>
            </a:r>
            <a:endParaRPr lang="ru-RU" sz="51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3212976"/>
            <a:ext cx="74168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ЗВУР</a:t>
            </a:r>
            <a:r>
              <a:rPr lang="en-US" sz="2000" dirty="0" smtClean="0"/>
              <a:t>,</a:t>
            </a:r>
            <a:r>
              <a:rPr lang="ru-RU" sz="2000" dirty="0" smtClean="0"/>
              <a:t>рождение ребенка с низкой массой</a:t>
            </a:r>
            <a:endParaRPr lang="ru-RU" sz="20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953520" y="38610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3568" y="4293096"/>
            <a:ext cx="74168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Экономичный  фенотип</a:t>
            </a:r>
            <a:endParaRPr lang="ru-RU" sz="2000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1403648" y="494116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984239" y="493127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516216" y="494116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9182" y="5363322"/>
            <a:ext cx="2256099" cy="1162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Накопление жировой ткани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039914" y="5373216"/>
            <a:ext cx="218015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Нарушение липидного обмена</a:t>
            </a:r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436097" y="5373216"/>
            <a:ext cx="26642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Формирование сердечно-сосудистой патологии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solidFill>
                  <a:srgbClr val="C00000"/>
                </a:solidFill>
              </a:rPr>
              <a:t>Наличие диабета или ожирения у женщины в 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период</a:t>
            </a:r>
            <a:r>
              <a:rPr lang="en-US" sz="2800" b="1" i="1" dirty="0" smtClean="0">
                <a:solidFill>
                  <a:srgbClr val="C00000"/>
                </a:solidFill>
              </a:rPr>
              <a:t>,</a:t>
            </a:r>
            <a:r>
              <a:rPr lang="ru-RU" sz="2800" b="1" i="1" dirty="0" smtClean="0">
                <a:solidFill>
                  <a:srgbClr val="C00000"/>
                </a:solidFill>
              </a:rPr>
              <a:t> предшествующий беременности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7768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Избыток питания матери(высокий ИМТ)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73368" y="2099839"/>
            <a:ext cx="5795438" cy="3240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Увеличение глюкозы и инсулина в плазме плода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93680" y="1844824"/>
            <a:ext cx="367873" cy="2550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96711" y="2423875"/>
            <a:ext cx="364842" cy="272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30827" y="2692640"/>
            <a:ext cx="4680520" cy="648072"/>
          </a:xfrm>
          <a:prstGeom prst="rect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Увеличение синтеза лептина и секреции его адипоцитами плода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3630112"/>
            <a:ext cx="6192688" cy="800432"/>
          </a:xfrm>
          <a:prstGeom prst="rect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Повышенный уровень глюкозы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  <a:r>
              <a:rPr lang="ru-RU" sz="2000" dirty="0" smtClean="0">
                <a:solidFill>
                  <a:schemeClr val="tx1"/>
                </a:solidFill>
              </a:rPr>
              <a:t>инсулина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  <a:r>
              <a:rPr lang="ru-RU" sz="2000" dirty="0" smtClean="0">
                <a:solidFill>
                  <a:schemeClr val="tx1"/>
                </a:solidFill>
              </a:rPr>
              <a:t> лептина действует на регуляторную систему гипоталамуса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92767" y="3340712"/>
            <a:ext cx="398419" cy="289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248245" y="4703003"/>
            <a:ext cx="4499587" cy="432048"/>
          </a:xfrm>
          <a:prstGeom prst="rect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Высокий неонатальный ИМТ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79166" y="4430544"/>
            <a:ext cx="412020" cy="272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34819" y="5405799"/>
            <a:ext cx="4499587" cy="432048"/>
          </a:xfrm>
          <a:prstGeom prst="rect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Высокий ИМТ ребенка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278603" y="5135425"/>
            <a:ext cx="412020" cy="272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92767" y="5837847"/>
            <a:ext cx="412020" cy="272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196164" y="6081069"/>
            <a:ext cx="4499587" cy="432048"/>
          </a:xfrm>
          <a:prstGeom prst="rect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Высокий ИМТ взрослого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0816" y="2578509"/>
            <a:ext cx="16468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Нарушение регуляции аппетита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092280" y="2524696"/>
            <a:ext cx="1819797" cy="960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Изменение метаболизма адипоцитов</a:t>
            </a:r>
            <a:endParaRPr lang="ru-RU" sz="2000" dirty="0"/>
          </a:p>
        </p:txBody>
      </p:sp>
      <p:cxnSp>
        <p:nvCxnSpPr>
          <p:cNvPr id="25" name="Прямая со стрелкой 24"/>
          <p:cNvCxnSpPr>
            <a:endCxn id="18" idx="1"/>
          </p:cNvCxnSpPr>
          <p:nvPr/>
        </p:nvCxnSpPr>
        <p:spPr>
          <a:xfrm>
            <a:off x="899592" y="3492909"/>
            <a:ext cx="1296572" cy="2804184"/>
          </a:xfrm>
          <a:prstGeom prst="straightConnector1">
            <a:avLst/>
          </a:prstGeom>
          <a:ln w="571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611560" y="1844824"/>
            <a:ext cx="864096" cy="733685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668344" y="1844824"/>
            <a:ext cx="504056" cy="679872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8" idx="3"/>
          </p:cNvCxnSpPr>
          <p:nvPr/>
        </p:nvCxnSpPr>
        <p:spPr>
          <a:xfrm flipH="1">
            <a:off x="6695751" y="3485411"/>
            <a:ext cx="1692673" cy="2811682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922114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Программирование ожирения питанием на первом году жизни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  <a:cs typeface="Angsana New" pitchFamily="18" charset="-34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412776"/>
            <a:ext cx="8208912" cy="504056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/>
              <a:t>	</a:t>
            </a:r>
            <a:r>
              <a:rPr lang="ru-RU" sz="2800" b="1" dirty="0" smtClean="0">
                <a:solidFill>
                  <a:schemeClr val="tx2"/>
                </a:solidFill>
              </a:rPr>
              <a:t>Ежедневная прибавка  массы тела у детей на грудном вскармливании меньше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r>
              <a:rPr lang="ru-RU" sz="2800" b="1" dirty="0" smtClean="0">
                <a:solidFill>
                  <a:schemeClr val="tx2"/>
                </a:solidFill>
              </a:rPr>
              <a:t> чем</a:t>
            </a: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</a:rPr>
              <a:t>на искусственном</a:t>
            </a:r>
            <a:r>
              <a:rPr lang="en-US" sz="2800" b="1" dirty="0" smtClean="0">
                <a:solidFill>
                  <a:schemeClr val="tx2"/>
                </a:solidFill>
              </a:rPr>
              <a:t>.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Высокий уровень белка в рационе при искусственном вскармливании сопровождается повышением уровня инсулиногенных аминокислот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r>
              <a:rPr lang="ru-RU" sz="2800" b="1" dirty="0" smtClean="0">
                <a:solidFill>
                  <a:schemeClr val="tx2"/>
                </a:solidFill>
              </a:rPr>
              <a:t> что стимулирует секрецию инсулина и инсулиноподобного фактора роста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r>
              <a:rPr lang="ru-RU" sz="2800" b="1" dirty="0" smtClean="0">
                <a:solidFill>
                  <a:schemeClr val="tx2"/>
                </a:solidFill>
              </a:rPr>
              <a:t> увеличивает пролиферацию адипоцитов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</a:rPr>
              <a:t>т</a:t>
            </a:r>
            <a:r>
              <a:rPr lang="en-US" sz="2800" b="1" dirty="0" smtClean="0">
                <a:solidFill>
                  <a:schemeClr val="tx2"/>
                </a:solidFill>
              </a:rPr>
              <a:t>.</a:t>
            </a:r>
            <a:r>
              <a:rPr lang="uk-UA" sz="2800" b="1" dirty="0" smtClean="0">
                <a:solidFill>
                  <a:schemeClr val="tx2"/>
                </a:solidFill>
              </a:rPr>
              <a:t>е</a:t>
            </a:r>
            <a:r>
              <a:rPr lang="en-US" sz="2800" b="1" dirty="0" smtClean="0">
                <a:solidFill>
                  <a:schemeClr val="tx2"/>
                </a:solidFill>
              </a:rPr>
              <a:t>.</a:t>
            </a:r>
            <a:r>
              <a:rPr lang="ru-RU" sz="2800" b="1" dirty="0" smtClean="0">
                <a:solidFill>
                  <a:schemeClr val="tx2"/>
                </a:solidFill>
              </a:rPr>
              <a:t> предрасполагает к развитию ожирения в дальнейшем</a:t>
            </a:r>
            <a:r>
              <a:rPr lang="en-US" sz="2800" b="1" dirty="0" smtClean="0">
                <a:solidFill>
                  <a:schemeClr val="tx2"/>
                </a:solidFill>
              </a:rPr>
              <a:t>.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algn="just"/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/>
                </a:solidFill>
                <a:latin typeface="+mn-lt"/>
                <a:cs typeface="Angsana New" pitchFamily="18" charset="-34"/>
              </a:rPr>
              <a:t>Уровень инсулиногенных аминокислот в плазме крови детей</a:t>
            </a:r>
            <a:r>
              <a:rPr lang="en-US" sz="3200" dirty="0" smtClean="0">
                <a:solidFill>
                  <a:schemeClr val="tx2"/>
                </a:solidFill>
                <a:latin typeface="+mn-lt"/>
                <a:cs typeface="Angsana New" pitchFamily="18" charset="-34"/>
              </a:rPr>
              <a:t>,</a:t>
            </a:r>
            <a:r>
              <a:rPr lang="ru-RU" sz="3200" dirty="0" smtClean="0">
                <a:solidFill>
                  <a:schemeClr val="tx2"/>
                </a:solidFill>
                <a:latin typeface="+mn-lt"/>
                <a:cs typeface="Angsana New" pitchFamily="18" charset="-34"/>
              </a:rPr>
              <a:t> получающих смесь или грудное вскармливание</a:t>
            </a:r>
            <a:endParaRPr lang="ru-RU" sz="3200" dirty="0">
              <a:solidFill>
                <a:schemeClr val="tx2"/>
              </a:solidFill>
              <a:latin typeface="+mn-lt"/>
              <a:cs typeface="Angsana New" pitchFamily="18" charset="-34"/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274111359"/>
              </p:ext>
            </p:extLst>
          </p:nvPr>
        </p:nvGraphicFramePr>
        <p:xfrm>
          <a:off x="611560" y="2132856"/>
          <a:ext cx="476026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55576" y="1700808"/>
            <a:ext cx="7776864" cy="442535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Исследования  А.</a:t>
            </a:r>
            <a:r>
              <a:rPr lang="en-GB" sz="3000" b="1" dirty="0" smtClean="0">
                <a:solidFill>
                  <a:srgbClr val="002060"/>
                </a:solidFill>
              </a:rPr>
              <a:t> Gunther </a:t>
            </a:r>
            <a:r>
              <a:rPr lang="ru-RU" sz="3000" b="1" dirty="0" smtClean="0">
                <a:solidFill>
                  <a:srgbClr val="002060"/>
                </a:solidFill>
              </a:rPr>
              <a:t>с соавт. показало, что потребление белка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 до 33 ,8 г/день в возрасте  2 лет достоверно увеличивает количество жировой ткани и ИМТ в возрасте 7 лет , и является предпосылкой к развитию ожирения</a:t>
            </a:r>
            <a:endParaRPr lang="ru-RU" sz="3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548680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b="1" i="1" dirty="0" smtClean="0">
                <a:solidFill>
                  <a:srgbClr val="C00000"/>
                </a:solidFill>
              </a:rPr>
              <a:t> Программирование ожирения  у детей раннего возраста(1-3 года)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843</TotalTime>
  <Words>749</Words>
  <Application>Microsoft Office PowerPoint</Application>
  <PresentationFormat>Экран (4:3)</PresentationFormat>
  <Paragraphs>103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ГОО ВПО «Донецкий национальный медицинский университет  им. М. Горького» Кафедра педиатрии №2</vt:lpstr>
      <vt:lpstr>Слайд 2</vt:lpstr>
      <vt:lpstr>Слайд 3</vt:lpstr>
      <vt:lpstr>Слайд 4</vt:lpstr>
      <vt:lpstr>ПРИЧИНЫ РАЗВИТИЯ ОЖИРЕНИЯ</vt:lpstr>
      <vt:lpstr>Наличие диабета или ожирения у женщины в период, предшествующий беременности</vt:lpstr>
      <vt:lpstr>Программирование ожирения питанием на первом году жизни</vt:lpstr>
      <vt:lpstr>Уровень инсулиногенных аминокислот в плазме крови детей, получающих смесь или грудное вскармливание</vt:lpstr>
      <vt:lpstr>Слайд 9</vt:lpstr>
      <vt:lpstr>Кишечная микробиота и ожирение</vt:lpstr>
      <vt:lpstr>Ожирение у детей в возрасте 7 лет коррелирует с уровнем БФ в младенчестве: снижение уровня БФ до 1 года – фактор риска развития ожирения</vt:lpstr>
      <vt:lpstr>Стандарты определения ожирения у детей</vt:lpstr>
      <vt:lpstr>ПРОФИЛАКТИКА ОЖИРЕНИЯ</vt:lpstr>
      <vt:lpstr>АНТЕНАТАЛЬНАЯ ПРОФИЛАКТИКА ОЖИРЕНИЯ</vt:lpstr>
      <vt:lpstr>Предупреждение ожирения</vt:lpstr>
      <vt:lpstr>Слайд 16</vt:lpstr>
      <vt:lpstr>Результаты исследования показали,что наличие 4-х и более факторов риска таких, как:</vt:lpstr>
      <vt:lpstr>Адекватный сон младенца как мера снижения риска ожирения</vt:lpstr>
      <vt:lpstr>Слайд 19</vt:lpstr>
      <vt:lpstr>Введение прикорма</vt:lpstr>
      <vt:lpstr>Слайд 21</vt:lpstr>
      <vt:lpstr>Слайд 22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ГОО ВПО «Донецкий национальный медицинский университет им. М. Горького» Кафедра педиатрии №2</dc:title>
  <dc:creator>Мед1</dc:creator>
  <cp:lastModifiedBy>Андрей</cp:lastModifiedBy>
  <cp:revision>112</cp:revision>
  <dcterms:modified xsi:type="dcterms:W3CDTF">2020-10-29T18:16:04Z</dcterms:modified>
</cp:coreProperties>
</file>