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-2754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4302683366550363E-2"/>
          <c:y val="0.44118733985262631"/>
          <c:w val="0.83810318170077003"/>
          <c:h val="0.486415965152875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ТРЕВОГА ПОВТОРНОРОДЯЩИХ </c:v>
                </c:pt>
              </c:strCache>
            </c:strRef>
          </c:tx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С предстоящими родами</c:v>
                </c:pt>
                <c:pt idx="1">
                  <c:v>С новым отношением детей к новорожденным</c:v>
                </c:pt>
                <c:pt idx="2">
                  <c:v>о состоянии здоровья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0.87000000000000022</c:v>
                </c:pt>
                <c:pt idx="1">
                  <c:v>0.13</c:v>
                </c:pt>
                <c:pt idx="2">
                  <c:v>5.0000000000000017E-2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3"/>
  <c:chart>
    <c:title>
      <c:tx>
        <c:rich>
          <a:bodyPr/>
          <a:lstStyle/>
          <a:p>
            <a:pPr>
              <a:defRPr/>
            </a:pPr>
            <a:r>
              <a:rPr lang="ru-RU"/>
              <a:t>ТРЕВОГА ПЕРВОРОДЯЩИХ 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ТРЕВОГА ПОВТОРНОРОДЯЩИХ </c:v>
                </c:pt>
              </c:strCache>
            </c:strRef>
          </c:tx>
          <c:dLbls>
            <c:delete val="1"/>
          </c:dLbls>
          <c:cat>
            <c:strRef>
              <c:f>Лист1!$A$2:$A$4</c:f>
              <c:strCache>
                <c:ptCount val="3"/>
                <c:pt idx="0">
                  <c:v>С предстоящими родами</c:v>
                </c:pt>
                <c:pt idx="1">
                  <c:v>Здоровье будущего ребенка</c:v>
                </c:pt>
                <c:pt idx="2">
                  <c:v>о состоянии своего здоровья 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0.53</c:v>
                </c:pt>
                <c:pt idx="1">
                  <c:v>0.56000000000000005</c:v>
                </c:pt>
                <c:pt idx="2">
                  <c:v>3.0000000000000002E-2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нуждаются в поддержке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 группа</c:v>
                </c:pt>
                <c:pt idx="1">
                  <c:v> 2 группа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0.78</c:v>
                </c:pt>
                <c:pt idx="1">
                  <c:v>0.22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нуждаются в поддержке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 группа</c:v>
                </c:pt>
                <c:pt idx="1">
                  <c:v> 2 группа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0.38000000000000012</c:v>
                </c:pt>
                <c:pt idx="1">
                  <c:v>0.62000000000000022</c:v>
                </c:pt>
              </c:numCache>
            </c:numRef>
          </c:val>
        </c:ser>
        <c:gapWidth val="300"/>
        <c:axId val="112792704"/>
        <c:axId val="112794240"/>
      </c:barChart>
      <c:catAx>
        <c:axId val="112792704"/>
        <c:scaling>
          <c:orientation val="minMax"/>
        </c:scaling>
        <c:axPos val="b"/>
        <c:majorTickMark val="none"/>
        <c:tickLblPos val="nextTo"/>
        <c:crossAx val="112794240"/>
        <c:crosses val="autoZero"/>
        <c:auto val="1"/>
        <c:lblAlgn val="ctr"/>
        <c:lblOffset val="100"/>
      </c:catAx>
      <c:valAx>
        <c:axId val="112794240"/>
        <c:scaling>
          <c:orientation val="minMax"/>
        </c:scaling>
        <c:axPos val="l"/>
        <c:majorGridlines/>
        <c:minorGridlines/>
        <c:numFmt formatCode="0%" sourceLinked="1"/>
        <c:tickLblPos val="nextTo"/>
        <c:crossAx val="1127927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9"/>
  <c:chart>
    <c:title>
      <c:tx>
        <c:rich>
          <a:bodyPr/>
          <a:lstStyle/>
          <a:p>
            <a:pPr>
              <a:defRPr/>
            </a:pPr>
            <a:r>
              <a:rPr lang="ru-RU"/>
              <a:t>Отношение к своему состоянию здоровья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небрежное отношение к состоянию здоровья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 группа</c:v>
                </c:pt>
                <c:pt idx="1">
                  <c:v>2 группа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0.67000000000000026</c:v>
                </c:pt>
                <c:pt idx="1">
                  <c:v>0.89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хорошее отношение, соблюдение всех рекомендаций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 группа</c:v>
                </c:pt>
                <c:pt idx="1">
                  <c:v>2 группа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0.33000000000000013</c:v>
                </c:pt>
                <c:pt idx="1">
                  <c:v>0.11</c:v>
                </c:pt>
              </c:numCache>
            </c:numRef>
          </c:val>
        </c:ser>
        <c:gapWidth val="75"/>
        <c:shape val="cylinder"/>
        <c:axId val="141561856"/>
        <c:axId val="141563392"/>
        <c:axId val="0"/>
      </c:bar3DChart>
      <c:catAx>
        <c:axId val="141561856"/>
        <c:scaling>
          <c:orientation val="minMax"/>
        </c:scaling>
        <c:axPos val="b"/>
        <c:majorTickMark val="none"/>
        <c:tickLblPos val="nextTo"/>
        <c:crossAx val="141563392"/>
        <c:crosses val="autoZero"/>
        <c:auto val="1"/>
        <c:lblAlgn val="ctr"/>
        <c:lblOffset val="100"/>
      </c:catAx>
      <c:valAx>
        <c:axId val="14156339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14156185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4FE8-9576-4EC3-9154-64AD7A4C373F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3181-2EAA-4F1F-ABFB-83349DDAF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4FE8-9576-4EC3-9154-64AD7A4C373F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3181-2EAA-4F1F-ABFB-83349DDAF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4FE8-9576-4EC3-9154-64AD7A4C373F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3181-2EAA-4F1F-ABFB-83349DDAF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4FE8-9576-4EC3-9154-64AD7A4C373F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3181-2EAA-4F1F-ABFB-83349DDAF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4FE8-9576-4EC3-9154-64AD7A4C373F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3181-2EAA-4F1F-ABFB-83349DDAF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4FE8-9576-4EC3-9154-64AD7A4C373F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3181-2EAA-4F1F-ABFB-83349DDAF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4FE8-9576-4EC3-9154-64AD7A4C373F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3181-2EAA-4F1F-ABFB-83349DDAF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4FE8-9576-4EC3-9154-64AD7A4C373F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3181-2EAA-4F1F-ABFB-83349DDAF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4FE8-9576-4EC3-9154-64AD7A4C373F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3181-2EAA-4F1F-ABFB-83349DDAF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4FE8-9576-4EC3-9154-64AD7A4C373F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63181-2EAA-4F1F-ABFB-83349DDAF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4FE8-9576-4EC3-9154-64AD7A4C373F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B63181-2EAA-4F1F-ABFB-83349DDAFA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F14FE8-9576-4EC3-9154-64AD7A4C373F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B63181-2EAA-4F1F-ABFB-83349DDAFAD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000372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/>
              <a:t>Особенности трансформации материнских установок во время беременности</a:t>
            </a:r>
            <a:br>
              <a:rPr lang="ru-RU" dirty="0"/>
            </a:br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214414" y="4000504"/>
            <a:ext cx="719735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normalizeH="0" baseline="0" dirty="0" smtClean="0">
                <a:ln/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Авторы : О.В. </a:t>
            </a:r>
            <a:r>
              <a:rPr kumimoji="0" lang="ru-RU" sz="1300" b="1" i="0" u="none" strike="noStrike" normalizeH="0" baseline="0" dirty="0" err="1" smtClean="0">
                <a:ln/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Носкова</a:t>
            </a:r>
            <a:r>
              <a:rPr kumimoji="0" lang="ru-RU" sz="1300" b="1" i="0" u="none" strike="noStrike" normalizeH="0" baseline="0" dirty="0" smtClean="0">
                <a:ln/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А.В. Чурилов, В.В. Свиридова, М.И. </a:t>
            </a:r>
            <a:r>
              <a:rPr kumimoji="0" lang="ru-RU" sz="1300" b="1" i="0" u="none" strike="noStrike" normalizeH="0" baseline="0" dirty="0" err="1" smtClean="0">
                <a:ln/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Клецова</a:t>
            </a:r>
            <a:r>
              <a:rPr kumimoji="0" lang="ru-RU" sz="1300" b="1" i="0" u="none" strike="noStrike" normalizeH="0" baseline="0" dirty="0" smtClean="0">
                <a:ln/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Я.А. </a:t>
            </a:r>
            <a:r>
              <a:rPr kumimoji="0" lang="ru-RU" sz="1300" b="1" i="0" u="none" strike="noStrike" normalizeH="0" baseline="0" dirty="0" err="1" smtClean="0">
                <a:ln/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Смолякова</a:t>
            </a:r>
            <a:endParaRPr kumimoji="0" lang="ru-RU" sz="18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29264"/>
            <a:ext cx="47148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Докладчик :</a:t>
            </a:r>
          </a:p>
          <a:p>
            <a:r>
              <a:rPr lang="ru-RU" b="1" i="1" dirty="0" smtClean="0"/>
              <a:t>врач акушер-гинеколог, </a:t>
            </a:r>
            <a:r>
              <a:rPr lang="ru-RU" b="1" i="1" dirty="0" err="1" smtClean="0"/>
              <a:t>канд.мед.наук</a:t>
            </a:r>
            <a:r>
              <a:rPr lang="ru-RU" b="1" i="1" dirty="0" smtClean="0"/>
              <a:t>, доц. кафедры акушерства и гинекологии</a:t>
            </a:r>
            <a:endParaRPr lang="en-US" b="1" i="1" dirty="0" smtClean="0"/>
          </a:p>
          <a:p>
            <a:r>
              <a:rPr lang="ru-RU" b="1" i="1" dirty="0" smtClean="0"/>
              <a:t> </a:t>
            </a:r>
            <a:r>
              <a:rPr lang="ru-RU" b="1" i="1" dirty="0" err="1" smtClean="0"/>
              <a:t>Носкова</a:t>
            </a:r>
            <a:r>
              <a:rPr lang="ru-RU" b="1" i="1" dirty="0" smtClean="0"/>
              <a:t> О.В.  </a:t>
            </a:r>
          </a:p>
          <a:p>
            <a:r>
              <a:rPr lang="ru-RU" b="1" i="1" dirty="0" smtClean="0"/>
              <a:t> </a:t>
            </a:r>
          </a:p>
          <a:p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736"/>
            <a:ext cx="8286808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первом триместре основные переживания связаны с возможностью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выкидыша.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Во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втором триместре беременности основной акцент тревожных переживаний связан с волнением о состоянии здоровья развивающегося плода, тревогой о возможных пороках развития, отклонениях от нормы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3. 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третьем триместре тревога связана с предстоящими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родами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родоразрешения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акцент тревоги перемещается на новорожденного. </a:t>
            </a:r>
            <a:endParaRPr lang="ru-RU" dirty="0"/>
          </a:p>
        </p:txBody>
      </p:sp>
      <p:pic>
        <p:nvPicPr>
          <p:cNvPr id="4" name="Рисунок 3" descr="bWDqA9DqjE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666992"/>
            <a:ext cx="6715140" cy="41910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429132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Выводы: Таким образом, понятна необходимость психологического сопровождения в виде рефлексивных технологий, техник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, самосовершенствования будущих мам на всех этапах беременности, включая период предшествующий зачатию. Психологическая помощь поможет в дальнейшем правильно сформировать материнские установки, адекватно прогнозировать образ ребенка и его место в семье.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285728"/>
            <a:ext cx="3143272" cy="6357982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Изучению индивидуально-психологических особенностей беременных женщин уделяется в настоящее время большое значение. Тревожно-депрессивный фон настроения, превалирующий во время беременности, детерминирует формирование разных видов отношения к своему будущему ребенку</a:t>
            </a:r>
          </a:p>
        </p:txBody>
      </p:sp>
      <p:pic>
        <p:nvPicPr>
          <p:cNvPr id="4" name="Содержимое 3" descr="1-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57232"/>
            <a:ext cx="5786446" cy="514353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мнению профессора В.В.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Абрамченко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основной особенностью беременных женщин является преобладание возбужденного и тревожного нервно-психического состояния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571612"/>
          <a:ext cx="8229600" cy="5120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28289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12-16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недель - 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До 34-36 недели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беременности эмоциональное состояние беременной при физиологически протекающей беременности уравновешивается и уровень тревоги для каждой женщины становится адекватным ее физиологическими особенностями, связанными с беременностью и характерологическими особенностями самой беременной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36-40</a:t>
                      </a:r>
                      <a:r>
                        <a:rPr lang="ru-RU" baseline="0" dirty="0" smtClean="0"/>
                        <a:t> неделя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центральную нервную систему поступает сигнал о том, что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текущее состояние организма не соответствует его обычным нуждам и потребностям, проявляющееся на эмоциональном уровне в виде тревоги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4900618" cy="3225800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Ringler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рассматривают влияние беременности на психику как кризисную ситуацию. Беременность, в особенности первая, - «кризисная точка в поиске своей женской идентичности, так как это точка, из которой нет возврата, независимо от того, рождается ли в должный срок ребенок, случается выкидыш или делают аборт»</a:t>
            </a:r>
          </a:p>
        </p:txBody>
      </p:sp>
      <p:pic>
        <p:nvPicPr>
          <p:cNvPr id="4" name="Содержимое 3" descr="beremenos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357694"/>
            <a:ext cx="7646779" cy="23018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3643338" cy="5286412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Проведено обследование беременных, включившее в себя анкетирование, наблюдение, беседы на разных сроках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гестации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анализ медицинской документации. Первая группа–первородящие, вторая – повторнородящие, по 25 человек в каждой группе, средний возраст обследованных составил 21,3±1,2 года.</a:t>
            </a:r>
          </a:p>
        </p:txBody>
      </p:sp>
      <p:pic>
        <p:nvPicPr>
          <p:cNvPr id="4" name="Содержимое 3" descr="2a9b95daee0169e39832d1cf6cded7e4-1-450x3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4981" y="1785926"/>
            <a:ext cx="5259019" cy="3506012"/>
          </a:xfrm>
        </p:spPr>
      </p:pic>
      <p:sp>
        <p:nvSpPr>
          <p:cNvPr id="5" name="TextBox 4"/>
          <p:cNvSpPr txBox="1"/>
          <p:nvPr/>
        </p:nvSpPr>
        <p:spPr>
          <a:xfrm>
            <a:off x="1214414" y="142852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950" y="1571612"/>
            <a:ext cx="2328850" cy="3654428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группы в одинаковой степени осознают необходимость психологической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помощи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Все обследуемые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считают, что функции психолога должны выполнять лечащие врачи</a:t>
            </a:r>
          </a:p>
        </p:txBody>
      </p:sp>
      <p:pic>
        <p:nvPicPr>
          <p:cNvPr id="4" name="Содержимое 3" descr="бесплатно-психолог-для-беременных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5860"/>
            <a:ext cx="6357950" cy="4238633"/>
          </a:xfrm>
        </p:spPr>
      </p:pic>
      <p:sp>
        <p:nvSpPr>
          <p:cNvPr id="5" name="TextBox 4"/>
          <p:cNvSpPr txBox="1"/>
          <p:nvPr/>
        </p:nvSpPr>
        <p:spPr>
          <a:xfrm>
            <a:off x="2071670" y="214290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ПСИХОЛОГИЧЕСКАЯ ПОМОЩЬ БЕРЕМЕННЫМ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2984"/>
            <a:ext cx="9144000" cy="11430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Первородящие отмечали, что основной вопрос, который их волновал касался благополучного исхода родов и здоровья будущего малыша, у повторнородящих в 87% случаев основная тревога была связана с предстоящими родами и здоровьем будущего малыша и в 13% переживания связаны с новым отношением детей к появлению новорожденного. В обоих группах в 3 % и 5% соответственно беременные проявляли беспокойство о своем состоянии здоровья.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071602" y="2643182"/>
          <a:ext cx="7286676" cy="4214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3714744" y="2786058"/>
          <a:ext cx="6286544" cy="4071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1-й группе 78% испытывали тревогу, нуждались в дополнительной эмоциональной поддержке со стороны близких людей и стремлении уйти от реальности, во второй группе вышеперечисленные настроения встречались в 38%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500174"/>
          <a:ext cx="8715436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715436" cy="114300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стороны акушеров-гинекологов отмечалось небрежное отношение к состоянию своего здоровья в 1-й группе в 67% случаев и 89% во второй группе. Беременные игнорировали прогулки на свежем воздухе, занятия лечебной физкультуре, предпочитая этому решение хозяйственно-бытовых задач в семье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00024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351</TotalTime>
  <Words>480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Особенности трансформации материнских установок во время беременности </vt:lpstr>
      <vt:lpstr>Изучению индивидуально-психологических особенностей беременных женщин уделяется в настоящее время большое значение. Тревожно-депрессивный фон настроения, превалирующий во время беременности, детерминирует формирование разных видов отношения к своему будущему ребенку</vt:lpstr>
      <vt:lpstr>По мнению профессора В.В. Абрамченко основной особенностью беременных женщин является преобладание возбужденного и тревожного нервно-психического состояния</vt:lpstr>
      <vt:lpstr>Ringler рассматривают влияние беременности на психику как кризисную ситуацию. Беременность, в особенности первая, - «кризисная точка в поиске своей женской идентичности, так как это точка, из которой нет возврата, независимо от того, рождается ли в должный срок ребенок, случается выкидыш или делают аборт»</vt:lpstr>
      <vt:lpstr>Проведено обследование беременных, включившее в себя анкетирование, наблюдение, беседы на разных сроках гестации, анализ медицинской документации. Первая группа–первородящие, вторая – повторнородящие, по 25 человек в каждой группе, средний возраст обследованных составил 21,3±1,2 года.</vt:lpstr>
      <vt:lpstr>Обе группы в одинаковой степени осознают необходимость психологической помощи  Все обследуемые считают, что функции психолога должны выполнять лечащие врачи</vt:lpstr>
      <vt:lpstr>Первородящие отмечали, что основной вопрос, который их волновал касался благополучного исхода родов и здоровья будущего малыша, у повторнородящих в 87% случаев основная тревога была связана с предстоящими родами и здоровьем будущего малыша и в 13% переживания связаны с новым отношением детей к появлению новорожденного. В обоих группах в 3 % и 5% соответственно беременные проявляли беспокойство о своем состоянии здоровья. </vt:lpstr>
      <vt:lpstr>В 1-й группе 78% испытывали тревогу, нуждались в дополнительной эмоциональной поддержке со стороны близких людей и стремлении уйти от реальности, во второй группе вышеперечисленные настроения встречались в 38%</vt:lpstr>
      <vt:lpstr>Со стороны акушеров-гинекологов отмечалось небрежное отношение к состоянию своего здоровья в 1-й группе в 67% случаев и 89% во второй группе. Беременные игнорировали прогулки на свежем воздухе, занятия лечебной физкультуре, предпочитая этому решение хозяйственно-бытовых задач в семье</vt:lpstr>
      <vt:lpstr>1. В первом триместре основные переживания связаны с возможностью выкидыша.  2. Во втором триместре беременности основной акцент тревожных переживаний связан с волнением о состоянии здоровья развивающегося плода, тревогой о возможных пороках развития, отклонениях от нормы.     3. В третьем триместре тревога связана с предстоящими родами После родоразрешения, акцент тревоги перемещается на новорожденного. </vt:lpstr>
      <vt:lpstr>Выводы: Таким образом, понятна необходимость психологического сопровождения в виде рефлексивных технологий, техник саморегуляции, самосовершенствования будущих мам на всех этапах беременности, включая период предшествующий зачатию. Психологическая помощь поможет в дальнейшем правильно сформировать материнские установки, адекватно прогнозировать образ ребенка и его место в семье.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трансформации материнских установок во время беременности </dc:title>
  <dc:creator>Администратор</dc:creator>
  <cp:lastModifiedBy>НИИ-МПС</cp:lastModifiedBy>
  <cp:revision>27</cp:revision>
  <dcterms:created xsi:type="dcterms:W3CDTF">2020-11-01T11:38:16Z</dcterms:created>
  <dcterms:modified xsi:type="dcterms:W3CDTF">2020-11-10T08:01:44Z</dcterms:modified>
</cp:coreProperties>
</file>