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Default Extension="package" ContentType="application/vnd.openxmlformats-officedocument.package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89" r:id="rId2"/>
  </p:sldMasterIdLst>
  <p:notesMasterIdLst>
    <p:notesMasterId r:id="rId20"/>
  </p:notesMasterIdLst>
  <p:handoutMasterIdLst>
    <p:handoutMasterId r:id="rId21"/>
  </p:handoutMasterIdLst>
  <p:sldIdLst>
    <p:sldId id="443" r:id="rId3"/>
    <p:sldId id="444" r:id="rId4"/>
    <p:sldId id="452" r:id="rId5"/>
    <p:sldId id="455" r:id="rId6"/>
    <p:sldId id="453" r:id="rId7"/>
    <p:sldId id="454" r:id="rId8"/>
    <p:sldId id="456" r:id="rId9"/>
    <p:sldId id="457" r:id="rId10"/>
    <p:sldId id="445" r:id="rId11"/>
    <p:sldId id="446" r:id="rId12"/>
    <p:sldId id="447" r:id="rId13"/>
    <p:sldId id="448" r:id="rId14"/>
    <p:sldId id="449" r:id="rId15"/>
    <p:sldId id="450" r:id="rId16"/>
    <p:sldId id="451" r:id="rId17"/>
    <p:sldId id="458" r:id="rId18"/>
    <p:sldId id="459" r:id="rId19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95FF"/>
    <a:srgbClr val="808816"/>
    <a:srgbClr val="B1C01E"/>
    <a:srgbClr val="C38944"/>
    <a:srgbClr val="9EB31C"/>
    <a:srgbClr val="F1A138"/>
    <a:srgbClr val="CD2F86"/>
    <a:srgbClr val="0098D1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929F9F4-4A8F-4326-A1B4-22849713DDAB}" styleName="Style foncé 1 - Accentuation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Style foncé 1 - Accentuation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Style foncé 1 - Accentuation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Style foncé 1 - Accentuation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Style foncé 1 - Accentuation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Style foncé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300" autoAdjust="0"/>
    <p:restoredTop sz="94660"/>
  </p:normalViewPr>
  <p:slideViewPr>
    <p:cSldViewPr>
      <p:cViewPr>
        <p:scale>
          <a:sx n="50" d="100"/>
          <a:sy n="50" d="100"/>
        </p:scale>
        <p:origin x="-1332" y="-654"/>
      </p:cViewPr>
      <p:guideLst>
        <p:guide orient="horz" pos="2160"/>
        <p:guide orient="horz" pos="2387"/>
        <p:guide pos="2880"/>
        <p:guide pos="431"/>
        <p:guide pos="532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1176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Microsoft_Office_Excel_20071.package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Microsoft_Office_Excel_20072.package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1</a:t>
            </a:r>
            <a:r>
              <a:rPr lang="en-US" baseline="0" dirty="0" smtClean="0"/>
              <a:t> </a:t>
            </a:r>
            <a:r>
              <a:rPr lang="ru-RU" baseline="0" dirty="0" smtClean="0"/>
              <a:t>группы (дети):</a:t>
            </a:r>
            <a:endParaRPr lang="ru-RU" dirty="0"/>
          </a:p>
        </c:rich>
      </c:tx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Lbls>
            <c:showPercent val="1"/>
            <c:showLeaderLines val="1"/>
          </c:dLbls>
          <c:cat>
            <c:strRef>
              <c:f>Лист1!$A$2:$A$4</c:f>
              <c:strCache>
                <c:ptCount val="3"/>
                <c:pt idx="0">
                  <c:v>использовали постоянно не менее 3-х противоастматических препаратов</c:v>
                </c:pt>
                <c:pt idx="1">
                  <c:v>Кв. 2</c:v>
                </c:pt>
                <c:pt idx="2">
                  <c:v>Кв. 3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0.2</c:v>
                </c:pt>
                <c:pt idx="1">
                  <c:v>0.53</c:v>
                </c:pt>
                <c:pt idx="2">
                  <c:v>0.27</c:v>
                </c:pt>
              </c:numCache>
            </c:numRef>
          </c:val>
        </c:ser>
        <c:dLbls>
          <c:showPercent val="1"/>
        </c:dLbls>
      </c:pie3DChart>
      <c:spPr>
        <a:noFill/>
        <a:ln w="25394">
          <a:noFill/>
        </a:ln>
      </c:spPr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2 группа</a:t>
            </a:r>
            <a:r>
              <a:rPr lang="ru-RU" baseline="0" dirty="0" smtClean="0"/>
              <a:t> (подростки):</a:t>
            </a:r>
            <a:endParaRPr lang="ru-RU" dirty="0"/>
          </a:p>
        </c:rich>
      </c:tx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Lbls>
            <c:dLbl>
              <c:idx val="2"/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 smtClean="0"/>
                      <a:t>4</a:t>
                    </a:r>
                    <a:r>
                      <a:rPr lang="ru-RU" smtClean="0"/>
                      <a:t>4</a:t>
                    </a:r>
                    <a:r>
                      <a:rPr lang="en-US" smtClean="0"/>
                      <a:t>%</a:t>
                    </a:r>
                    <a:endParaRPr lang="en-US"/>
                  </a:p>
                </c:rich>
              </c:tx>
              <c:spPr/>
            </c:dLbl>
            <c:showPercent val="1"/>
            <c:showLeaderLines val="1"/>
          </c:dLbls>
          <c:cat>
            <c:strRef>
              <c:f>Лист1!$A$2:$A$4</c:f>
              <c:strCache>
                <c:ptCount val="3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0.44</c:v>
                </c:pt>
                <c:pt idx="1">
                  <c:v>0.19</c:v>
                </c:pt>
                <c:pt idx="2">
                  <c:v>0.42000000000000004</c:v>
                </c:pt>
              </c:numCache>
            </c:numRef>
          </c:val>
        </c:ser>
        <c:dLbls>
          <c:showPercent val="1"/>
        </c:dLbls>
      </c:pie3DChart>
      <c:spPr>
        <a:noFill/>
        <a:ln w="25376">
          <a:noFill/>
        </a:ln>
      </c:spPr>
    </c:plotArea>
    <c:plotVisOnly val="1"/>
    <c:dispBlanksAs val="zero"/>
  </c:chart>
  <c:txPr>
    <a:bodyPr/>
    <a:lstStyle/>
    <a:p>
      <a:pPr>
        <a:defRPr sz="1798"/>
      </a:pPr>
      <a:endParaRPr lang="ru-RU"/>
    </a:p>
  </c:tx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A96389BA-266D-4B99-AC19-4B2C7368DBC6}" type="datetimeFigureOut">
              <a:rPr lang="en-US"/>
              <a:pPr>
                <a:defRPr/>
              </a:pPr>
              <a:t>10/31/2020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092821DE-280F-48A8-A4E0-EB1AFAD847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A74F67A5-1B67-451F-A651-88BB6AFE5F47}" type="datetimeFigureOut">
              <a:rPr lang="en-US"/>
              <a:pPr>
                <a:defRPr/>
              </a:pPr>
              <a:t>10/31/2020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en-US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5D66F865-3A4F-43AB-BA71-F2AFBEED3B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0969B9-20A3-41AD-B713-B2DF0B4323F8}" type="datetimeFigureOut">
              <a:rPr lang="en-US"/>
              <a:pPr>
                <a:defRPr/>
              </a:pPr>
              <a:t>10/31/2020</a:t>
            </a:fld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936EFD-5954-4057-993F-F9B599B5A6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915816" y="620688"/>
            <a:ext cx="5770984" cy="288032"/>
          </a:xfrm>
        </p:spPr>
        <p:txBody>
          <a:bodyPr anchor="ctr">
            <a:noAutofit/>
          </a:bodyPr>
          <a:lstStyle>
            <a:lvl1pPr marL="0" indent="0" algn="r">
              <a:buNone/>
              <a:defRPr sz="1600" cap="small" baseline="0">
                <a:solidFill>
                  <a:srgbClr val="1D263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Modifiez le style des sous-titres du masque</a:t>
            </a:r>
            <a:endParaRPr lang="en-US" dirty="0"/>
          </a:p>
        </p:txBody>
      </p:sp>
      <p:sp>
        <p:nvSpPr>
          <p:cNvPr id="7" name="Espace réservé du titre 1"/>
          <p:cNvSpPr>
            <a:spLocks noGrp="1"/>
          </p:cNvSpPr>
          <p:nvPr>
            <p:ph type="title"/>
          </p:nvPr>
        </p:nvSpPr>
        <p:spPr>
          <a:xfrm>
            <a:off x="2915816" y="3076"/>
            <a:ext cx="5770984" cy="617612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7154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1054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Christophe\Desktop\NEW SHOWEET\CHIMIE\fond_medecine3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-3175" y="-3175"/>
            <a:ext cx="9150350" cy="686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8662" y="2071678"/>
            <a:ext cx="7772400" cy="1470025"/>
          </a:xfrm>
        </p:spPr>
        <p:txBody>
          <a:bodyPr>
            <a:normAutofit/>
          </a:bodyPr>
          <a:lstStyle>
            <a:lvl1pPr>
              <a:defRPr sz="4000" b="1" cap="small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71604" y="1214422"/>
            <a:ext cx="6400800" cy="714380"/>
          </a:xfrm>
        </p:spPr>
        <p:txBody>
          <a:bodyPr anchor="ctr"/>
          <a:lstStyle>
            <a:lvl1pPr marL="0" indent="0" algn="ctr">
              <a:buNone/>
              <a:defRPr cap="small" baseline="0">
                <a:solidFill>
                  <a:srgbClr val="0195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en-US" noProof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Christophe\Desktop\NEW SHOWEET\CHIMIE\fond_medecine4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-3175" y="-3175"/>
            <a:ext cx="9150350" cy="686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8794" y="274638"/>
            <a:ext cx="6929486" cy="1143000"/>
          </a:xfrm>
        </p:spPr>
        <p:txBody>
          <a:bodyPr>
            <a:normAutofit/>
          </a:bodyPr>
          <a:lstStyle>
            <a:lvl1pPr algn="l">
              <a:defRPr sz="36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28794" y="1600200"/>
            <a:ext cx="6929486" cy="4525963"/>
          </a:xfrm>
        </p:spPr>
        <p:txBody>
          <a:bodyPr/>
          <a:lstStyle>
            <a:lvl1pPr algn="l">
              <a:defRPr>
                <a:solidFill>
                  <a:srgbClr val="0195FF"/>
                </a:solidFill>
              </a:defRPr>
            </a:lvl1pPr>
            <a:lvl2pPr algn="l">
              <a:defRPr>
                <a:solidFill>
                  <a:srgbClr val="0195FF"/>
                </a:solidFill>
              </a:defRPr>
            </a:lvl2pPr>
            <a:lvl3pPr algn="l">
              <a:defRPr>
                <a:solidFill>
                  <a:srgbClr val="0195FF"/>
                </a:solidFill>
              </a:defRPr>
            </a:lvl3pPr>
            <a:lvl4pPr algn="l">
              <a:defRPr>
                <a:solidFill>
                  <a:srgbClr val="0195FF"/>
                </a:solidFill>
              </a:defRPr>
            </a:lvl4pPr>
            <a:lvl5pPr algn="l">
              <a:defRPr>
                <a:solidFill>
                  <a:srgbClr val="0195FF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786313" y="6356350"/>
            <a:ext cx="2895600" cy="365125"/>
          </a:xfrm>
        </p:spPr>
        <p:txBody>
          <a:bodyPr/>
          <a:lstStyle>
            <a:lvl1pPr algn="r">
              <a:defRPr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Your footer here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7815263" y="6356350"/>
            <a:ext cx="1042987" cy="365125"/>
          </a:xfrm>
        </p:spPr>
        <p:txBody>
          <a:bodyPr/>
          <a:lstStyle>
            <a:lvl1pPr>
              <a:defRPr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fld id="{D5C5C3E8-BD14-4BF0-996E-73F651D838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Christophe\Desktop\NEW SHOWEET\CHIMIE\fond_medecine1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-3175" y="-3175"/>
            <a:ext cx="9150350" cy="686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8662" y="2071678"/>
            <a:ext cx="7772400" cy="1470025"/>
          </a:xfrm>
        </p:spPr>
        <p:txBody>
          <a:bodyPr>
            <a:normAutofit/>
          </a:bodyPr>
          <a:lstStyle>
            <a:lvl1pPr>
              <a:defRPr sz="4000" b="1" cap="small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71604" y="1214422"/>
            <a:ext cx="6400800" cy="714380"/>
          </a:xfrm>
        </p:spPr>
        <p:txBody>
          <a:bodyPr anchor="ctr"/>
          <a:lstStyle>
            <a:lvl1pPr marL="0" indent="0" algn="ctr">
              <a:buNone/>
              <a:defRPr cap="sm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en-US" noProof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Christophe\Desktop\NEW SHOWEET\CHIMIE\fond_medecine2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-3175" y="-3175"/>
            <a:ext cx="9150350" cy="686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8794" y="274638"/>
            <a:ext cx="6929486" cy="1143000"/>
          </a:xfrm>
        </p:spPr>
        <p:txBody>
          <a:bodyPr>
            <a:normAutofit/>
          </a:bodyPr>
          <a:lstStyle>
            <a:lvl1pPr algn="l">
              <a:defRPr sz="36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28794" y="1600200"/>
            <a:ext cx="6929486" cy="4525963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  <a:lvl2pPr algn="l">
              <a:defRPr>
                <a:solidFill>
                  <a:schemeClr val="bg1"/>
                </a:solidFill>
              </a:defRPr>
            </a:lvl2pPr>
            <a:lvl3pPr algn="l">
              <a:defRPr>
                <a:solidFill>
                  <a:schemeClr val="bg1"/>
                </a:solidFill>
              </a:defRPr>
            </a:lvl3pPr>
            <a:lvl4pPr algn="l">
              <a:defRPr>
                <a:solidFill>
                  <a:schemeClr val="bg1"/>
                </a:solidFill>
              </a:defRPr>
            </a:lvl4pPr>
            <a:lvl5pPr algn="l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786313" y="6356350"/>
            <a:ext cx="2895600" cy="365125"/>
          </a:xfrm>
        </p:spPr>
        <p:txBody>
          <a:bodyPr/>
          <a:lstStyle>
            <a:lvl1pPr algn="r"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Your footer here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7815263" y="6356350"/>
            <a:ext cx="1042987" cy="365125"/>
          </a:xfrm>
        </p:spPr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8B9CA473-CE18-47AD-9E21-91E87C09D9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DA8B62F-A0ED-41AC-8993-C07B92E02B62}" type="datetimeFigureOut">
              <a:rPr lang="en-US"/>
              <a:pPr>
                <a:defRPr/>
              </a:pPr>
              <a:t>10/31/2020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 smtClean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Footer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D002A61-0107-4C04-A054-50B662F52F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 rot="5400000">
            <a:off x="8473282" y="5799931"/>
            <a:ext cx="1839912" cy="27622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prstClr val="black"/>
                </a:solidFill>
              </a:rPr>
              <a:t>© Copyright Showeet.com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1D04609-F805-4F04-A2A7-DB9B7A60DA06}" type="datetimeFigureOut">
              <a:rPr lang="en-US"/>
              <a:pPr>
                <a:defRPr/>
              </a:pPr>
              <a:t>10/31/2020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C58D69C-EEE2-46AC-AE88-82023B706B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71438" y="1916113"/>
            <a:ext cx="9215438" cy="1657350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ru-RU" sz="2400" dirty="0" smtClean="0"/>
              <a:t>МОНОКЛОНАЛЬНЫЕ АНТИТЕЛА </a:t>
            </a:r>
            <a:r>
              <a:rPr lang="ru-RU" sz="2400" dirty="0"/>
              <a:t>(ОМАЛИЗУМАБ) КАК НОВЫЙ СПОСОБ ТЕРАПИИ БРОНХИАЛЬНОЙ АСТМЫ С ТЯЖЕЛЫМ ПЕРСИСТИРУЮЩИМ ТЕЧЕНИЕМ У ДЕТЕЙ</a:t>
            </a:r>
            <a:r>
              <a:rPr lang="ru-RU" sz="2400" dirty="0" smtClean="0"/>
              <a:t>.</a:t>
            </a:r>
            <a:endParaRPr lang="en-US" sz="3600" dirty="0"/>
          </a:p>
        </p:txBody>
      </p:sp>
      <p:sp>
        <p:nvSpPr>
          <p:cNvPr id="12290" name="Прямоугольник 3"/>
          <p:cNvSpPr>
            <a:spLocks noChangeArrowheads="1"/>
          </p:cNvSpPr>
          <p:nvPr/>
        </p:nvSpPr>
        <p:spPr bwMode="auto">
          <a:xfrm>
            <a:off x="0" y="-3175"/>
            <a:ext cx="91789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latin typeface="Calibri" pitchFamily="34" charset="0"/>
              </a:rPr>
              <a:t>ФЕДЕРАЛЬНОЕ ГОСУДАРСТВЕННОЕ БЮДЖЕТНОЕ ОБРАЗОВАТЕЛЬНОЕ УЧРЕЖДЕНИЕ ВЫСШЕГО ОБРАЗОВАНИЯ </a:t>
            </a:r>
          </a:p>
          <a:p>
            <a:pPr algn="ctr"/>
            <a:r>
              <a:rPr lang="ru-RU">
                <a:latin typeface="Calibri" pitchFamily="34" charset="0"/>
              </a:rPr>
              <a:t>«РОСТОВСКИЙ ГОСУДАРСТВЕННЫЙ МЕДИЦИНСКИЙ УНИВЕРСИТЕТ» </a:t>
            </a:r>
          </a:p>
          <a:p>
            <a:pPr algn="ctr"/>
            <a:r>
              <a:rPr lang="ru-RU">
                <a:latin typeface="Calibri" pitchFamily="34" charset="0"/>
              </a:rPr>
              <a:t>МИНИСТЕРСТВА ЗДРАВООХРАНИЕНИЯ РОССИЙСКОЙ ФЕДЕРАЦИИ</a:t>
            </a:r>
          </a:p>
        </p:txBody>
      </p:sp>
      <p:pic>
        <p:nvPicPr>
          <p:cNvPr id="12291" name="Рисунок 4" descr="https://melisexpert.ru/upload/iblock/1a4/1a41dbb674ba0b26479d4d4134eeac1c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60350"/>
            <a:ext cx="1116013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http://school66.ucoz.net/_nw/0/8443813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/>
            </a:extLst>
          </a:blip>
          <a:srcRect l="34388" t="21207" r="31612" b="18013"/>
          <a:stretch/>
        </p:blipFill>
        <p:spPr bwMode="auto">
          <a:xfrm>
            <a:off x="8402119" y="298670"/>
            <a:ext cx="710797" cy="8983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</a:extLst>
        </p:spPr>
      </p:pic>
      <p:sp>
        <p:nvSpPr>
          <p:cNvPr id="12293" name="Прямоугольник 6"/>
          <p:cNvSpPr>
            <a:spLocks noChangeArrowheads="1"/>
          </p:cNvSpPr>
          <p:nvPr/>
        </p:nvSpPr>
        <p:spPr bwMode="auto">
          <a:xfrm>
            <a:off x="7380288" y="4724400"/>
            <a:ext cx="1879600" cy="149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300">
                <a:latin typeface="Times New Roman" pitchFamily="18" charset="0"/>
                <a:cs typeface="Times New Roman" pitchFamily="18" charset="0"/>
              </a:rPr>
              <a:t>Подготовили </a:t>
            </a:r>
          </a:p>
          <a:p>
            <a:r>
              <a:rPr lang="ru-RU" sz="1300">
                <a:latin typeface="Times New Roman" pitchFamily="18" charset="0"/>
                <a:cs typeface="Times New Roman" pitchFamily="18" charset="0"/>
              </a:rPr>
              <a:t>Бураева М. Х.-Б.</a:t>
            </a:r>
          </a:p>
          <a:p>
            <a:r>
              <a:rPr lang="ru-RU" sz="1300">
                <a:latin typeface="Times New Roman" pitchFamily="18" charset="0"/>
                <a:cs typeface="Times New Roman" pitchFamily="18" charset="0"/>
              </a:rPr>
              <a:t>Нищенко В. А.</a:t>
            </a:r>
          </a:p>
          <a:p>
            <a:r>
              <a:rPr lang="ru-RU" sz="1300">
                <a:latin typeface="Times New Roman" pitchFamily="18" charset="0"/>
                <a:cs typeface="Times New Roman" pitchFamily="18" charset="0"/>
              </a:rPr>
              <a:t>Бураева М. Х.-Б.</a:t>
            </a:r>
          </a:p>
          <a:p>
            <a:r>
              <a:rPr lang="ru-RU" sz="1300">
                <a:latin typeface="Times New Roman" pitchFamily="18" charset="0"/>
                <a:cs typeface="Times New Roman" pitchFamily="18" charset="0"/>
              </a:rPr>
              <a:t>Научные руководители:</a:t>
            </a:r>
          </a:p>
          <a:p>
            <a:r>
              <a:rPr lang="ru-RU" sz="1300">
                <a:latin typeface="Times New Roman" pitchFamily="18" charset="0"/>
                <a:cs typeface="Times New Roman" pitchFamily="18" charset="0"/>
              </a:rPr>
              <a:t>Осипов Е.В.</a:t>
            </a:r>
          </a:p>
          <a:p>
            <a:r>
              <a:rPr lang="ru-RU" sz="1300">
                <a:latin typeface="Times New Roman" pitchFamily="18" charset="0"/>
                <a:cs typeface="Times New Roman" pitchFamily="18" charset="0"/>
              </a:rPr>
              <a:t>Ануфриев И.И. </a:t>
            </a:r>
          </a:p>
        </p:txBody>
      </p:sp>
      <p:sp>
        <p:nvSpPr>
          <p:cNvPr id="12294" name="Прямоугольник 7"/>
          <p:cNvSpPr>
            <a:spLocks noChangeArrowheads="1"/>
          </p:cNvSpPr>
          <p:nvPr/>
        </p:nvSpPr>
        <p:spPr bwMode="auto">
          <a:xfrm>
            <a:off x="0" y="6326188"/>
            <a:ext cx="91789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>
                <a:latin typeface="Calibri" pitchFamily="34" charset="0"/>
              </a:rPr>
              <a:t>Ростов-на-Дону</a:t>
            </a:r>
          </a:p>
          <a:p>
            <a:pPr algn="ctr"/>
            <a:r>
              <a:rPr lang="ru-RU" sz="1200">
                <a:latin typeface="Calibri" pitchFamily="34" charset="0"/>
              </a:rPr>
              <a:t>2020 год</a:t>
            </a:r>
          </a:p>
        </p:txBody>
      </p:sp>
      <p:sp>
        <p:nvSpPr>
          <p:cNvPr id="12295" name="TextBox 8"/>
          <p:cNvSpPr txBox="1">
            <a:spLocks noChangeArrowheads="1"/>
          </p:cNvSpPr>
          <p:nvPr/>
        </p:nvSpPr>
        <p:spPr bwMode="auto">
          <a:xfrm>
            <a:off x="0" y="1316038"/>
            <a:ext cx="91440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8813" y="274638"/>
            <a:ext cx="6929437" cy="1143000"/>
          </a:xfrm>
        </p:spPr>
        <p:txBody>
          <a:bodyPr rtlCol="0"/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>Материалы и методы:</a:t>
            </a:r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4310063" y="2349500"/>
            <a:ext cx="2087562" cy="863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3 ребенка</a:t>
            </a:r>
            <a:endParaRPr lang="ru-RU" dirty="0"/>
          </a:p>
        </p:txBody>
      </p:sp>
      <p:cxnSp>
        <p:nvCxnSpPr>
          <p:cNvPr id="6" name="Прямая со стрелкой 5"/>
          <p:cNvCxnSpPr/>
          <p:nvPr/>
        </p:nvCxnSpPr>
        <p:spPr>
          <a:xfrm flipH="1">
            <a:off x="3973513" y="3284538"/>
            <a:ext cx="1008062" cy="9731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5724525" y="3284538"/>
            <a:ext cx="1008063" cy="9731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Скругленный прямоугольник 10"/>
          <p:cNvSpPr/>
          <p:nvPr/>
        </p:nvSpPr>
        <p:spPr>
          <a:xfrm>
            <a:off x="3132138" y="4335463"/>
            <a:ext cx="1439862" cy="72072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2 мальчика</a:t>
            </a:r>
            <a:endParaRPr lang="ru-RU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188075" y="4335463"/>
            <a:ext cx="1439863" cy="72072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1 девочка</a:t>
            </a:r>
            <a:endParaRPr lang="ru-RU" dirty="0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2141538" y="1268413"/>
            <a:ext cx="6894512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ru-RU">
                <a:latin typeface="Calibri" pitchFamily="34" charset="0"/>
              </a:rPr>
              <a:t>В отделении педиатрии РДКБ г. Грозный инновационный метод лечения с применением рекомбинантного препарата омализумаба внедрен в практику с мая 2017 года: 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678113" y="5445125"/>
            <a:ext cx="6048375" cy="93662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prstClr val="black"/>
                </a:solidFill>
              </a:rPr>
              <a:t>в возрасте 12-14 лет с неконтролируемой БА получают омализумаб.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11" grpId="0" animBg="1"/>
      <p:bldP spid="12" grpId="0" animBg="1"/>
      <p:bldP spid="13" grpId="0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нутый угол 6"/>
          <p:cNvSpPr/>
          <p:nvPr/>
        </p:nvSpPr>
        <p:spPr>
          <a:xfrm>
            <a:off x="2555875" y="908050"/>
            <a:ext cx="5184775" cy="4968875"/>
          </a:xfrm>
          <a:prstGeom prst="foldedCorner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dirty="0"/>
              <a:t>Из анамнеза заболевания: средняя </a:t>
            </a:r>
            <a:r>
              <a:rPr lang="ru-RU" dirty="0"/>
              <a:t>продолжительность заболевания БА – 7 лет. У всех пациентов отмечалось сочетание БА с аллергическим ринитом и конъюнктивитом. </a:t>
            </a:r>
            <a:endParaRPr lang="ru-RU" dirty="0"/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dirty="0"/>
              <a:t>Уровень </a:t>
            </a:r>
            <a:r>
              <a:rPr lang="ru-RU" dirty="0"/>
              <a:t>общего </a:t>
            </a:r>
            <a:r>
              <a:rPr lang="ru-RU" dirty="0" err="1"/>
              <a:t>IgE</a:t>
            </a:r>
            <a:r>
              <a:rPr lang="ru-RU" dirty="0"/>
              <a:t> в сыворотке крови составлял в среднем 667 МЕ/мл. </a:t>
            </a:r>
            <a:endParaRPr lang="ru-RU" dirty="0"/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dirty="0"/>
              <a:t>При </a:t>
            </a:r>
            <a:r>
              <a:rPr lang="ru-RU" dirty="0"/>
              <a:t>исследовании функции внешнего дыхания выявлены выраженные нарушения бронхиальной проходимости. Средние показатели у испытуемых: ЖЕЛ ― 88%, ФЖЕЛ ― 73%, ОФВ1 ― 65%, ОФВ1/ЖЕЛ ― 90%, тест с </a:t>
            </a:r>
            <a:r>
              <a:rPr lang="ru-RU" dirty="0" err="1"/>
              <a:t>бронхолитиком</a:t>
            </a:r>
            <a:r>
              <a:rPr lang="ru-RU" dirty="0"/>
              <a:t> положительный, что является диагностическим критерием бронхиальной астмы.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8813" y="274638"/>
            <a:ext cx="6929437" cy="1143000"/>
          </a:xfrm>
        </p:spPr>
        <p:txBody>
          <a:bodyPr rtlCol="0"/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>Лечение пациентов</a:t>
            </a: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268538" y="1484313"/>
            <a:ext cx="6696075" cy="194468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dirty="0"/>
              <a:t>Пациенты находились на базисной противовоспалительной терапии комбинированными препаратами </a:t>
            </a:r>
            <a:r>
              <a:rPr lang="ru-RU" dirty="0"/>
              <a:t>ИГКС(</a:t>
            </a:r>
            <a:r>
              <a:rPr lang="ru-RU" dirty="0" err="1"/>
              <a:t>будесонид</a:t>
            </a:r>
            <a:r>
              <a:rPr lang="ru-RU" dirty="0"/>
              <a:t>)/ДДБА (</a:t>
            </a:r>
            <a:r>
              <a:rPr lang="ru-RU" dirty="0" err="1"/>
              <a:t>формотерола</a:t>
            </a:r>
            <a:r>
              <a:rPr lang="ru-RU" dirty="0"/>
              <a:t> </a:t>
            </a:r>
            <a:r>
              <a:rPr lang="ru-RU" dirty="0" err="1"/>
              <a:t>фумарат</a:t>
            </a:r>
            <a:r>
              <a:rPr lang="ru-RU" dirty="0"/>
              <a:t>) в </a:t>
            </a:r>
            <a:r>
              <a:rPr lang="ru-RU" dirty="0"/>
              <a:t>высоких дозах, однако достичь контроля БА не удавалось, дети неоднократно госпитализировались в стационар с обострением, которое требовало включения в терапию системных </a:t>
            </a:r>
            <a:r>
              <a:rPr lang="ru-RU" dirty="0"/>
              <a:t>ГК.</a:t>
            </a: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268538" y="3716338"/>
            <a:ext cx="6696075" cy="180022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dirty="0"/>
              <a:t>Учитывая отсутствие контроля на фоне </a:t>
            </a:r>
            <a:r>
              <a:rPr lang="ru-RU" dirty="0"/>
              <a:t>терапии БП, </a:t>
            </a:r>
            <a:r>
              <a:rPr lang="ru-RU" dirty="0"/>
              <a:t>пациентам в комплексную терапию был включен омализумаб в соответствии с инструкцией по его применению в дозе 300 мг подкожно 1 раз в 4 недели в течение последующих 6 месяцев.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8813" y="274638"/>
            <a:ext cx="6929437" cy="1143000"/>
          </a:xfrm>
        </p:spPr>
        <p:txBody>
          <a:bodyPr rtlCol="0"/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>Результаты исследования: </a:t>
            </a:r>
            <a:endParaRPr lang="ru-RU" dirty="0"/>
          </a:p>
        </p:txBody>
      </p:sp>
      <p:sp>
        <p:nvSpPr>
          <p:cNvPr id="4" name="Горизонтальный свиток 3"/>
          <p:cNvSpPr/>
          <p:nvPr/>
        </p:nvSpPr>
        <p:spPr>
          <a:xfrm>
            <a:off x="2051050" y="1341438"/>
            <a:ext cx="4176713" cy="4679950"/>
          </a:xfrm>
          <a:prstGeom prst="horizontalScroll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dirty="0"/>
              <a:t>Через 1 месяц после первой инъекции отмечалась значимая положительная динамика: дневные симптомы с частотой 3-4 в день при отсутствии ночных эпизодов.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dirty="0"/>
              <a:t>После второй инъекции в течение месяца у мальчиков наблюдалось 2 дневных приступа, у девочки 1 приступ, ночные симптомы у детей больше не отмечались.</a:t>
            </a:r>
          </a:p>
        </p:txBody>
      </p:sp>
      <p:pic>
        <p:nvPicPr>
          <p:cNvPr id="2050" name="Picture 2" descr="https://www.roche.com/dam/jcr:a64a48d6-ca00-4b51-87b6-7a0f928853bc/de/Xolair-74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/>
            </a:extLst>
          </a:blip>
          <a:srcRect l="28862" t="2785" r="28281" b="2230"/>
          <a:stretch/>
        </p:blipFill>
        <p:spPr bwMode="auto">
          <a:xfrm>
            <a:off x="6876256" y="4165050"/>
            <a:ext cx="1944216" cy="24223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2051050" y="1125538"/>
            <a:ext cx="6697663" cy="19431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Пациенты получили 6 инъекций омализумаба в течение 6 месяцев, через 5 месяцев от начала проведения комплексной терапии прекратились дневные симптомы. </a:t>
            </a:r>
          </a:p>
        </p:txBody>
      </p:sp>
      <p:pic>
        <p:nvPicPr>
          <p:cNvPr id="3074" name="Picture 2" descr="http://mirror.smed.ru/userfiles/products/original/7331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/>
            </a:extLst>
          </a:blip>
          <a:srcRect l="7249" t="14560" r="4675" b="16993"/>
          <a:stretch/>
        </p:blipFill>
        <p:spPr bwMode="auto">
          <a:xfrm>
            <a:off x="3635896" y="3356992"/>
            <a:ext cx="3195988" cy="248376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8813" y="274638"/>
            <a:ext cx="6929437" cy="1143000"/>
          </a:xfrm>
        </p:spPr>
        <p:txBody>
          <a:bodyPr rtlCol="0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/>
              <a:t>Анализ результатов исследования 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046288" y="1916113"/>
            <a:ext cx="6696075" cy="194468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ФВД в динамике показал положительную динамику через 4 месяца от начала лечения: </a:t>
            </a:r>
            <a:endParaRPr lang="ru-RU" dirty="0"/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dirty="0"/>
              <a:t>уровень </a:t>
            </a:r>
            <a:r>
              <a:rPr lang="ru-RU" dirty="0"/>
              <a:t>общего </a:t>
            </a:r>
            <a:r>
              <a:rPr lang="ru-RU" dirty="0" err="1"/>
              <a:t>IgE</a:t>
            </a:r>
            <a:r>
              <a:rPr lang="ru-RU" dirty="0"/>
              <a:t> в сыворотке крови составило в среднем 356 МЕ/мл; </a:t>
            </a:r>
            <a:endParaRPr lang="ru-RU" dirty="0"/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dirty="0"/>
              <a:t>ОФВ1-82</a:t>
            </a:r>
            <a:r>
              <a:rPr lang="ru-RU" dirty="0"/>
              <a:t>%, вариабельность показателя составила менее 20% в сутки, </a:t>
            </a:r>
            <a:endParaRPr lang="ru-RU" dirty="0"/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dirty="0"/>
              <a:t>тест </a:t>
            </a:r>
            <a:r>
              <a:rPr lang="ru-RU" dirty="0"/>
              <a:t>с </a:t>
            </a:r>
            <a:r>
              <a:rPr lang="ru-RU" dirty="0" err="1"/>
              <a:t>бронхолитиком</a:t>
            </a:r>
            <a:r>
              <a:rPr lang="ru-RU" dirty="0"/>
              <a:t> положительный.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8813" y="274638"/>
            <a:ext cx="6929437" cy="1143000"/>
          </a:xfrm>
        </p:spPr>
        <p:txBody>
          <a:bodyPr rtlCol="0"/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>Вывод:</a:t>
            </a:r>
            <a:endParaRPr lang="ru-RU" dirty="0"/>
          </a:p>
        </p:txBody>
      </p:sp>
      <p:sp>
        <p:nvSpPr>
          <p:cNvPr id="4" name="Загнутый угол 3"/>
          <p:cNvSpPr/>
          <p:nvPr/>
        </p:nvSpPr>
        <p:spPr>
          <a:xfrm>
            <a:off x="3563938" y="1557338"/>
            <a:ext cx="4248150" cy="3095625"/>
          </a:xfrm>
          <a:prstGeom prst="foldedCorner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dirty="0"/>
              <a:t>У</a:t>
            </a:r>
            <a:r>
              <a:rPr lang="ru-RU" dirty="0"/>
              <a:t>становлена </a:t>
            </a:r>
            <a:r>
              <a:rPr lang="ru-RU" dirty="0"/>
              <a:t>эффективность терапии омализумабом у детей в возрасте 12-14 лет с тяжелым персистирующим течением бронхиальной астмы в виде отсутствия ночных приступов БА и значительным сокращением частоты госпитализаций по поводу обострения.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28688" y="2071688"/>
            <a:ext cx="7772400" cy="1470025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28813" y="274638"/>
            <a:ext cx="6929437" cy="1143000"/>
          </a:xfrm>
        </p:spPr>
        <p:txBody>
          <a:bodyPr rtlCol="0"/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>Бронхиальная астма</a:t>
            </a:r>
            <a:endParaRPr lang="en-US" dirty="0"/>
          </a:p>
        </p:txBody>
      </p:sp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1835150" y="1557338"/>
            <a:ext cx="7237413" cy="203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ru-RU">
                <a:latin typeface="Calibri" pitchFamily="34" charset="0"/>
              </a:rPr>
              <a:t> Бронхиальная астма у детей принадлежит к числу наиболее распространенных аллергических болезней. За последние годы во всем мире отмечается тенденция к увеличению заболеваемости детей, в том числе раннего возраста, и более тяжелому течению БА. В связи с этим основное внимание специалистов приковано к новым методам диагностики данной патологии и разработке оптимальной схемы лечения болезни.</a:t>
            </a:r>
          </a:p>
        </p:txBody>
      </p:sp>
      <p:pic>
        <p:nvPicPr>
          <p:cNvPr id="4098" name="Picture 2" descr="https://cf.ppt-online.org/files/slide/x/Xpk8HbDAnd1rlFhQfWmj3IRqiJ5uczwPvZeLEy/slide-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/>
            </a:extLst>
          </a:blip>
          <a:srcRect l="52646" t="25912" r="2572" b="11346"/>
          <a:stretch/>
        </p:blipFill>
        <p:spPr bwMode="auto">
          <a:xfrm>
            <a:off x="6193769" y="3588117"/>
            <a:ext cx="2878223" cy="30243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8813" y="274638"/>
            <a:ext cx="6929437" cy="1143000"/>
          </a:xfrm>
        </p:spPr>
        <p:txBody>
          <a:bodyPr rtlCol="0"/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>ЭПИДЕМИОЛОГИЯ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28813" y="1600200"/>
            <a:ext cx="6929437" cy="4525963"/>
          </a:xfrm>
        </p:spPr>
        <p:txBody>
          <a:bodyPr rtlCol="0">
            <a:normAutofit fontScale="77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/>
              <a:t>В России страдает БА около 8 млн. человек (10% среди детей и 6% среди взрослых).</a:t>
            </a:r>
            <a:br>
              <a:rPr lang="ru-RU" dirty="0"/>
            </a:br>
            <a:endParaRPr lang="ru-RU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Во </a:t>
            </a:r>
            <a:r>
              <a:rPr lang="ru-RU" dirty="0"/>
              <a:t>всем мире ежегодно от БА упирают 180 тыс. человек.</a:t>
            </a:r>
            <a:br>
              <a:rPr lang="ru-RU" dirty="0"/>
            </a:br>
            <a:endParaRPr lang="ru-RU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Самые </a:t>
            </a:r>
            <a:r>
              <a:rPr lang="ru-RU" dirty="0"/>
              <a:t>высокие показатели смертности в Китае и России: 36,7 и 38,6 на 100 000 населения.</a:t>
            </a:r>
            <a:br>
              <a:rPr lang="ru-RU" dirty="0"/>
            </a:br>
            <a:endParaRPr lang="ru-RU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Средний </a:t>
            </a:r>
            <a:r>
              <a:rPr lang="ru-RU" dirty="0"/>
              <a:t>показатель смертности по данным из 48 стран мира: 7,9 на 100 000 населения.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8813" y="274638"/>
            <a:ext cx="6929437" cy="1143000"/>
          </a:xfrm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400" b="0" dirty="0"/>
              <a:t>TENOR (The Epidemiology and Natural history of asthma Outcomes and treatment Regimens) </a:t>
            </a:r>
            <a:r>
              <a:rPr lang="ru-RU" sz="2400" b="0" dirty="0"/>
              <a:t>было проведено исследование:</a:t>
            </a:r>
            <a:endParaRPr lang="ru-RU" sz="2400" dirty="0"/>
          </a:p>
        </p:txBody>
      </p:sp>
      <p:sp>
        <p:nvSpPr>
          <p:cNvPr id="4" name="Овал 3"/>
          <p:cNvSpPr/>
          <p:nvPr/>
        </p:nvSpPr>
        <p:spPr>
          <a:xfrm>
            <a:off x="3851275" y="1700213"/>
            <a:ext cx="3168650" cy="1008062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2 большие группы:</a:t>
            </a:r>
            <a:endParaRPr lang="ru-RU" dirty="0"/>
          </a:p>
        </p:txBody>
      </p:sp>
      <p:cxnSp>
        <p:nvCxnSpPr>
          <p:cNvPr id="6" name="Прямая со стрелкой 5"/>
          <p:cNvCxnSpPr/>
          <p:nvPr/>
        </p:nvCxnSpPr>
        <p:spPr>
          <a:xfrm flipH="1">
            <a:off x="3635375" y="2754313"/>
            <a:ext cx="1081088" cy="11525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6156325" y="2754313"/>
            <a:ext cx="1220788" cy="11001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Скругленный прямоугольник 11"/>
          <p:cNvSpPr/>
          <p:nvPr/>
        </p:nvSpPr>
        <p:spPr>
          <a:xfrm>
            <a:off x="2454275" y="3937000"/>
            <a:ext cx="2262188" cy="8636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1 группа: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Дети от 6 до 11 лет </a:t>
            </a:r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249988" y="3913188"/>
            <a:ext cx="2260600" cy="8636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2 группа: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Подростки от 12 до 17 лет</a:t>
            </a:r>
            <a:endParaRPr lang="ru-RU" dirty="0"/>
          </a:p>
        </p:txBody>
      </p:sp>
      <p:sp>
        <p:nvSpPr>
          <p:cNvPr id="15" name="Горизонтальный свиток 14"/>
          <p:cNvSpPr/>
          <p:nvPr/>
        </p:nvSpPr>
        <p:spPr>
          <a:xfrm>
            <a:off x="2292350" y="5013325"/>
            <a:ext cx="6288088" cy="1700213"/>
          </a:xfrm>
          <a:prstGeom prst="horizont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произведено трехлетнее </a:t>
            </a:r>
            <a:r>
              <a:rPr lang="ru-RU" dirty="0" err="1"/>
              <a:t>проспективное</a:t>
            </a:r>
            <a:r>
              <a:rPr lang="ru-RU" dirty="0"/>
              <a:t> наблюдение за состоянием пациентов с оценкой функции легких, получающих стандартную базисную терапию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12" grpId="0" animBg="1"/>
      <p:bldP spid="13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8813" y="274638"/>
            <a:ext cx="6929437" cy="1143000"/>
          </a:xfrm>
        </p:spPr>
        <p:txBody>
          <a:bodyPr rtlCol="0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>Результаты исследования</a:t>
            </a:r>
            <a:r>
              <a:rPr lang="en-US" b="0" dirty="0"/>
              <a:t> </a:t>
            </a:r>
            <a:r>
              <a:rPr lang="en-US" dirty="0"/>
              <a:t>TENOR</a:t>
            </a:r>
            <a:r>
              <a:rPr lang="ru-RU" dirty="0" smtClean="0"/>
              <a:t> :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2360613" y="1217613"/>
          <a:ext cx="5913437" cy="4022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3276600" y="5013325"/>
            <a:ext cx="142875" cy="14446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282950" y="5389563"/>
            <a:ext cx="142875" cy="14446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273425" y="5732463"/>
            <a:ext cx="144463" cy="1444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354388" y="5667375"/>
            <a:ext cx="57181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>
                <a:latin typeface="Calibri" pitchFamily="34" charset="0"/>
              </a:rPr>
              <a:t>- </a:t>
            </a:r>
            <a:r>
              <a:rPr lang="ru-RU" sz="1200">
                <a:latin typeface="Times New Roman" pitchFamily="18" charset="0"/>
                <a:cs typeface="Times New Roman" pitchFamily="18" charset="0"/>
              </a:rPr>
              <a:t>использовали постоянно не менее 3-х противоастматических препаратов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395663" y="4946650"/>
            <a:ext cx="5716587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>
                <a:latin typeface="Times New Roman" pitchFamily="18" charset="0"/>
                <a:cs typeface="Times New Roman" pitchFamily="18" charset="0"/>
              </a:rPr>
              <a:t>- детей периодически нуждаются в лечении системными глюкокортикостероидами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386138" y="5322888"/>
            <a:ext cx="5400675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>
                <a:latin typeface="Times New Roman" pitchFamily="18" charset="0"/>
                <a:cs typeface="Times New Roman" pitchFamily="18" charset="0"/>
              </a:rPr>
              <a:t>- дети регулярно обращаются за экстренной медицинской помощью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  <p:bldP spid="5" grpId="0" animBg="1"/>
      <p:bldP spid="6" grpId="0" animBg="1"/>
      <p:bldP spid="7" grpId="0" animBg="1"/>
      <p:bldP spid="8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2144713" y="714375"/>
          <a:ext cx="6726237" cy="3989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3276600" y="5013325"/>
            <a:ext cx="142875" cy="14446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284538" y="5360988"/>
            <a:ext cx="144462" cy="14446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276600" y="5732463"/>
            <a:ext cx="142875" cy="1444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365500" y="5299075"/>
            <a:ext cx="5718175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>
                <a:latin typeface="Times New Roman" pitchFamily="18" charset="0"/>
                <a:cs typeface="Times New Roman" pitchFamily="18" charset="0"/>
              </a:rPr>
              <a:t>- детей периодически нуждаются в лечении системными глюкокортикостероидами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359150" y="5667375"/>
            <a:ext cx="57181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>
                <a:latin typeface="Calibri" pitchFamily="34" charset="0"/>
              </a:rPr>
              <a:t>- </a:t>
            </a:r>
            <a:r>
              <a:rPr lang="ru-RU" sz="1200">
                <a:latin typeface="Times New Roman" pitchFamily="18" charset="0"/>
                <a:cs typeface="Times New Roman" pitchFamily="18" charset="0"/>
              </a:rPr>
              <a:t>использовали постоянно не менее 3-х противоастматических препаратов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359150" y="4946650"/>
            <a:ext cx="5400675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>
                <a:latin typeface="Times New Roman" pitchFamily="18" charset="0"/>
                <a:cs typeface="Times New Roman" pitchFamily="18" charset="0"/>
              </a:rPr>
              <a:t>- дети регулярно обращаются за экстренной медицинской помощью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5" grpId="0" animBg="1"/>
      <p:bldP spid="6" grpId="0" animBg="1"/>
      <p:bldP spid="7" grpId="0" animBg="1"/>
      <p:bldP spid="8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8813" y="274638"/>
            <a:ext cx="6929437" cy="1143000"/>
          </a:xfrm>
        </p:spPr>
        <p:txBody>
          <a:bodyPr rtlCol="0"/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>Омализумаб</a:t>
            </a:r>
            <a:endParaRPr lang="ru-RU" dirty="0"/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1979613" y="1412875"/>
            <a:ext cx="716438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ru-RU">
                <a:latin typeface="Calibri" pitchFamily="34" charset="0"/>
              </a:rPr>
              <a:t>В настоящее время большую роль в лечении тяжелой персистирующей бронхиальной астмы выделяется препрарату омализумаб, который представляет собой гуманизированные моноклональные антитела.</a:t>
            </a:r>
          </a:p>
        </p:txBody>
      </p:sp>
      <p:pic>
        <p:nvPicPr>
          <p:cNvPr id="6146" name="Picture 2" descr="https://expertology.ru/upload/medialibrary/f01/Ksolar-_Omalizumab_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/>
            </a:extLst>
          </a:blip>
          <a:srcRect l="8913" r="5244"/>
          <a:stretch/>
        </p:blipFill>
        <p:spPr bwMode="auto">
          <a:xfrm>
            <a:off x="2955471" y="3068960"/>
            <a:ext cx="5445579" cy="31485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8813" y="274638"/>
            <a:ext cx="6929437" cy="1143000"/>
          </a:xfrm>
        </p:spPr>
        <p:txBody>
          <a:bodyPr rtlCol="0"/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>Механизм действия</a:t>
            </a:r>
            <a:endParaRPr lang="ru-RU" dirty="0"/>
          </a:p>
        </p:txBody>
      </p:sp>
      <p:pic>
        <p:nvPicPr>
          <p:cNvPr id="5122" name="Picture 2" descr="https://sun9-51.userapi.com/c854228/v854228398/2009fc/5uQwSSjABq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35150" y="1989138"/>
            <a:ext cx="7308850" cy="251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8813" y="274638"/>
            <a:ext cx="6929437" cy="1143000"/>
          </a:xfrm>
        </p:spPr>
        <p:txBody>
          <a:bodyPr rtlCol="0"/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>Цель исследования:</a:t>
            </a: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124075" y="1557338"/>
            <a:ext cx="6911975" cy="19431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И</a:t>
            </a:r>
            <a:r>
              <a:rPr lang="ru-RU" dirty="0"/>
              <a:t>зучить </a:t>
            </a:r>
            <a:r>
              <a:rPr lang="ru-RU" dirty="0"/>
              <a:t>эффективность терапии омализумабом у детей в возрасте 12-14 лет с бронхиальной астмой с тяжелым персистирующим течением.</a:t>
            </a:r>
          </a:p>
        </p:txBody>
      </p:sp>
      <p:pic>
        <p:nvPicPr>
          <p:cNvPr id="1026" name="Picture 2" descr="C:\Users\Администратор\Desktop\омализумаб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/>
            </a:extLst>
          </a:blip>
          <a:srcRect l="9615" t="17347" r="3493" b="9812"/>
          <a:stretch/>
        </p:blipFill>
        <p:spPr bwMode="auto">
          <a:xfrm>
            <a:off x="4067943" y="4005064"/>
            <a:ext cx="3458805" cy="217464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/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theme/theme1.xml><?xml version="1.0" encoding="utf-8"?>
<a:theme xmlns:a="http://schemas.openxmlformats.org/drawingml/2006/main" name="Blan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44034</TotalTime>
  <Words>610</Words>
  <Application>Microsoft Office PowerPoint</Application>
  <PresentationFormat>Экран (4:3)</PresentationFormat>
  <Paragraphs>64</Paragraphs>
  <Slides>17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9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31" baseType="lpstr">
      <vt:lpstr>Calibri</vt:lpstr>
      <vt:lpstr>Arial</vt:lpstr>
      <vt:lpstr>Times New Roman</vt:lpstr>
      <vt:lpstr>Wingdings</vt:lpstr>
      <vt:lpstr>Blank</vt:lpstr>
      <vt:lpstr>Custom Design</vt:lpstr>
      <vt:lpstr>Blank</vt:lpstr>
      <vt:lpstr>Blank</vt:lpstr>
      <vt:lpstr>Custom Design</vt:lpstr>
      <vt:lpstr>Custom Design</vt:lpstr>
      <vt:lpstr>Custom Design</vt:lpstr>
      <vt:lpstr>Custom Design</vt:lpstr>
      <vt:lpstr>Custom Design</vt:lpstr>
      <vt:lpstr>Диаграмма Microsoft Excel</vt:lpstr>
      <vt:lpstr>МОНОКЛОНАЛЬНЫЕ АНТИТЕЛА (ОМАЛИЗУМАБ) КАК НОВЫЙ СПОСОБ ТЕРАПИИ БРОНХИАЛЬНОЙ АСТМЫ С ТЯЖЕЛЫМ ПЕРСИСТИРУЮЩИМ ТЕЧЕНИЕМ У ДЕТЕЙ.</vt:lpstr>
      <vt:lpstr>Бронхиальная астма</vt:lpstr>
      <vt:lpstr>ЭПИДЕМИОЛОГИЯ</vt:lpstr>
      <vt:lpstr>TENOR (The Epidemiology and Natural history of asthma Outcomes and treatment Regimens) было проведено исследование:</vt:lpstr>
      <vt:lpstr>Результаты исследования TENOR :</vt:lpstr>
      <vt:lpstr>Слайд 6</vt:lpstr>
      <vt:lpstr>Омализумаб</vt:lpstr>
      <vt:lpstr>Механизм действия</vt:lpstr>
      <vt:lpstr>Цель исследования:</vt:lpstr>
      <vt:lpstr>Материалы и методы:</vt:lpstr>
      <vt:lpstr>Слайд 11</vt:lpstr>
      <vt:lpstr>Лечение пациентов</vt:lpstr>
      <vt:lpstr>Результаты исследования: </vt:lpstr>
      <vt:lpstr>Слайд 14</vt:lpstr>
      <vt:lpstr>Анализ результатов исследования </vt:lpstr>
      <vt:lpstr>Вывод: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 - Medical</dc:title>
  <dc:creator>showeet.com</dc:creator>
  <dc:description>© Copyright Showeet.com</dc:description>
  <cp:lastModifiedBy>ЭА</cp:lastModifiedBy>
  <cp:revision>20</cp:revision>
  <dcterms:created xsi:type="dcterms:W3CDTF">2011-05-09T14:18:21Z</dcterms:created>
  <dcterms:modified xsi:type="dcterms:W3CDTF">2020-10-31T09:43:14Z</dcterms:modified>
  <cp:category>Templates</cp:category>
</cp:coreProperties>
</file>