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Процентное соотношение площади поражение лица у всех больных розацеа</c:v>
                </c:pt>
              </c:strCache>
            </c:strRef>
          </c:tx>
          <c:explosion val="12"/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2 зоны лица</c:v>
                </c:pt>
                <c:pt idx="1">
                  <c:v>3 зоны лица</c:v>
                </c:pt>
                <c:pt idx="2">
                  <c:v>4 и более зоны лица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0.33</c:v>
                </c:pt>
                <c:pt idx="2">
                  <c:v>0.11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 пораженных зон среди больных ЭТП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2 зоны лица</c:v>
                </c:pt>
                <c:pt idx="1">
                  <c:v>3 зоны лица</c:v>
                </c:pt>
                <c:pt idx="2">
                  <c:v>4 и более зоны лица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</c:v>
                </c:pt>
                <c:pt idx="1">
                  <c:v>0.1</c:v>
                </c:pt>
                <c:pt idx="2">
                  <c:v>0.1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 пораженных зон среди больных ППП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2 зоны лица</c:v>
                </c:pt>
                <c:pt idx="1">
                  <c:v>3 зоны лица</c:v>
                </c:pt>
                <c:pt idx="2">
                  <c:v>4 и более зоны лица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</c:v>
                </c:pt>
                <c:pt idx="1">
                  <c:v>0.3</c:v>
                </c:pt>
                <c:pt idx="2">
                  <c:v>0.2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35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70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017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67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3883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210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124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81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13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64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06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04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53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58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04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79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5214-969F-4ABA-AEBD-1BD77AF99ADC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9DF4EF-A124-4196-B4CC-494A99C2AC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82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316" y="192758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400" dirty="0"/>
              <a:t>СПОСОБ ОПРЕДЕЛЕНИЯ ТЯЖЕСТИ РОЗАЦЕА ПО ДЕРМАТОСКОПИЧЕСКИМ ПРИЗНАКАМ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50924" y="4192351"/>
            <a:ext cx="5199797" cy="1655762"/>
          </a:xfrm>
        </p:spPr>
        <p:txBody>
          <a:bodyPr>
            <a:normAutofit fontScale="92500" lnSpcReduction="20000"/>
          </a:bodyPr>
          <a:lstStyle/>
          <a:p>
            <a:pPr lvl="0" defTabSz="685800">
              <a:spcBef>
                <a:spcPts val="750"/>
              </a:spcBef>
            </a:pPr>
            <a:r>
              <a:rPr lang="ru-RU" sz="2200" dirty="0">
                <a:solidFill>
                  <a:prstClr val="black"/>
                </a:solidFill>
              </a:rPr>
              <a:t>ГОО ВПО ДОННМУ ИМ. М. ГОРЬКОГО</a:t>
            </a:r>
          </a:p>
          <a:p>
            <a:pPr lvl="0" defTabSz="685800">
              <a:spcBef>
                <a:spcPts val="750"/>
              </a:spcBef>
            </a:pPr>
            <a:r>
              <a:rPr lang="ru-RU" sz="2200" dirty="0">
                <a:solidFill>
                  <a:prstClr val="black"/>
                </a:solidFill>
              </a:rPr>
              <a:t>кафедра </a:t>
            </a:r>
            <a:r>
              <a:rPr lang="ru-RU" sz="2200" dirty="0" err="1">
                <a:solidFill>
                  <a:prstClr val="black"/>
                </a:solidFill>
              </a:rPr>
              <a:t>дерматовенерологии</a:t>
            </a:r>
            <a:r>
              <a:rPr lang="ru-RU" sz="2200" dirty="0">
                <a:solidFill>
                  <a:prstClr val="black"/>
                </a:solidFill>
              </a:rPr>
              <a:t> и косметологии ФИПО</a:t>
            </a:r>
          </a:p>
          <a:p>
            <a:pPr lvl="0" defTabSz="685800">
              <a:spcBef>
                <a:spcPts val="750"/>
              </a:spcBef>
            </a:pPr>
            <a:endParaRPr lang="ru-RU" sz="2200" dirty="0">
              <a:solidFill>
                <a:prstClr val="black"/>
              </a:solidFill>
            </a:endParaRPr>
          </a:p>
          <a:p>
            <a:pPr lvl="0" defTabSz="685800">
              <a:spcBef>
                <a:spcPts val="750"/>
              </a:spcBef>
            </a:pPr>
            <a:r>
              <a:rPr lang="ru-RU" sz="2200" dirty="0">
                <a:solidFill>
                  <a:prstClr val="black"/>
                </a:solidFill>
              </a:rPr>
              <a:t>Краснощёких </a:t>
            </a:r>
            <a:r>
              <a:rPr lang="ru-RU" sz="2200" dirty="0" smtClean="0">
                <a:solidFill>
                  <a:prstClr val="black"/>
                </a:solidFill>
              </a:rPr>
              <a:t>А.А.</a:t>
            </a:r>
            <a:endParaRPr lang="ru-RU" sz="2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63069" y="6032310"/>
            <a:ext cx="2306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Донецк, ноябрь 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245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4171" y="1593423"/>
            <a:ext cx="6053919" cy="2241598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Благодарю за внимание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10016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825" y="706508"/>
            <a:ext cx="8701584" cy="207763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унифицировать определение степени выраженности клинических проявлений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розацеа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помощи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дерматоскопических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сосудистых признаков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36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616" y="591096"/>
            <a:ext cx="10063455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/>
              <a:t>Материалы и методы.</a:t>
            </a:r>
            <a:r>
              <a:rPr lang="ru-RU" sz="3200" dirty="0"/>
              <a:t> Обследованы 18 больных с </a:t>
            </a:r>
            <a:r>
              <a:rPr lang="ru-RU" sz="3200" dirty="0" err="1"/>
              <a:t>розацеа</a:t>
            </a:r>
            <a:r>
              <a:rPr lang="ru-RU" sz="3200" dirty="0"/>
              <a:t>, в </a:t>
            </a:r>
            <a:r>
              <a:rPr lang="ru-RU" sz="3200" dirty="0" err="1"/>
              <a:t>т.ч</a:t>
            </a:r>
            <a:r>
              <a:rPr lang="ru-RU" sz="3200" dirty="0"/>
              <a:t>. 15 женщин и 3 мужчин в возрасте от 25 до 60 лет с различными клиническими подтипами дерматоза, из них 10 больных с эритематозно-телеангиэктатическим подтипом (ЭТП), 6 – с </a:t>
            </a:r>
            <a:r>
              <a:rPr lang="ru-RU" sz="3200" dirty="0" err="1"/>
              <a:t>папуло</a:t>
            </a:r>
            <a:r>
              <a:rPr lang="ru-RU" sz="3200" dirty="0"/>
              <a:t>-пустулезным подтипом (ППП), 2 – с </a:t>
            </a:r>
            <a:r>
              <a:rPr lang="ru-RU" sz="3200" dirty="0" err="1"/>
              <a:t>фиматозный</a:t>
            </a:r>
            <a:r>
              <a:rPr lang="ru-RU" sz="3200" dirty="0"/>
              <a:t> подтипом (ФП) </a:t>
            </a:r>
            <a:r>
              <a:rPr lang="ru-RU" sz="3200" dirty="0" err="1"/>
              <a:t>розацеа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766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4024"/>
            <a:ext cx="10515600" cy="5521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Дерматоскопию</a:t>
            </a:r>
            <a:r>
              <a:rPr lang="ru-RU" sz="2400" dirty="0"/>
              <a:t> проводили с помощью </a:t>
            </a:r>
            <a:r>
              <a:rPr lang="ru-RU" sz="2400" dirty="0" err="1"/>
              <a:t>дерматоскопа</a:t>
            </a:r>
            <a:r>
              <a:rPr lang="ru-RU" sz="2400" dirty="0"/>
              <a:t> </a:t>
            </a:r>
            <a:r>
              <a:rPr lang="en-US" sz="2400" dirty="0" err="1"/>
              <a:t>DermLite</a:t>
            </a:r>
            <a:r>
              <a:rPr lang="en-US" sz="2400" dirty="0"/>
              <a:t> DL</a:t>
            </a:r>
            <a:r>
              <a:rPr lang="ru-RU" sz="2400" dirty="0"/>
              <a:t>4 (3</a:t>
            </a:r>
            <a:r>
              <a:rPr lang="en-US" sz="2400" dirty="0"/>
              <a:t>Gen </a:t>
            </a:r>
            <a:r>
              <a:rPr lang="en-US" sz="2400" dirty="0" err="1"/>
              <a:t>Inc</a:t>
            </a:r>
            <a:r>
              <a:rPr lang="ru-RU" sz="2400" dirty="0"/>
              <a:t>., </a:t>
            </a:r>
            <a:r>
              <a:rPr lang="en-US" sz="2400" dirty="0"/>
              <a:t>USA</a:t>
            </a:r>
            <a:r>
              <a:rPr lang="ru-RU" sz="2400" dirty="0"/>
              <a:t>). Оценивали особенности, характер и степень выраженности 2-х сосудистых </a:t>
            </a:r>
            <a:r>
              <a:rPr lang="ru-RU" sz="2400" dirty="0" err="1"/>
              <a:t>дерматоскопических</a:t>
            </a:r>
            <a:r>
              <a:rPr lang="ru-RU" sz="2400" dirty="0"/>
              <a:t> признаков: эритемы и </a:t>
            </a:r>
            <a:r>
              <a:rPr lang="ru-RU" sz="2400" dirty="0" err="1"/>
              <a:t>телеангиэктазии</a:t>
            </a:r>
            <a:r>
              <a:rPr lang="ru-RU" sz="2400" dirty="0"/>
              <a:t>, выражали в баллах, где 0 баллов – признак отсутствовал, 1 балл – слабо выражен, 2 балла – умеренно выражен, 3 балла – резко выражен. 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Определяли </a:t>
            </a:r>
            <a:r>
              <a:rPr lang="ru-RU" sz="2400" dirty="0"/>
              <a:t>количество пораженных зон лица (щека левая, правая, нос, лоб, подбородок, веки) с использованием коэффициента (К), где К 0 – пораженных зон нет, К 0,1 – одна зона поражена, К 0,2 – две зоны поражены, К 0,3 – три зоны поражены, К 0,4 – четыре и более зон поражены. Полученные данные были положены в основу разработки способа определения тяжести </a:t>
            </a:r>
            <a:r>
              <a:rPr lang="ru-RU" sz="2400" dirty="0" err="1"/>
              <a:t>розацеа</a:t>
            </a:r>
            <a:r>
              <a:rPr lang="ru-RU" sz="24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80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2791" y="529088"/>
            <a:ext cx="10148248" cy="2678136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/>
              <a:t>Результаты:</a:t>
            </a:r>
            <a:r>
              <a:rPr lang="ru-RU" sz="2400" dirty="0"/>
              <a:t> При оценке площади поражения по зонам, установлено, что у всех больных были поражены 2 и более зон лица, в </a:t>
            </a:r>
            <a:r>
              <a:rPr lang="ru-RU" sz="2400" dirty="0" err="1"/>
              <a:t>т.ч</a:t>
            </a:r>
            <a:r>
              <a:rPr lang="ru-RU" sz="2400" dirty="0"/>
              <a:t>. 2 зоны - у 10 (56%) больных, 3 зоны - у 6 (33%) больных, четыре и более зон - у 2 (11%) больных. Степень выраженности эритемы у больных </a:t>
            </a:r>
            <a:r>
              <a:rPr lang="ru-RU" sz="2400" dirty="0" err="1"/>
              <a:t>розацеа</a:t>
            </a:r>
            <a:r>
              <a:rPr lang="ru-RU" sz="2400" dirty="0"/>
              <a:t> составила в среднем 2,0±0,3 балла, </a:t>
            </a:r>
            <a:r>
              <a:rPr lang="ru-RU" sz="2400" dirty="0" err="1"/>
              <a:t>телеангиэктазий</a:t>
            </a:r>
            <a:r>
              <a:rPr lang="ru-RU" sz="2400" dirty="0"/>
              <a:t> – 2,2±0,9 балла.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300689921"/>
              </p:ext>
            </p:extLst>
          </p:nvPr>
        </p:nvGraphicFramePr>
        <p:xfrm>
          <a:off x="2577911" y="2879677"/>
          <a:ext cx="6484203" cy="361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540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665" y="488144"/>
            <a:ext cx="10515600" cy="2323295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анализе подтипов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розацеа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установлено, что при ЭТП 2 зоны были поражены у 8 (80%) больных, 3 зоны – у 1 (10%) больного, 4 и более зон – еще у 1 (10%) больного. Степень выраженности эритемы составила в среднем 2,0±0,2 балла,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телеангиэктазий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2,2±0,4 балла.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268075092"/>
              </p:ext>
            </p:extLst>
          </p:nvPr>
        </p:nvGraphicFramePr>
        <p:xfrm>
          <a:off x="2045648" y="2579427"/>
          <a:ext cx="8026400" cy="3763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6463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495" y="5427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При ППП 2 зоны были поражены у 3 (50%) больных, 3 зоны – у 2 (30%) больных, 4 зоны – у 1 (20%) больного. Степень выраженности эритемы составила в среднем 1,8±0,1 балла, </a:t>
            </a:r>
            <a:r>
              <a:rPr lang="ru-RU" sz="2800" dirty="0" err="1"/>
              <a:t>телеангиэктазий</a:t>
            </a:r>
            <a:r>
              <a:rPr lang="ru-RU" sz="2800" dirty="0"/>
              <a:t> – 1,9±0,2 балла. 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731552164"/>
              </p:ext>
            </p:extLst>
          </p:nvPr>
        </p:nvGraphicFramePr>
        <p:xfrm>
          <a:off x="2100239" y="2718405"/>
          <a:ext cx="7289421" cy="3954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224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018" y="6109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При ФП </a:t>
            </a:r>
            <a:r>
              <a:rPr lang="ru-RU" sz="3200" dirty="0" err="1"/>
              <a:t>розацеа</a:t>
            </a:r>
            <a:r>
              <a:rPr lang="ru-RU" sz="3200" dirty="0"/>
              <a:t> у одного больного была поражена одна зона – нос, у второго – 4 зоны. Степень выраженности эритемы составила в среднем 1,7±0,3 балла, </a:t>
            </a:r>
            <a:r>
              <a:rPr lang="ru-RU" sz="3200" dirty="0" err="1"/>
              <a:t>телеангиэктазий</a:t>
            </a:r>
            <a:r>
              <a:rPr lang="ru-RU" sz="3200" dirty="0"/>
              <a:t> – 1,9±0,2 балла.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26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734" y="73380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/>
              <a:t>Выводы: </a:t>
            </a:r>
            <a:r>
              <a:rPr lang="ru-RU" sz="3600" dirty="0"/>
              <a:t>Выявленные изменения могут иметь дифференциально-диагностическое и прогностическое значение.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32164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482</Words>
  <Application>Microsoft Office PowerPoint</Application>
  <PresentationFormat>Широкоэкранный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Грань</vt:lpstr>
      <vt:lpstr>СПОСОБ ОПРЕДЕЛЕНИЯ ТЯЖЕСТИ РОЗАЦЕА ПО ДЕРМАТОСКОПИЧЕСКИМ ПРИЗНАКАМ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 ОПРЕДЕЛЕНИЯ ТЯЖЕСТИ РОЗАЦЕА ПО ДЕРМАТОСКОПИЧЕСКИМ ПРИЗНАКАМ</dc:title>
  <dc:creator>DERMATOLOGY</dc:creator>
  <cp:lastModifiedBy>DERMATOLOGY</cp:lastModifiedBy>
  <cp:revision>6</cp:revision>
  <dcterms:created xsi:type="dcterms:W3CDTF">2020-10-27T11:12:29Z</dcterms:created>
  <dcterms:modified xsi:type="dcterms:W3CDTF">2020-10-27T12:13:19Z</dcterms:modified>
</cp:coreProperties>
</file>