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</p:sldMasterIdLst>
  <p:sldIdLst>
    <p:sldId id="256" r:id="rId2"/>
    <p:sldId id="259" r:id="rId3"/>
    <p:sldId id="266" r:id="rId4"/>
    <p:sldId id="265" r:id="rId5"/>
    <p:sldId id="286" r:id="rId6"/>
    <p:sldId id="276" r:id="rId7"/>
    <p:sldId id="277" r:id="rId8"/>
    <p:sldId id="309" r:id="rId9"/>
    <p:sldId id="293" r:id="rId10"/>
    <p:sldId id="294" r:id="rId11"/>
    <p:sldId id="295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8" r:id="rId21"/>
    <p:sldId id="307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70"/>
      <c:perspective val="50"/>
    </c:view3D>
    <c:plotArea>
      <c:layout>
        <c:manualLayout>
          <c:layoutTarget val="inner"/>
          <c:xMode val="edge"/>
          <c:yMode val="edge"/>
          <c:x val="3.9166666666666669E-2"/>
          <c:y val="8.1018414364871061E-2"/>
          <c:w val="0.83833333333333349"/>
          <c:h val="0.816799150106236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explosion val="14"/>
          </c:dPt>
          <c:dPt>
            <c:idx val="2"/>
            <c:explosion val="0"/>
          </c:dPt>
          <c:dLbls>
            <c:dLbl>
              <c:idx val="0"/>
              <c:layout>
                <c:manualLayout>
                  <c:x val="4.756666666666668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err="1" smtClean="0"/>
                      <a:t>Субклини-ческие</a:t>
                    </a:r>
                    <a:r>
                      <a:rPr lang="ru-RU" sz="2000" b="1" dirty="0" smtClean="0"/>
                      <a:t> </a:t>
                    </a:r>
                    <a:r>
                      <a:rPr lang="ru-RU" sz="2000" b="1" dirty="0"/>
                      <a:t>формы ССЗ; </a:t>
                    </a:r>
                    <a:r>
                      <a:rPr lang="ru-RU" sz="2000" b="1" dirty="0" smtClean="0"/>
                      <a:t>192 чел.; </a:t>
                    </a:r>
                    <a:r>
                      <a:rPr lang="ru-RU" sz="3600" b="1" dirty="0" smtClean="0">
                        <a:solidFill>
                          <a:srgbClr val="FF0000"/>
                        </a:solidFill>
                      </a:rPr>
                      <a:t>35,1%</a:t>
                    </a:r>
                    <a:endParaRPr lang="ru-RU" sz="3600" b="1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  <c:showCatName val="1"/>
              <c:showPercent val="1"/>
            </c:dLbl>
            <c:dLbl>
              <c:idx val="1"/>
              <c:layout>
                <c:manualLayout>
                  <c:x val="-4.6235170603674526E-2"/>
                  <c:y val="-1.2647377411156941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/>
                      <a:t>Здоровые; </a:t>
                    </a:r>
                    <a:r>
                      <a:rPr lang="ru-RU" sz="2000" b="1" dirty="0" smtClean="0"/>
                      <a:t>336 чел; 61,4%</a:t>
                    </a:r>
                    <a:endParaRPr lang="ru-RU" sz="2000" b="1" dirty="0"/>
                  </a:p>
                </c:rich>
              </c:tx>
              <c:showVal val="1"/>
              <c:showCatName val="1"/>
              <c:showPercent val="1"/>
            </c:dLbl>
            <c:dLbl>
              <c:idx val="2"/>
              <c:layout>
                <c:manualLayout>
                  <c:x val="4.8834645669291347E-2"/>
                  <c:y val="-9.3622463858684377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i="1"/>
                      <a:t>Иная патология; </a:t>
                    </a:r>
                    <a:r>
                      <a:rPr lang="ru-RU" sz="2000" b="1" i="1" smtClean="0"/>
                      <a:t>19 чел; 3,5%</a:t>
                    </a:r>
                    <a:endParaRPr lang="ru-RU" sz="2000" b="1" i="1"/>
                  </a:p>
                </c:rich>
              </c:tx>
              <c:showVal val="1"/>
              <c:showCatName val="1"/>
              <c:showPercent val="1"/>
            </c:dLbl>
            <c:showVal val="1"/>
            <c:showCatName val="1"/>
            <c:showPercent val="1"/>
            <c:showLeaderLines val="1"/>
          </c:dLbls>
          <c:cat>
            <c:strRef>
              <c:f>Лист1!$A$2:$A$5</c:f>
              <c:strCache>
                <c:ptCount val="3"/>
                <c:pt idx="0">
                  <c:v>Субклинические формы ССЗ</c:v>
                </c:pt>
                <c:pt idx="1">
                  <c:v>Здоровые</c:v>
                </c:pt>
                <c:pt idx="2">
                  <c:v>Иная патология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192</c:v>
                </c:pt>
                <c:pt idx="1">
                  <c:v>336</c:v>
                </c:pt>
                <c:pt idx="2">
                  <c:v>19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20900735688237373"/>
          <c:y val="0.22996702526495036"/>
          <c:w val="0.62340660979189444"/>
          <c:h val="0.4611964214009494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explosion val="25"/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Lbls>
            <c:dLbl>
              <c:idx val="0"/>
              <c:layout>
                <c:manualLayout>
                  <c:x val="-5.0453092931194793E-2"/>
                  <c:y val="-0.16237715724514068"/>
                </c:manualLayout>
              </c:layout>
              <c:tx>
                <c:rich>
                  <a:bodyPr/>
                  <a:lstStyle/>
                  <a:p>
                    <a:pPr>
                      <a:defRPr sz="2100" b="1" i="0" baseline="0"/>
                    </a:pPr>
                    <a:r>
                      <a:rPr lang="ru-RU" sz="2100" baseline="0" dirty="0" smtClean="0"/>
                      <a:t>Высокое </a:t>
                    </a:r>
                    <a:r>
                      <a:rPr lang="ru-RU" sz="2100" baseline="0" dirty="0"/>
                      <a:t>нормальное АД
</a:t>
                    </a:r>
                    <a:r>
                      <a:rPr lang="ru-RU" sz="2100" baseline="0" dirty="0" smtClean="0"/>
                      <a:t>27,6%</a:t>
                    </a:r>
                    <a:endParaRPr lang="ru-RU" dirty="0"/>
                  </a:p>
                </c:rich>
              </c:tx>
              <c:spPr/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4.4612489450489921E-2"/>
                  <c:y val="0.13544828919240348"/>
                </c:manualLayout>
              </c:layout>
              <c:tx>
                <c:rich>
                  <a:bodyPr/>
                  <a:lstStyle/>
                  <a:p>
                    <a:pPr>
                      <a:defRPr sz="2100" b="1" i="0" baseline="0"/>
                    </a:pPr>
                    <a:r>
                      <a:rPr lang="ru-RU" sz="2100" baseline="0" dirty="0" smtClean="0"/>
                      <a:t>Нарушения </a:t>
                    </a:r>
                    <a:r>
                      <a:rPr lang="ru-RU" sz="2100" baseline="0" dirty="0"/>
                      <a:t>ритма сердца
</a:t>
                    </a:r>
                    <a:r>
                      <a:rPr lang="ru-RU" sz="2100" baseline="0" dirty="0" smtClean="0"/>
                      <a:t>26,6%</a:t>
                    </a:r>
                    <a:endParaRPr lang="ru-RU" dirty="0"/>
                  </a:p>
                </c:rich>
              </c:tx>
              <c:spPr/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6.033686315555583E-2"/>
                  <c:y val="0.17190245533700219"/>
                </c:manualLayout>
              </c:layout>
              <c:tx>
                <c:rich>
                  <a:bodyPr/>
                  <a:lstStyle/>
                  <a:p>
                    <a:pPr>
                      <a:defRPr sz="2100" b="1" i="0" baseline="0"/>
                    </a:pPr>
                    <a:r>
                      <a:rPr lang="ru-RU" sz="2100" baseline="0" dirty="0" err="1" smtClean="0"/>
                      <a:t>Метаболи-ческий</a:t>
                    </a:r>
                    <a:r>
                      <a:rPr lang="ru-RU" sz="2100" baseline="0" dirty="0" smtClean="0"/>
                      <a:t> </a:t>
                    </a:r>
                    <a:r>
                      <a:rPr lang="ru-RU" sz="2100" baseline="0" dirty="0"/>
                      <a:t>синдром
</a:t>
                    </a:r>
                    <a:r>
                      <a:rPr lang="ru-RU" sz="2100" baseline="0" dirty="0" smtClean="0"/>
                      <a:t>23,4%</a:t>
                    </a:r>
                    <a:endParaRPr lang="ru-RU" dirty="0"/>
                  </a:p>
                </c:rich>
              </c:tx>
              <c:spPr/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-2.3641135390414715E-2"/>
                  <c:y val="-0.15261815804181991"/>
                </c:manualLayout>
              </c:layout>
              <c:tx>
                <c:rich>
                  <a:bodyPr/>
                  <a:lstStyle/>
                  <a:p>
                    <a:pPr>
                      <a:defRPr sz="2100" b="1" i="0" baseline="0"/>
                    </a:pPr>
                    <a:r>
                      <a:rPr lang="ru-RU" sz="2100" baseline="0" dirty="0" err="1" smtClean="0"/>
                      <a:t>Патологичес</a:t>
                    </a:r>
                    <a:r>
                      <a:rPr lang="ru-RU" sz="2100" baseline="0" dirty="0" smtClean="0"/>
                      <a:t>-кая </a:t>
                    </a:r>
                    <a:r>
                      <a:rPr lang="ru-RU" sz="2100" baseline="0" dirty="0"/>
                      <a:t>геометрия миокарда
</a:t>
                    </a:r>
                    <a:r>
                      <a:rPr lang="ru-RU" sz="2100" baseline="0" dirty="0" smtClean="0"/>
                      <a:t>22,4%</a:t>
                    </a:r>
                    <a:endParaRPr lang="ru-RU" dirty="0"/>
                  </a:p>
                </c:rich>
              </c:tx>
              <c:spPr/>
              <c:dLblPos val="bestFit"/>
              <c:showCatName val="1"/>
              <c:showPercent val="1"/>
            </c:dLbl>
            <c:numFmt formatCode="0%" sourceLinked="0"/>
            <c:txPr>
              <a:bodyPr/>
              <a:lstStyle/>
              <a:p>
                <a:pPr>
                  <a:defRPr sz="2100" b="1" i="0" baseline="0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Sheet1!$B$1:$E$1</c:f>
              <c:strCache>
                <c:ptCount val="4"/>
                <c:pt idx="0">
                  <c:v>Высокое нормальное АД</c:v>
                </c:pt>
                <c:pt idx="1">
                  <c:v>Нарушения ритма сердца</c:v>
                </c:pt>
                <c:pt idx="2">
                  <c:v>Метаболический синдром</c:v>
                </c:pt>
                <c:pt idx="3">
                  <c:v>Патологическая геометрия миокарда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53</c:v>
                </c:pt>
                <c:pt idx="1">
                  <c:v>51</c:v>
                </c:pt>
                <c:pt idx="2">
                  <c:v>45</c:v>
                </c:pt>
                <c:pt idx="3">
                  <c:v>43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25"/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Lbls>
            <c:numFmt formatCode="0%" sourceLinked="0"/>
            <c:showVal val="1"/>
            <c:showPercent val="1"/>
            <c:showLeaderLines val="1"/>
          </c:dLbls>
          <c:cat>
            <c:strRef>
              <c:f>Sheet1!$B$1:$E$1</c:f>
              <c:strCache>
                <c:ptCount val="4"/>
                <c:pt idx="0">
                  <c:v>Высокое нормальное АД</c:v>
                </c:pt>
                <c:pt idx="1">
                  <c:v>Нарушения ритма сердца</c:v>
                </c:pt>
                <c:pt idx="2">
                  <c:v>Метаболический синдром</c:v>
                </c:pt>
                <c:pt idx="3">
                  <c:v>Патологическая геометрия миокарда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25"/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Lbls>
            <c:numFmt formatCode="0%" sourceLinked="0"/>
            <c:showVal val="1"/>
            <c:showPercent val="1"/>
            <c:showLeaderLines val="1"/>
          </c:dLbls>
          <c:cat>
            <c:strRef>
              <c:f>Sheet1!$B$1:$E$1</c:f>
              <c:strCache>
                <c:ptCount val="4"/>
                <c:pt idx="0">
                  <c:v>Высокое нормальное АД</c:v>
                </c:pt>
                <c:pt idx="1">
                  <c:v>Нарушения ритма сердца</c:v>
                </c:pt>
                <c:pt idx="2">
                  <c:v>Метаболический синдром</c:v>
                </c:pt>
                <c:pt idx="3">
                  <c:v>Патологическая геометрия миокарда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2EE-8679-459E-8E10-E633556F71FF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FBE5-031F-45F6-8868-615B51B2A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2EE-8679-459E-8E10-E633556F71FF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FBE5-031F-45F6-8868-615B51B2A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2EE-8679-459E-8E10-E633556F71FF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FBE5-031F-45F6-8868-615B51B2A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2EE-8679-459E-8E10-E633556F71FF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FBE5-031F-45F6-8868-615B51B2A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2EE-8679-459E-8E10-E633556F71FF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FBE5-031F-45F6-8868-615B51B2A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2EE-8679-459E-8E10-E633556F71FF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FBE5-031F-45F6-8868-615B51B2A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2EE-8679-459E-8E10-E633556F71FF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FBE5-031F-45F6-8868-615B51B2A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2EE-8679-459E-8E10-E633556F71FF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FBE5-031F-45F6-8868-615B51B2A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2EE-8679-459E-8E10-E633556F71FF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FBE5-031F-45F6-8868-615B51B2A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2EE-8679-459E-8E10-E633556F71FF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FBE5-031F-45F6-8868-615B51B2A9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2EE-8679-459E-8E10-E633556F71FF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FCFBE5-031F-45F6-8868-615B51B2A9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EFCFBE5-031F-45F6-8868-615B51B2A9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99622EE-8679-459E-8E10-E633556F71FF}" type="datetimeFigureOut">
              <a:rPr lang="ru-RU" smtClean="0"/>
              <a:pPr/>
              <a:t>30.10.2020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" y="1484784"/>
            <a:ext cx="7772400" cy="302195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i="1" dirty="0">
                <a:solidFill>
                  <a:schemeClr val="tx1"/>
                </a:solidFill>
              </a:rPr>
              <a:t>ДИФФЕРЕНЦИРОВАННАЯ КОРРЕКЦИЯ НАРУШЕНИЙ ГОМЕОСТАЗА </a:t>
            </a: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У </a:t>
            </a:r>
            <a:r>
              <a:rPr lang="ru-RU" sz="2800" b="1" i="1" dirty="0">
                <a:solidFill>
                  <a:schemeClr val="tx1"/>
                </a:solidFill>
              </a:rPr>
              <a:t>МАЛЬЧИКОВ - ПОДРОСТКОВ ПРЕДПРИЗЫВНОГО ВОЗРАСТА </a:t>
            </a: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ДОНЕЦКОГО </a:t>
            </a:r>
            <a:r>
              <a:rPr lang="ru-RU" sz="2800" b="1" i="1" dirty="0">
                <a:solidFill>
                  <a:schemeClr val="tx1"/>
                </a:solidFill>
              </a:rPr>
              <a:t>РЕГИОНА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1" y="116632"/>
            <a:ext cx="81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720725" algn="l"/>
              </a:tabLst>
            </a:pPr>
            <a:r>
              <a:rPr lang="ru-RU" sz="2000" b="1" i="1" dirty="0" smtClean="0"/>
              <a:t>ГОО ВПО «Донецкий национальный медицинский университет </a:t>
            </a:r>
          </a:p>
          <a:p>
            <a:pPr algn="ctr">
              <a:tabLst>
                <a:tab pos="720725" algn="l"/>
              </a:tabLst>
            </a:pPr>
            <a:r>
              <a:rPr lang="ru-RU" sz="2000" b="1" i="1" dirty="0" smtClean="0"/>
              <a:t>им. </a:t>
            </a:r>
            <a:r>
              <a:rPr lang="ru-RU" sz="2000" b="1" i="1" dirty="0" err="1" smtClean="0"/>
              <a:t>М.Горького</a:t>
            </a:r>
            <a:r>
              <a:rPr lang="ru-RU" sz="2000" b="1" i="1" dirty="0" smtClean="0"/>
              <a:t>»</a:t>
            </a:r>
          </a:p>
          <a:p>
            <a:pPr algn="ctr">
              <a:tabLst>
                <a:tab pos="0" algn="l"/>
              </a:tabLst>
            </a:pPr>
            <a:r>
              <a:rPr lang="ru-RU" sz="2000" b="1" i="1" dirty="0" smtClean="0"/>
              <a:t>Кафедра педиатрии №1</a:t>
            </a:r>
            <a:endParaRPr lang="ru-RU" sz="20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17200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0825" indent="-1520825" algn="ctr">
              <a:tabLst>
                <a:tab pos="1520825" algn="l"/>
              </a:tabLst>
            </a:pPr>
            <a:r>
              <a:rPr lang="ru-RU" sz="2400" b="1" i="1" dirty="0" err="1" smtClean="0"/>
              <a:t>к.мед.н</a:t>
            </a:r>
            <a:r>
              <a:rPr lang="ru-RU" sz="2400" b="1" i="1" dirty="0" smtClean="0"/>
              <a:t>., доцент Пшеничная Елена Владимировна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6332140"/>
            <a:ext cx="1713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г. Донецк,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532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Диета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069160"/>
          </a:xfrm>
        </p:spPr>
        <p:txBody>
          <a:bodyPr>
            <a:normAutofit/>
          </a:bodyPr>
          <a:lstStyle/>
          <a:p>
            <a:r>
              <a:rPr lang="ru-RU" b="1" i="1" dirty="0"/>
              <a:t>Мальчикам-подросткам </a:t>
            </a:r>
            <a:r>
              <a:rPr lang="ru-RU" b="1" i="1" dirty="0" smtClean="0"/>
              <a:t>с </a:t>
            </a:r>
            <a:r>
              <a:rPr lang="ru-RU" b="1" i="1" dirty="0"/>
              <a:t>нарушениями ритма сердца (НРС) и </a:t>
            </a:r>
            <a:r>
              <a:rPr lang="ru-RU" b="1" i="1" dirty="0" smtClean="0"/>
              <a:t>с </a:t>
            </a:r>
            <a:r>
              <a:rPr lang="ru-RU" b="1" i="1" dirty="0"/>
              <a:t>патологическими формами геометрии миокарда (ГМ) рекомендовали полноценное питание с достаточным количеством минеральных веществ и витаминов (диета №15 по Певзнеру</a:t>
            </a:r>
            <a:r>
              <a:rPr lang="ru-RU" b="1" i="1" dirty="0" smtClean="0"/>
              <a:t>).</a:t>
            </a:r>
          </a:p>
          <a:p>
            <a:endParaRPr lang="ru-RU" b="1" i="1" dirty="0"/>
          </a:p>
          <a:p>
            <a:r>
              <a:rPr lang="ru-RU" b="1" i="1" dirty="0" smtClean="0"/>
              <a:t>У мальчиков-подростков с </a:t>
            </a:r>
            <a:r>
              <a:rPr lang="ru-RU" b="1" i="1" dirty="0"/>
              <a:t>высоким нормальным артериальным давлением или «</a:t>
            </a:r>
            <a:r>
              <a:rPr lang="ru-RU" b="1" i="1" dirty="0" err="1"/>
              <a:t>предгипертензией</a:t>
            </a:r>
            <a:r>
              <a:rPr lang="ru-RU" b="1" i="1" dirty="0"/>
              <a:t>» (ВНАД) и </a:t>
            </a:r>
            <a:r>
              <a:rPr lang="ru-RU" b="1" i="1" dirty="0" smtClean="0"/>
              <a:t>с </a:t>
            </a:r>
            <a:r>
              <a:rPr lang="ru-RU" b="1" i="1" dirty="0"/>
              <a:t>избыточной массой тела </a:t>
            </a:r>
            <a:r>
              <a:rPr lang="ru-RU" b="1" i="1" dirty="0" smtClean="0"/>
              <a:t> (МС) диета была </a:t>
            </a:r>
            <a:r>
              <a:rPr lang="ru-RU" b="1" i="1" dirty="0"/>
              <a:t>направлена на снижение возбудимости центральной нервной системы, улучшение функционального состояния почек и коры надпочечников и, тем самым, нормализацию водно-солевого баланса и тонуса сосудов.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206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268760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Коррекция двигательной </a:t>
            </a:r>
            <a:r>
              <a:rPr lang="ru-RU" sz="4000" b="1" dirty="0" smtClean="0">
                <a:solidFill>
                  <a:schemeClr val="tx1"/>
                </a:solidFill>
              </a:rPr>
              <a:t>активности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7992888" cy="5328592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В </a:t>
            </a:r>
            <a:r>
              <a:rPr lang="ru-RU" b="1" i="1" dirty="0"/>
              <a:t>соответствии с рекомендациями </a:t>
            </a:r>
            <a:r>
              <a:rPr lang="ru-RU" b="1" i="1" dirty="0" err="1" smtClean="0"/>
              <a:t>American</a:t>
            </a:r>
            <a:r>
              <a:rPr lang="ru-RU" b="1" i="1" dirty="0" smtClean="0"/>
              <a:t> </a:t>
            </a:r>
            <a:r>
              <a:rPr lang="ru-RU" b="1" i="1" dirty="0" err="1"/>
              <a:t>Heart</a:t>
            </a:r>
            <a:r>
              <a:rPr lang="ru-RU" b="1" i="1" dirty="0"/>
              <a:t> </a:t>
            </a:r>
            <a:r>
              <a:rPr lang="ru-RU" b="1" i="1" dirty="0" err="1" smtClean="0"/>
              <a:t>Association</a:t>
            </a:r>
            <a:r>
              <a:rPr lang="ru-RU" b="1" i="1" dirty="0" smtClean="0"/>
              <a:t>, </a:t>
            </a:r>
            <a:r>
              <a:rPr lang="ru-RU" b="1" i="1" dirty="0"/>
              <a:t>мальчики-подростки </a:t>
            </a:r>
            <a:r>
              <a:rPr lang="ru-RU" b="1" i="1" dirty="0" smtClean="0"/>
              <a:t>с ВНАД, с НРС и ГМ ежедневно </a:t>
            </a:r>
            <a:r>
              <a:rPr lang="ru-RU" b="1" i="1" dirty="0"/>
              <a:t>30 минут уделяли умеренным динамическим (аэробным) нагрузкам – бег трусцой и по 30 минут 3 дня в неделю – интенсивным физическим нагрузкам (велосипед, плаванье).</a:t>
            </a:r>
          </a:p>
          <a:p>
            <a:r>
              <a:rPr lang="ru-RU" b="1" i="1" dirty="0"/>
              <a:t>Мальчикам-подросткам </a:t>
            </a:r>
            <a:r>
              <a:rPr lang="ru-RU" b="1" i="1" dirty="0" smtClean="0"/>
              <a:t>с МС </a:t>
            </a:r>
            <a:r>
              <a:rPr lang="ru-RU" b="1" i="1" dirty="0"/>
              <a:t>рекомендовали регулярные (не реже 1 раза в 2 дня), длительные (не менее 45 - 60 мин.) низкоинтенсивные, </a:t>
            </a:r>
            <a:r>
              <a:rPr lang="ru-RU" b="1" i="1" dirty="0" err="1"/>
              <a:t>несиловые</a:t>
            </a:r>
            <a:r>
              <a:rPr lang="ru-RU" b="1" i="1" dirty="0"/>
              <a:t> тренировки – ходьба быстрым шагом (3 км за 30 минут), езда на велосипеде (8 км за 30 минут). </a:t>
            </a:r>
          </a:p>
          <a:p>
            <a:r>
              <a:rPr lang="ru-RU" b="1" i="1" dirty="0"/>
              <a:t>Всем подросткам </a:t>
            </a:r>
            <a:r>
              <a:rPr lang="ru-RU" b="1" i="1" dirty="0" smtClean="0"/>
              <a:t>следовало избегать </a:t>
            </a:r>
            <a:r>
              <a:rPr lang="ru-RU" b="1" i="1" dirty="0"/>
              <a:t>групповых видов спорта (футбол, баскетбол, волейбол), исключали занятия тяжелой атлетикой, боксом, участие в соревнованиях.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41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836712"/>
          </a:xfrm>
        </p:spPr>
        <p:txBody>
          <a:bodyPr/>
          <a:lstStyle/>
          <a:p>
            <a:r>
              <a:rPr lang="ru-RU" sz="4000" b="1" dirty="0"/>
              <a:t>Медикаментозная </a:t>
            </a:r>
            <a:r>
              <a:rPr lang="ru-RU" sz="4000" b="1" dirty="0" smtClean="0"/>
              <a:t>коррекция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7992888" cy="4800600"/>
          </a:xfrm>
        </p:spPr>
        <p:txBody>
          <a:bodyPr>
            <a:noAutofit/>
          </a:bodyPr>
          <a:lstStyle/>
          <a:p>
            <a:r>
              <a:rPr lang="ru-RU" sz="2000" b="1" i="1" dirty="0"/>
              <a:t>Мальчикам-подросткам </a:t>
            </a:r>
            <a:r>
              <a:rPr lang="ru-RU" sz="2000" b="1" i="1" dirty="0" smtClean="0"/>
              <a:t>с </a:t>
            </a:r>
            <a:r>
              <a:rPr lang="ru-RU" sz="2000" b="1" i="1" dirty="0"/>
              <a:t>высоким нормальным артериальным давлением </a:t>
            </a:r>
            <a:r>
              <a:rPr lang="ru-RU" sz="2000" b="1" i="1" dirty="0" smtClean="0"/>
              <a:t>назначали </a:t>
            </a:r>
            <a:r>
              <a:rPr lang="ru-RU" sz="2000" b="1" i="1" dirty="0"/>
              <a:t>терапию, включающую </a:t>
            </a:r>
            <a:r>
              <a:rPr lang="ru-RU" sz="2000" b="1" i="1" dirty="0" err="1"/>
              <a:t>ноотропные</a:t>
            </a:r>
            <a:r>
              <a:rPr lang="ru-RU" sz="2000" b="1" i="1" dirty="0"/>
              <a:t> препараты, препараты, обладающие </a:t>
            </a:r>
            <a:r>
              <a:rPr lang="ru-RU" sz="2000" b="1" i="1" dirty="0" err="1"/>
              <a:t>анксиолитическим</a:t>
            </a:r>
            <a:r>
              <a:rPr lang="ru-RU" sz="2000" b="1" i="1" dirty="0"/>
              <a:t>, </a:t>
            </a:r>
            <a:r>
              <a:rPr lang="ru-RU" sz="2000" b="1" i="1" dirty="0" err="1"/>
              <a:t>стресспротективным</a:t>
            </a:r>
            <a:r>
              <a:rPr lang="ru-RU" sz="2000" b="1" i="1" dirty="0"/>
              <a:t> эффектом, а также </a:t>
            </a:r>
            <a:r>
              <a:rPr lang="ru-RU" sz="2000" b="1" i="1" dirty="0" err="1"/>
              <a:t>фитопрепараты</a:t>
            </a:r>
            <a:r>
              <a:rPr lang="ru-RU" sz="2000" b="1" i="1" dirty="0"/>
              <a:t> с седативным, антидепрессивным и </a:t>
            </a:r>
            <a:r>
              <a:rPr lang="ru-RU" sz="2000" b="1" i="1" dirty="0" err="1"/>
              <a:t>адаптогенным</a:t>
            </a:r>
            <a:r>
              <a:rPr lang="ru-RU" sz="2000" b="1" i="1" dirty="0"/>
              <a:t> действием. Основной целью лечения являлось достижение устойчивой нормализации АД, что снижает риск развития ранних сердечно-сосудистых заболеваний. </a:t>
            </a:r>
            <a:endParaRPr lang="ru-RU" sz="2000" b="1" i="1" dirty="0" smtClean="0"/>
          </a:p>
          <a:p>
            <a:pPr>
              <a:spcBef>
                <a:spcPts val="1800"/>
              </a:spcBef>
            </a:pPr>
            <a:r>
              <a:rPr lang="ru-RU" sz="2000" b="1" i="1" dirty="0" smtClean="0"/>
              <a:t>Мальчикам-подросткам с </a:t>
            </a:r>
            <a:r>
              <a:rPr lang="ru-RU" sz="2000" b="1" i="1" dirty="0"/>
              <a:t>метаболическим синдромом назначали препараты, улучшающие церебральную гемодинамику (</a:t>
            </a:r>
            <a:r>
              <a:rPr lang="ru-RU" sz="2000" b="1" i="1" dirty="0" err="1"/>
              <a:t>циннаризин</a:t>
            </a:r>
            <a:r>
              <a:rPr lang="ru-RU" sz="2000" b="1" i="1" dirty="0"/>
              <a:t>) в сочетании с ГАМК-</a:t>
            </a:r>
            <a:r>
              <a:rPr lang="ru-RU" sz="2000" b="1" i="1" dirty="0" err="1"/>
              <a:t>ергическими</a:t>
            </a:r>
            <a:r>
              <a:rPr lang="ru-RU" sz="2000" b="1" i="1" dirty="0"/>
              <a:t> препаратами (</a:t>
            </a:r>
            <a:r>
              <a:rPr lang="ru-RU" sz="2000" b="1" i="1" dirty="0" err="1"/>
              <a:t>фенибут</a:t>
            </a:r>
            <a:r>
              <a:rPr lang="ru-RU" sz="2000" b="1" i="1" dirty="0"/>
              <a:t>), способствующими коррекции нейровегетативных нарушений и восстановлению защитной функции симпатоадреналовой системы. </a:t>
            </a:r>
          </a:p>
        </p:txBody>
      </p:sp>
    </p:spTree>
    <p:extLst>
      <p:ext uri="{BB962C8B-B14F-4D97-AF65-F5344CB8AC3E}">
        <p14:creationId xmlns:p14="http://schemas.microsoft.com/office/powerpoint/2010/main" xmlns="" val="380165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836712"/>
          </a:xfrm>
        </p:spPr>
        <p:txBody>
          <a:bodyPr/>
          <a:lstStyle/>
          <a:p>
            <a:r>
              <a:rPr lang="ru-RU" sz="4000" b="1" dirty="0"/>
              <a:t>Медикаментозная </a:t>
            </a:r>
            <a:r>
              <a:rPr lang="ru-RU" sz="4000" b="1" dirty="0" smtClean="0"/>
              <a:t>коррекция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7992888" cy="48006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ru-RU" sz="2400" b="1" i="1" dirty="0" smtClean="0"/>
              <a:t>Мальчики-подростки с </a:t>
            </a:r>
            <a:r>
              <a:rPr lang="ru-RU" sz="2400" b="1" i="1" dirty="0"/>
              <a:t>нарушениями ритма сердца </a:t>
            </a:r>
            <a:r>
              <a:rPr lang="ru-RU" sz="2400" b="1" i="1" dirty="0" smtClean="0"/>
              <a:t>получали </a:t>
            </a:r>
            <a:r>
              <a:rPr lang="ru-RU" sz="2400" b="1" i="1" dirty="0"/>
              <a:t>препараты, обладающие </a:t>
            </a:r>
            <a:r>
              <a:rPr lang="ru-RU" sz="2400" b="1" i="1" dirty="0" err="1"/>
              <a:t>кардиотоническим</a:t>
            </a:r>
            <a:r>
              <a:rPr lang="ru-RU" sz="2400" b="1" i="1" dirty="0"/>
              <a:t> и антиаритмическими свойствами, а также </a:t>
            </a:r>
            <a:r>
              <a:rPr lang="ru-RU" sz="2400" b="1" i="1" dirty="0" smtClean="0"/>
              <a:t>фитотерапию </a:t>
            </a:r>
            <a:r>
              <a:rPr lang="ru-RU" sz="2400" b="1" i="1" dirty="0"/>
              <a:t>с целью седативного и </a:t>
            </a:r>
            <a:r>
              <a:rPr lang="ru-RU" sz="2400" b="1" i="1" dirty="0" err="1"/>
              <a:t>вегетостабилизирующего</a:t>
            </a:r>
            <a:r>
              <a:rPr lang="ru-RU" sz="2400" b="1" i="1" dirty="0"/>
              <a:t> эффектов.</a:t>
            </a:r>
          </a:p>
          <a:p>
            <a:pPr>
              <a:spcBef>
                <a:spcPts val="1800"/>
              </a:spcBef>
            </a:pPr>
            <a:r>
              <a:rPr lang="ru-RU" sz="2400" b="1" i="1" dirty="0"/>
              <a:t>Терапевтическое воздействие </a:t>
            </a:r>
            <a:r>
              <a:rPr lang="ru-RU" sz="2400" b="1" i="1" dirty="0" smtClean="0"/>
              <a:t>у мальчиков-подростков </a:t>
            </a:r>
            <a:r>
              <a:rPr lang="ru-RU" sz="2400" b="1" i="1" dirty="0"/>
              <a:t>с патологическими формами геометрии миокарда </a:t>
            </a:r>
            <a:r>
              <a:rPr lang="ru-RU" sz="2400" b="1" i="1" dirty="0" smtClean="0"/>
              <a:t>было </a:t>
            </a:r>
            <a:r>
              <a:rPr lang="ru-RU" sz="2400" b="1" i="1" dirty="0"/>
              <a:t>направлено на нормализацию метаболических процессов в миокарде, а также получение </a:t>
            </a:r>
            <a:r>
              <a:rPr lang="ru-RU" sz="2400" b="1" i="1" dirty="0" err="1"/>
              <a:t>анксиолитического</a:t>
            </a:r>
            <a:r>
              <a:rPr lang="ru-RU" sz="2400" b="1" i="1" dirty="0"/>
              <a:t>, стресс-протекторного и </a:t>
            </a:r>
            <a:r>
              <a:rPr lang="ru-RU" sz="2400" b="1" i="1" dirty="0" err="1"/>
              <a:t>противогипоксического</a:t>
            </a:r>
            <a:r>
              <a:rPr lang="ru-RU" sz="2400" b="1" i="1" dirty="0"/>
              <a:t> эффектов.</a:t>
            </a:r>
          </a:p>
          <a:p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22822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800200"/>
          </a:xfrm>
        </p:spPr>
        <p:txBody>
          <a:bodyPr/>
          <a:lstStyle/>
          <a:p>
            <a:pPr lvl="0" algn="ctr" fontAlgn="base">
              <a:spcAft>
                <a:spcPct val="0"/>
              </a:spcAft>
            </a:pPr>
            <a:r>
              <a:rPr lang="ru-RU" altLang="ru-RU" sz="2800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Характеристика </a:t>
            </a:r>
            <a:r>
              <a:rPr lang="ru-RU" altLang="ru-RU" sz="2800" i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жалоб </a:t>
            </a:r>
            <a:r>
              <a:rPr lang="ru-RU" altLang="ru-RU" sz="2800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altLang="ru-RU" sz="2800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altLang="ru-RU" sz="2800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мальчиков-подростков </a:t>
            </a:r>
            <a:r>
              <a:rPr lang="ru-RU" altLang="ru-RU" sz="2800" i="1" dirty="0" err="1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предпризывного</a:t>
            </a:r>
            <a:r>
              <a:rPr lang="ru-RU" altLang="ru-RU" sz="2800" i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возраста </a:t>
            </a:r>
            <a:r>
              <a:rPr lang="ru-RU" altLang="ru-RU" sz="2800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</a:t>
            </a:r>
            <a:r>
              <a:rPr lang="ru-RU" altLang="ru-RU" sz="2800" i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субклиническими формами сердечно-сосудистой патологии </a:t>
            </a:r>
            <a:r>
              <a:rPr lang="ru-RU" altLang="ru-RU" sz="2800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altLang="ru-RU" sz="2800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altLang="ru-RU" sz="2800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 </a:t>
            </a:r>
            <a:r>
              <a:rPr lang="ru-RU" altLang="ru-RU" sz="2800" i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после </a:t>
            </a:r>
            <a:r>
              <a:rPr lang="ru-RU" altLang="ru-RU" sz="2800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дифференцированной коррекции</a:t>
            </a:r>
            <a:endParaRPr lang="ru-RU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24909006"/>
              </p:ext>
            </p:extLst>
          </p:nvPr>
        </p:nvGraphicFramePr>
        <p:xfrm>
          <a:off x="251520" y="2276872"/>
          <a:ext cx="7944162" cy="411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0659"/>
                <a:gridCol w="2439981"/>
                <a:gridCol w="2183522"/>
              </a:tblGrid>
              <a:tr h="37508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Жалобы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Количество обследованных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71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до лечения, %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effectLst/>
                        </a:rPr>
                        <a:t>через 6 недель терапии, %</a:t>
                      </a:r>
                      <a:endParaRPr lang="ru-RU" sz="18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368315"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effectLst/>
                        </a:rPr>
                        <a:t>Головная боль</a:t>
                      </a:r>
                      <a:endParaRPr lang="ru-RU" sz="18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30,2±3,3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effectLst/>
                        </a:rPr>
                        <a:t>15,1±2,6*</a:t>
                      </a:r>
                      <a:endParaRPr lang="ru-RU" sz="18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371322"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effectLst/>
                        </a:rPr>
                        <a:t>Быстрые смены настроения</a:t>
                      </a:r>
                      <a:endParaRPr lang="ru-RU" sz="18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23,4±3,1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effectLst/>
                        </a:rPr>
                        <a:t>9,9±2,2*</a:t>
                      </a:r>
                      <a:endParaRPr lang="ru-RU" sz="18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371322"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effectLst/>
                        </a:rPr>
                        <a:t>Боли в области сердца</a:t>
                      </a:r>
                      <a:endParaRPr lang="ru-RU" sz="18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19,8±2,9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9,4±2,1*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371322"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effectLst/>
                        </a:rPr>
                        <a:t>Быстрая утомляемость</a:t>
                      </a:r>
                      <a:endParaRPr lang="ru-RU" sz="18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18,2±2,8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6,3±1,7*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378838"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effectLst/>
                        </a:rPr>
                        <a:t>Измененное сердцебиение</a:t>
                      </a:r>
                      <a:endParaRPr lang="ru-RU" sz="18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effectLst/>
                        </a:rPr>
                        <a:t>16,1±2,7</a:t>
                      </a:r>
                      <a:endParaRPr lang="ru-RU" sz="18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4,7±1,5*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368315"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effectLst/>
                        </a:rPr>
                        <a:t>Головокружение</a:t>
                      </a:r>
                      <a:endParaRPr lang="ru-RU" sz="18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effectLst/>
                        </a:rPr>
                        <a:t>8,9±2,1</a:t>
                      </a:r>
                      <a:endParaRPr lang="ru-RU" sz="18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1,6±0,9*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371322"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effectLst/>
                        </a:rPr>
                        <a:t>Обмороки</a:t>
                      </a:r>
                      <a:endParaRPr lang="ru-RU" sz="18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effectLst/>
                        </a:rPr>
                        <a:t>2,6±1,1</a:t>
                      </a:r>
                      <a:endParaRPr lang="ru-RU" sz="18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0,0±0,0*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28905" y="6475784"/>
            <a:ext cx="87050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2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24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 – различие статистически значимо (р&lt;0,001) в сравнении с показателями до лечения.</a:t>
            </a:r>
            <a:endParaRPr kumimoji="0" lang="ru-RU" alt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25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316"/>
            <a:ext cx="8928992" cy="746388"/>
          </a:xfrm>
        </p:spPr>
        <p:txBody>
          <a:bodyPr/>
          <a:lstStyle/>
          <a:p>
            <a:pPr algn="ctr"/>
            <a:r>
              <a:rPr lang="ru-RU" altLang="ru-RU" sz="2000" b="1" i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Параметры </a:t>
            </a:r>
            <a:r>
              <a:rPr lang="ru-RU" altLang="ru-RU" sz="20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суточного </a:t>
            </a:r>
            <a:r>
              <a:rPr lang="ru-RU" altLang="ru-RU" sz="2000" b="1" i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мониторирования</a:t>
            </a:r>
            <a:r>
              <a:rPr lang="ru-RU" altLang="ru-RU" sz="20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АД </a:t>
            </a:r>
            <a:br>
              <a:rPr lang="ru-RU" altLang="ru-RU" sz="20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altLang="ru-RU" sz="20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 мальчиков-подростков </a:t>
            </a:r>
            <a:r>
              <a:rPr lang="ru-RU" altLang="ru-RU" sz="2000" b="1" i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ВНАД </a:t>
            </a:r>
            <a:r>
              <a:rPr lang="ru-RU" altLang="ru-RU" sz="20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lang="ru-RU" altLang="ru-RU" sz="2000" b="1" i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фоне коррекционной программы</a:t>
            </a:r>
            <a:endParaRPr lang="ru-RU" sz="2000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20874753"/>
              </p:ext>
            </p:extLst>
          </p:nvPr>
        </p:nvGraphicFramePr>
        <p:xfrm>
          <a:off x="269268" y="1052736"/>
          <a:ext cx="8712968" cy="50600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6830"/>
                <a:gridCol w="1393106"/>
                <a:gridCol w="1656184"/>
                <a:gridCol w="1662684"/>
                <a:gridCol w="1390590"/>
                <a:gridCol w="923574"/>
              </a:tblGrid>
              <a:tr h="56192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Время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Параметры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Здоровые мальчики-подростки (</a:t>
                      </a:r>
                      <a:r>
                        <a:rPr lang="en-US" sz="1600" b="1" i="1" dirty="0">
                          <a:effectLst/>
                        </a:rPr>
                        <a:t>n</a:t>
                      </a:r>
                      <a:r>
                        <a:rPr lang="ru-RU" sz="1600" b="1" i="1" dirty="0">
                          <a:effectLst/>
                        </a:rPr>
                        <a:t>=50)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М±</a:t>
                      </a:r>
                      <a:r>
                        <a:rPr lang="en-US" sz="1600" b="1" i="1" dirty="0">
                          <a:effectLst/>
                        </a:rPr>
                        <a:t>m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Мальчики-подростки с ВНАД (</a:t>
                      </a:r>
                      <a:r>
                        <a:rPr lang="en-US" sz="1600" b="1" i="1" dirty="0">
                          <a:effectLst/>
                        </a:rPr>
                        <a:t>n</a:t>
                      </a:r>
                      <a:r>
                        <a:rPr lang="ru-RU" sz="1600" b="1" i="1" dirty="0">
                          <a:effectLst/>
                        </a:rPr>
                        <a:t>=98) М±</a:t>
                      </a:r>
                      <a:r>
                        <a:rPr lang="en-US" sz="1600" b="1" i="1" dirty="0">
                          <a:effectLst/>
                        </a:rPr>
                        <a:t>m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1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до лечения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через 3 мес.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через 6 мес.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80960">
                <a:tc rowSpan="6">
                  <a:txBody>
                    <a:bodyPr/>
                    <a:lstStyle/>
                    <a:p>
                      <a:pPr marL="933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Среднесуточные показатели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САД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108,0+5,6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128,8±8,9*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123,4±4,3*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119,6±3,9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280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ДАД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65,5±8,8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69,6±11,5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68,4±9,3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67,9±8,5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280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ПАД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43,0±4,3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56,5±5,3*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53,2±4,2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45,5±3,3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280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ЧСС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80,5+11,6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76,0±15,3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79,3±11,9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77,0±12,4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280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СИ САД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14,0±4,4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14,6+5,0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13,9+4,7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14,1+4,9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280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СИ ДАД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19,3±6,2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23,0±7,5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22,0±6,5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21,9±6,9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280960">
                <a:tc rowSpan="4">
                  <a:txBody>
                    <a:bodyPr/>
                    <a:lstStyle/>
                    <a:p>
                      <a:pPr marL="933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Среднедневные показатели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САД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114,3±4,4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131,4±7,5*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126,3±3,9*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119,7±4,6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280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ДАД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71,1±7,9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76,6±8,2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74,4±7,6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69,6±6,2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280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ПАД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45,5±5,9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53,4±6,8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49,4±6,2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47,4±6,1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280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ЧСС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87,3+10,5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86,2±14,2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84,4±13,7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81,9±11,6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280960">
                <a:tc rowSpan="4">
                  <a:txBody>
                    <a:bodyPr/>
                    <a:lstStyle/>
                    <a:p>
                      <a:pPr marL="933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Средненочные показатели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САД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97,1±5,5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119,9±10,2*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111,3±5,1*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102,9±5,4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280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ДАД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55,6±6,8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58,1±9,5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56,1±8,9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51,1±7,5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280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ПАД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40,3±4,1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55,8±6,7*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52,9±5,8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47,8±5,1*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2837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ЧСС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66,3+8,5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59,8±11,5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62,2±9,9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58,4±8,5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6334780"/>
            <a:ext cx="90364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29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2663" algn="l"/>
              </a:tabLst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* – различие статистически значимо (р</a:t>
            </a: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</a:t>
            </a: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0,05) в сравнении с соответствующими показателями группы здоровых подростков</a:t>
            </a:r>
            <a:endParaRPr kumimoji="0" lang="ru-RU" alt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44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075240" cy="1301006"/>
          </a:xfrm>
        </p:spPr>
        <p:txBody>
          <a:bodyPr/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Динамика антропометрических показателей </a:t>
            </a:r>
            <a:r>
              <a:rPr lang="ru-RU" sz="2400" b="1" i="1" dirty="0" smtClean="0">
                <a:solidFill>
                  <a:schemeClr val="tx1"/>
                </a:solidFill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у </a:t>
            </a:r>
            <a:r>
              <a:rPr lang="ru-RU" sz="2400" b="1" i="1" dirty="0">
                <a:solidFill>
                  <a:schemeClr val="tx1"/>
                </a:solidFill>
              </a:rPr>
              <a:t>мальчиков-подростков </a:t>
            </a:r>
            <a:r>
              <a:rPr lang="ru-RU" sz="2400" b="1" i="1" dirty="0" smtClean="0">
                <a:solidFill>
                  <a:schemeClr val="tx1"/>
                </a:solidFill>
              </a:rPr>
              <a:t>с метаболическим синдромом исходно</a:t>
            </a:r>
            <a:r>
              <a:rPr lang="ru-RU" sz="2400" b="1" i="1" dirty="0">
                <a:solidFill>
                  <a:schemeClr val="tx1"/>
                </a:solidFill>
              </a:rPr>
              <a:t>, через 3, 6 мес. дифференцированной коррекции </a:t>
            </a:r>
            <a:br>
              <a:rPr lang="ru-RU" sz="2400" b="1" i="1" dirty="0">
                <a:solidFill>
                  <a:schemeClr val="tx1"/>
                </a:solidFill>
              </a:rPr>
            </a:b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40959831"/>
              </p:ext>
            </p:extLst>
          </p:nvPr>
        </p:nvGraphicFramePr>
        <p:xfrm>
          <a:off x="539552" y="1484784"/>
          <a:ext cx="7632848" cy="5184576"/>
        </p:xfrm>
        <a:graphic>
          <a:graphicData uri="http://schemas.openxmlformats.org/presentationml/2006/ole">
            <p:oleObj spid="_x0000_s10247" name="Диаграмма" r:id="rId3" imgW="5572057" imgH="4838610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4676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399" y="404664"/>
            <a:ext cx="8244406" cy="1143000"/>
          </a:xfrm>
        </p:spPr>
        <p:txBody>
          <a:bodyPr/>
          <a:lstStyle/>
          <a:p>
            <a:pPr lvl="0"/>
            <a:r>
              <a:rPr lang="ru-RU" altLang="ru-RU" sz="2400" b="1" i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Динамика биохимических показателей </a:t>
            </a:r>
            <a:r>
              <a:rPr lang="ru-RU" altLang="ru-RU" sz="24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altLang="ru-RU" sz="24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altLang="ru-RU" sz="24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 </a:t>
            </a:r>
            <a:r>
              <a:rPr lang="ru-RU" altLang="ru-RU" sz="2400" b="1" i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мальчиков-подростков </a:t>
            </a:r>
            <a:r>
              <a:rPr lang="ru-RU" altLang="ru-RU" sz="24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</a:t>
            </a:r>
            <a:r>
              <a:rPr lang="ru-RU" altLang="ru-RU" sz="2400" b="1" i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высоким нормальным артериальным давлением и метаболическим синдромом до и после лечения (М±</a:t>
            </a:r>
            <a:r>
              <a:rPr lang="en-US" altLang="ru-RU" sz="2400" b="1" i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ru-RU" altLang="ru-RU" sz="2400" b="1" i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ru-RU" altLang="ru-RU" sz="28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8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2800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28344508"/>
              </p:ext>
            </p:extLst>
          </p:nvPr>
        </p:nvGraphicFramePr>
        <p:xfrm>
          <a:off x="107503" y="1628802"/>
          <a:ext cx="8316417" cy="4697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5246"/>
                <a:gridCol w="1121529"/>
                <a:gridCol w="1382002"/>
                <a:gridCol w="1382002"/>
                <a:gridCol w="1257573"/>
                <a:gridCol w="1380343"/>
                <a:gridCol w="27722"/>
              </a:tblGrid>
              <a:tr h="546020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Показатель, </a:t>
                      </a:r>
                      <a:r>
                        <a:rPr lang="ru-RU" sz="1600" b="1" i="1" dirty="0" err="1">
                          <a:effectLst/>
                        </a:rPr>
                        <a:t>ммоль</a:t>
                      </a:r>
                      <a:r>
                        <a:rPr lang="ru-RU" sz="1600" b="1" i="1" dirty="0">
                          <a:effectLst/>
                        </a:rPr>
                        <a:t>/л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Группа контроля (</a:t>
                      </a:r>
                      <a:r>
                        <a:rPr lang="en-US" sz="1600" b="1" i="1" dirty="0">
                          <a:effectLst/>
                        </a:rPr>
                        <a:t>n</a:t>
                      </a:r>
                      <a:r>
                        <a:rPr lang="ru-RU" sz="1600" b="1" i="1" dirty="0">
                          <a:effectLst/>
                        </a:rPr>
                        <a:t>=2</a:t>
                      </a:r>
                      <a:r>
                        <a:rPr lang="en-US" sz="1600" b="1" i="1" dirty="0">
                          <a:effectLst/>
                        </a:rPr>
                        <a:t>0</a:t>
                      </a:r>
                      <a:r>
                        <a:rPr lang="ru-RU" sz="1600" b="1" i="1" dirty="0">
                          <a:effectLst/>
                        </a:rPr>
                        <a:t>)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</a:rPr>
                        <a:t>Подростки</a:t>
                      </a:r>
                      <a:r>
                        <a:rPr lang="ru-RU" sz="1600" b="1" i="1" baseline="0" dirty="0" smtClean="0">
                          <a:effectLst/>
                        </a:rPr>
                        <a:t> с </a:t>
                      </a:r>
                      <a:r>
                        <a:rPr lang="ru-RU" sz="1600" b="1" i="1" dirty="0" smtClean="0">
                          <a:effectLst/>
                        </a:rPr>
                        <a:t>ВНАД</a:t>
                      </a:r>
                      <a:endParaRPr lang="ru-RU" sz="1600" b="1" i="1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(</a:t>
                      </a:r>
                      <a:r>
                        <a:rPr lang="en-US" sz="1600" b="1" i="1" dirty="0">
                          <a:effectLst/>
                        </a:rPr>
                        <a:t>n</a:t>
                      </a:r>
                      <a:r>
                        <a:rPr lang="ru-RU" sz="1600" b="1" i="1" dirty="0">
                          <a:effectLst/>
                        </a:rPr>
                        <a:t>=23)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</a:rPr>
                        <a:t>Подростки с МС</a:t>
                      </a:r>
                      <a:endParaRPr lang="ru-RU" sz="1600" b="1" i="1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(</a:t>
                      </a:r>
                      <a:r>
                        <a:rPr lang="en-US" sz="1600" b="1" i="1" dirty="0">
                          <a:effectLst/>
                        </a:rPr>
                        <a:t>n</a:t>
                      </a:r>
                      <a:r>
                        <a:rPr lang="ru-RU" sz="1600" b="1" i="1" dirty="0">
                          <a:effectLst/>
                        </a:rPr>
                        <a:t>=</a:t>
                      </a:r>
                      <a:r>
                        <a:rPr lang="en-US" sz="1600" b="1" i="1" dirty="0">
                          <a:effectLst/>
                        </a:rPr>
                        <a:t>22</a:t>
                      </a:r>
                      <a:r>
                        <a:rPr lang="ru-RU" sz="1600" b="1" i="1" dirty="0">
                          <a:effectLst/>
                        </a:rPr>
                        <a:t>)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60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до лечения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через 6 мес. терапии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до лечения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через 6 мес. терапии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266">
                <a:tc>
                  <a:txBody>
                    <a:bodyPr/>
                    <a:lstStyle/>
                    <a:p>
                      <a:pPr marL="9334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Общий холестерин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3,6±0,3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3,9±0,1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3,7±0,3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4,3±0,2*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3,8±0,3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471266">
                <a:tc>
                  <a:txBody>
                    <a:bodyPr/>
                    <a:lstStyle/>
                    <a:p>
                      <a:pPr marL="9334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Триглицериды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1,1±0,1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1,2±0,1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1,1±0,1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1,5±0,1*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1,2±0,1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471266">
                <a:tc>
                  <a:txBody>
                    <a:bodyPr/>
                    <a:lstStyle/>
                    <a:p>
                      <a:pPr marL="9334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ЛПНП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1,6±0,2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2,0±0,2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1,8±0,2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2,3±0,2*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2,0±0,2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471266">
                <a:tc>
                  <a:txBody>
                    <a:bodyPr/>
                    <a:lstStyle/>
                    <a:p>
                      <a:pPr marL="9334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ЛПОНП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0,5±0,04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0,6±0,05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0,5±0,04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0,7±0,05*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0,6±0,05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471266">
                <a:tc>
                  <a:txBody>
                    <a:bodyPr/>
                    <a:lstStyle/>
                    <a:p>
                      <a:pPr marL="9334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ЛПВП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1,5±0,1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1,4±0,1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1,5±0,1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1,3±0,1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1,4±0,1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546020">
                <a:tc>
                  <a:txBody>
                    <a:bodyPr/>
                    <a:lstStyle/>
                    <a:p>
                      <a:pPr marL="9334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Индекс атерогенности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1,1±0,2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1,5±0,1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1,2±0,2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1,9±0,1*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1,4±0,2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471266">
                <a:tc>
                  <a:txBody>
                    <a:bodyPr/>
                    <a:lstStyle/>
                    <a:p>
                      <a:pPr marL="9334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Глюкоза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4,4±0,1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4,4±0,1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4,4±0,1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4,6±0,1</a:t>
                      </a:r>
                      <a:endParaRPr lang="ru-RU" sz="16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4,4±0,1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55576" y="6343462"/>
            <a:ext cx="76683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*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различие статистически значимо (р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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0,05) по сравнению с соответствующими показателями группы контроля.</a:t>
            </a:r>
            <a:endParaRPr kumimoji="0" lang="ru-RU" alt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88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just" fontAlgn="base">
              <a:spcAft>
                <a:spcPct val="0"/>
              </a:spcAft>
              <a:tabLst>
                <a:tab pos="914400" algn="l"/>
              </a:tabLst>
            </a:pPr>
            <a:r>
              <a:rPr lang="ru-RU" altLang="ru-RU" sz="2400" b="1" i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Сравнительный анализ ведущих ЭКГ-показателей </a:t>
            </a:r>
            <a:r>
              <a:rPr lang="ru-RU" altLang="ru-RU" sz="2400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мальчиков-подростков </a:t>
            </a:r>
            <a:r>
              <a:rPr lang="ru-RU" altLang="ru-RU" sz="24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нарушениями ритма сердца </a:t>
            </a:r>
            <a:r>
              <a:rPr lang="ru-RU" altLang="ru-RU" sz="24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 </a:t>
            </a:r>
            <a:r>
              <a:rPr lang="ru-RU" altLang="ru-RU" sz="2400" b="1" i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после коррекционной программы нормализации сердечного </a:t>
            </a:r>
            <a:r>
              <a:rPr lang="ru-RU" altLang="ru-RU" sz="24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ритма</a:t>
            </a:r>
            <a:endParaRPr lang="ru-RU" sz="2400" b="1" i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5903893"/>
            <a:ext cx="85689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 – различие статистически значимо (р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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0,05) по сравнению с соответствующими показателями через 3 месяца лечения;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** – различие статистически значимо (р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0,001) по сравнению с соответствующими показателями через 3 месяца лечения.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5985460"/>
              </p:ext>
            </p:extLst>
          </p:nvPr>
        </p:nvGraphicFramePr>
        <p:xfrm>
          <a:off x="107504" y="1700808"/>
          <a:ext cx="8136904" cy="4201762"/>
        </p:xfrm>
        <a:graphic>
          <a:graphicData uri="http://schemas.openxmlformats.org/presentationml/2006/ole">
            <p:oleObj spid="_x0000_s12294" name="Документ" r:id="rId3" imgW="6443474" imgH="3332787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91319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620000" cy="1143000"/>
          </a:xfrm>
        </p:spPr>
        <p:txBody>
          <a:bodyPr/>
          <a:lstStyle/>
          <a:p>
            <a:r>
              <a:rPr lang="ru-RU" sz="2200" b="1" i="1" dirty="0"/>
              <a:t>Показатели </a:t>
            </a:r>
            <a:r>
              <a:rPr lang="ru-RU" sz="2200" b="1" i="1" dirty="0" err="1"/>
              <a:t>ЭхоКГ</a:t>
            </a:r>
            <a:r>
              <a:rPr lang="ru-RU" sz="2200" b="1" i="1" dirty="0"/>
              <a:t> у мальчиков-подростков </a:t>
            </a: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>с </a:t>
            </a:r>
            <a:r>
              <a:rPr lang="ru-RU" sz="2200" b="1" i="1" dirty="0"/>
              <a:t>патологическими формами геометрии миокарда </a:t>
            </a:r>
            <a:r>
              <a:rPr lang="ru-RU" sz="2200" b="1" i="1" dirty="0" smtClean="0"/>
              <a:t>до </a:t>
            </a:r>
            <a:r>
              <a:rPr lang="ru-RU" sz="2200" b="1" i="1" dirty="0"/>
              <a:t>и после лечения и в группе контроля (М±</a:t>
            </a:r>
            <a:r>
              <a:rPr lang="en-US" sz="2200" b="1" i="1" dirty="0"/>
              <a:t>m</a:t>
            </a:r>
            <a:r>
              <a:rPr lang="ru-RU" sz="2200" b="1" i="1" dirty="0"/>
              <a:t>)</a:t>
            </a:r>
            <a:r>
              <a:rPr lang="ru-RU" sz="2400" b="1" i="1" dirty="0"/>
              <a:t/>
            </a:r>
            <a:br>
              <a:rPr lang="ru-RU" sz="2400" b="1" i="1" dirty="0"/>
            </a:br>
            <a:endParaRPr lang="ru-RU" sz="2400" b="1" i="1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68891338"/>
              </p:ext>
            </p:extLst>
          </p:nvPr>
        </p:nvGraphicFramePr>
        <p:xfrm>
          <a:off x="395536" y="1136432"/>
          <a:ext cx="7812782" cy="5400600"/>
        </p:xfrm>
        <a:graphic>
          <a:graphicData uri="http://schemas.openxmlformats.org/presentationml/2006/ole">
            <p:oleObj spid="_x0000_s13318" name="Документ" r:id="rId3" imgW="6312827" imgH="7446217" progId="Word.Document.12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95128" y="6273225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/>
              <a:t>* – различие статистически значимо (р&lt;0,001) по сравнению с соответствующими показателями группы контроля.</a:t>
            </a:r>
          </a:p>
        </p:txBody>
      </p:sp>
    </p:spTree>
    <p:extLst>
      <p:ext uri="{BB962C8B-B14F-4D97-AF65-F5344CB8AC3E}">
        <p14:creationId xmlns:p14="http://schemas.microsoft.com/office/powerpoint/2010/main" xmlns="" val="193811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/>
              <a:t>Обоснование </a:t>
            </a:r>
            <a:r>
              <a:rPr lang="ru-RU" b="1" dirty="0" smtClean="0"/>
              <a:t>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" y="1124745"/>
            <a:ext cx="8229600" cy="2376263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20 – 50</a:t>
            </a:r>
            <a:r>
              <a:rPr lang="ru-RU" sz="2400" b="1" i="1" dirty="0"/>
              <a:t>% юношей имеют </a:t>
            </a:r>
            <a:r>
              <a:rPr lang="ru-RU" sz="2400" b="1" i="1" dirty="0" smtClean="0"/>
              <a:t>ограничения </a:t>
            </a:r>
            <a:r>
              <a:rPr lang="ru-RU" sz="2400" b="1" i="1" dirty="0"/>
              <a:t>в выборе военных профессий. </a:t>
            </a:r>
            <a:endParaRPr lang="ru-RU" sz="2400" b="1" i="1" dirty="0" smtClean="0"/>
          </a:p>
          <a:p>
            <a:r>
              <a:rPr lang="ru-RU" sz="2400" b="1" i="1" dirty="0" smtClean="0"/>
              <a:t>Годность призывников к </a:t>
            </a:r>
            <a:r>
              <a:rPr lang="ru-RU" sz="2400" b="1" i="1" dirty="0"/>
              <a:t>службе в Вооруженных </a:t>
            </a:r>
            <a:r>
              <a:rPr lang="ru-RU" sz="2400" b="1" i="1" dirty="0" smtClean="0"/>
              <a:t>силах Российской федерации не </a:t>
            </a:r>
            <a:r>
              <a:rPr lang="ru-RU" sz="2400" b="1" i="1" dirty="0"/>
              <a:t>превышает 50 </a:t>
            </a:r>
            <a:r>
              <a:rPr lang="ru-RU" sz="2400" b="1" i="1" dirty="0" smtClean="0"/>
              <a:t>– 70</a:t>
            </a:r>
            <a:r>
              <a:rPr lang="ru-RU" sz="2400" b="1" i="1" dirty="0"/>
              <a:t>% </a:t>
            </a:r>
            <a:r>
              <a:rPr lang="ru-RU" sz="2400" b="1" i="1" dirty="0" smtClean="0"/>
              <a:t>.</a:t>
            </a:r>
          </a:p>
          <a:p>
            <a:pPr marL="0" indent="0" algn="r">
              <a:buNone/>
            </a:pPr>
            <a:r>
              <a:rPr lang="ru-RU" sz="1800" i="1" dirty="0" smtClean="0"/>
              <a:t>Воронин </a:t>
            </a:r>
            <a:r>
              <a:rPr lang="ru-RU" sz="1800" i="1" dirty="0"/>
              <a:t>Р.М., Шатрова Н.В., </a:t>
            </a:r>
            <a:r>
              <a:rPr lang="ru-RU" sz="1800" i="1" dirty="0" smtClean="0"/>
              <a:t>2010</a:t>
            </a:r>
            <a:endParaRPr lang="ru-RU" sz="18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481576"/>
            <a:ext cx="8136904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b="1" i="1" dirty="0" smtClean="0"/>
              <a:t>В течение последних 20 лет число молодых людей, годных к военной службе, сократилось на треть.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b="1" i="1" dirty="0" smtClean="0"/>
              <a:t>У 40% юношей призывного возраста состояние здоровья и физическая подготовка не соответствуют армейским требованиям.</a:t>
            </a:r>
          </a:p>
          <a:p>
            <a:endParaRPr lang="ru-RU" dirty="0"/>
          </a:p>
          <a:p>
            <a:pPr algn="r"/>
            <a:r>
              <a:rPr lang="ru-RU" i="1" dirty="0" smtClean="0"/>
              <a:t>По данным Министерства обороны РФ, 2010 г.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69408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620000" cy="562074"/>
          </a:xfrm>
        </p:spPr>
        <p:txBody>
          <a:bodyPr/>
          <a:lstStyle/>
          <a:p>
            <a:r>
              <a:rPr lang="ru-RU" b="1" i="1" dirty="0" smtClean="0"/>
              <a:t>Выводы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208912" cy="5688632"/>
          </a:xfrm>
        </p:spPr>
        <p:txBody>
          <a:bodyPr>
            <a:noAutofit/>
          </a:bodyPr>
          <a:lstStyle/>
          <a:p>
            <a:pPr lvl="0"/>
            <a:r>
              <a:rPr lang="ru-RU" sz="1900" b="1" i="1" dirty="0"/>
              <a:t>У мальчиков-подростков с ВНАД спустя 3 месяца от начала коррекционной программы отмечено снижение повышенного САД, однако его целевые значения </a:t>
            </a:r>
            <a:r>
              <a:rPr lang="ru-RU" sz="1900" b="1" i="1" dirty="0" smtClean="0"/>
              <a:t>были </a:t>
            </a:r>
            <a:r>
              <a:rPr lang="ru-RU" sz="1900" b="1" i="1" dirty="0"/>
              <a:t>достигнуты только спустя 6 месяцев. Недостаточное снижение систолического АД в ночное время (СИ 0 - 10% – </a:t>
            </a:r>
            <a:r>
              <a:rPr lang="uk-UA" sz="1900" b="1" i="1" dirty="0"/>
              <a:t>«</a:t>
            </a:r>
            <a:r>
              <a:rPr lang="en-US" sz="1900" b="1" i="1" dirty="0"/>
              <a:t>non</a:t>
            </a:r>
            <a:r>
              <a:rPr lang="ru-RU" sz="1900" b="1" i="1" dirty="0"/>
              <a:t>-</a:t>
            </a:r>
            <a:r>
              <a:rPr lang="en-US" sz="1900" b="1" i="1" dirty="0"/>
              <a:t>dippers</a:t>
            </a:r>
            <a:r>
              <a:rPr lang="uk-UA" sz="1900" b="1" i="1" dirty="0"/>
              <a:t>»</a:t>
            </a:r>
            <a:r>
              <a:rPr lang="ru-RU" sz="1900" b="1" i="1" dirty="0"/>
              <a:t>) по завершении коррекционной программы встречается только у 5,3% подростков, против 21,4% до лечения. Недостаточное снижение диастолического АД, установленное у 13,3% мальчиков с ВНАД до лечения, по окончании коррекционной программы обнаруживается только у 2,0% подростков.</a:t>
            </a:r>
          </a:p>
          <a:p>
            <a:pPr lvl="0"/>
            <a:r>
              <a:rPr lang="ru-RU" sz="1900" b="1" i="1" dirty="0"/>
              <a:t>На фоне проведенной дифференцированной коррекции снижение массы тела через 6 месяцев отмечено у </a:t>
            </a:r>
            <a:r>
              <a:rPr lang="ru-RU" sz="1900" b="1" i="1" dirty="0" smtClean="0"/>
              <a:t>84,4% </a:t>
            </a:r>
            <a:r>
              <a:rPr lang="ru-RU" sz="1900" b="1" i="1" dirty="0"/>
              <a:t>подростков с МС. Целевого уровня снижения массы тела – на 13,0% через 6 месяцев достигли 71,7% мальчика, стабилизировали массу – 26,7% обследованных. </a:t>
            </a:r>
            <a:endParaRPr lang="ru-RU" sz="1900" b="1" i="1" dirty="0" smtClean="0"/>
          </a:p>
          <a:p>
            <a:pPr lvl="0"/>
            <a:r>
              <a:rPr lang="ru-RU" sz="1900" b="1" i="1" dirty="0" smtClean="0"/>
              <a:t>Отмечена </a:t>
            </a:r>
            <a:r>
              <a:rPr lang="ru-RU" sz="1900" b="1" i="1" dirty="0"/>
              <a:t>динамика метаболических показателей </a:t>
            </a:r>
            <a:r>
              <a:rPr lang="ru-RU" sz="1900" b="1" i="1" dirty="0" smtClean="0"/>
              <a:t>у подростков с </a:t>
            </a:r>
            <a:r>
              <a:rPr lang="ru-RU" sz="1900" b="1" i="1" dirty="0"/>
              <a:t>ВНАД и </a:t>
            </a:r>
            <a:r>
              <a:rPr lang="ru-RU" sz="1900" b="1" i="1" dirty="0" smtClean="0"/>
              <a:t>с </a:t>
            </a:r>
            <a:r>
              <a:rPr lang="ru-RU" sz="1900" b="1" i="1" dirty="0"/>
              <a:t>МС. Общий холестерин в среднем снизился на 5,1% </a:t>
            </a:r>
            <a:r>
              <a:rPr lang="ru-RU" sz="1900" b="1" i="1" dirty="0" smtClean="0"/>
              <a:t>у мальчиков </a:t>
            </a:r>
            <a:r>
              <a:rPr lang="ru-RU" sz="1900" b="1" i="1" dirty="0"/>
              <a:t>с ВНАД и на 11,6% </a:t>
            </a:r>
            <a:r>
              <a:rPr lang="ru-RU" sz="1900" b="1" i="1" dirty="0" smtClean="0"/>
              <a:t>- с </a:t>
            </a:r>
            <a:r>
              <a:rPr lang="ru-RU" sz="1900" b="1" i="1" dirty="0"/>
              <a:t>МС, в основном за счет ЛПНП. Индекс </a:t>
            </a:r>
            <a:r>
              <a:rPr lang="ru-RU" sz="1900" b="1" i="1" dirty="0" err="1"/>
              <a:t>атерогенности</a:t>
            </a:r>
            <a:r>
              <a:rPr lang="ru-RU" sz="1900" b="1" i="1" dirty="0"/>
              <a:t> понизился </a:t>
            </a:r>
            <a:r>
              <a:rPr lang="ru-RU" sz="1900" b="1" i="1" dirty="0" smtClean="0"/>
              <a:t>у подростков с ВНАД и с МС </a:t>
            </a:r>
            <a:r>
              <a:rPr lang="ru-RU" sz="1900" b="1" i="1" dirty="0"/>
              <a:t>и статистически значимо не отличался от группы </a:t>
            </a:r>
            <a:r>
              <a:rPr lang="ru-RU" sz="1900" b="1" i="1" dirty="0" smtClean="0"/>
              <a:t>контроля.</a:t>
            </a:r>
            <a:endParaRPr lang="ru-RU" sz="1900" b="1" i="1" dirty="0"/>
          </a:p>
        </p:txBody>
      </p:sp>
    </p:spTree>
    <p:extLst>
      <p:ext uri="{BB962C8B-B14F-4D97-AF65-F5344CB8AC3E}">
        <p14:creationId xmlns:p14="http://schemas.microsoft.com/office/powerpoint/2010/main" xmlns="" val="32745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620000" cy="562074"/>
          </a:xfrm>
        </p:spPr>
        <p:txBody>
          <a:bodyPr/>
          <a:lstStyle/>
          <a:p>
            <a:r>
              <a:rPr lang="ru-RU" b="1" i="1" dirty="0" smtClean="0"/>
              <a:t>Выводы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7620000" cy="5400600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2400"/>
              </a:spcBef>
            </a:pPr>
            <a:r>
              <a:rPr lang="ru-RU" b="1" i="1" dirty="0" smtClean="0"/>
              <a:t>У </a:t>
            </a:r>
            <a:r>
              <a:rPr lang="ru-RU" b="1" i="1" dirty="0"/>
              <a:t>мальчиков-подростков с НРС </a:t>
            </a:r>
            <a:r>
              <a:rPr lang="ru-RU" b="1" i="1" dirty="0" smtClean="0"/>
              <a:t>после </a:t>
            </a:r>
            <a:r>
              <a:rPr lang="ru-RU" b="1" i="1" dirty="0"/>
              <a:t>программы комплексного воздействия пациенты без антиаритмического эффекта составили 68,6% спустя 3 месяца от ее начала и 35,3% через 6 месяцев.</a:t>
            </a:r>
          </a:p>
          <a:p>
            <a:pPr lvl="0">
              <a:spcBef>
                <a:spcPts val="2400"/>
              </a:spcBef>
            </a:pPr>
            <a:r>
              <a:rPr lang="ru-RU" b="1" i="1" dirty="0"/>
              <a:t>У мальчиков-подростков с патологическими формами геометрии миокарда после проведенной дифференцированной коррекции значительно уменьшились толщина миокарда межжелудочковой </a:t>
            </a:r>
            <a:r>
              <a:rPr lang="ru-RU" b="1" i="1" dirty="0" smtClean="0"/>
              <a:t>перегородки, </a:t>
            </a:r>
            <a:r>
              <a:rPr lang="ru-RU" b="1" i="1" dirty="0"/>
              <a:t>задней стенки ЛЖ </a:t>
            </a:r>
            <a:r>
              <a:rPr lang="ru-RU" b="1" i="1" dirty="0" smtClean="0"/>
              <a:t>и </a:t>
            </a:r>
            <a:r>
              <a:rPr lang="ru-RU" b="1" i="1" dirty="0"/>
              <a:t>уже статистически значимо не отличаются от показателей группы </a:t>
            </a:r>
            <a:r>
              <a:rPr lang="ru-RU" b="1" i="1" dirty="0" smtClean="0"/>
              <a:t>контроля. </a:t>
            </a:r>
            <a:r>
              <a:rPr lang="ru-RU" b="1" i="1" dirty="0"/>
              <a:t>Вновь проведенный расчет геометрии миокарда свидетельствовал об отсутствии патологии (нормальная геометрия) и диастолической </a:t>
            </a:r>
            <a:r>
              <a:rPr lang="ru-RU" b="1" i="1" dirty="0" smtClean="0"/>
              <a:t>дисфункции </a:t>
            </a:r>
            <a:r>
              <a:rPr lang="ru-RU" b="1" i="1" dirty="0"/>
              <a:t>у всех мальчиков-подростков данной подгруппы. </a:t>
            </a:r>
          </a:p>
        </p:txBody>
      </p:sp>
    </p:spTree>
    <p:extLst>
      <p:ext uri="{BB962C8B-B14F-4D97-AF65-F5344CB8AC3E}">
        <p14:creationId xmlns:p14="http://schemas.microsoft.com/office/powerpoint/2010/main" xmlns="" val="421020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64406" y="5756762"/>
            <a:ext cx="8856980" cy="768582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внимание!</a:t>
            </a:r>
          </a:p>
        </p:txBody>
      </p:sp>
      <p:pic>
        <p:nvPicPr>
          <p:cNvPr id="40963" name="Picture 7" descr="http://ds10sim.ucoz.ru/f_163061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3949"/>
          <a:stretch/>
        </p:blipFill>
        <p:spPr bwMode="auto">
          <a:xfrm>
            <a:off x="200084" y="297919"/>
            <a:ext cx="8128000" cy="52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9067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Дизайн исследования: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000" b="1" i="1" dirty="0" smtClean="0"/>
              <a:t>Исследование </a:t>
            </a:r>
            <a:r>
              <a:rPr lang="ru-RU" sz="4000" b="1" i="1" dirty="0" err="1"/>
              <a:t>проспективное</a:t>
            </a:r>
            <a:r>
              <a:rPr lang="ru-RU" sz="4000" b="1" i="1" dirty="0"/>
              <a:t>, </a:t>
            </a:r>
            <a:r>
              <a:rPr lang="ru-RU" sz="4000" b="1" i="1" dirty="0" err="1" smtClean="0"/>
              <a:t>когортное</a:t>
            </a:r>
            <a:r>
              <a:rPr lang="ru-RU" sz="4000" b="1" i="1" dirty="0" smtClean="0"/>
              <a:t>.</a:t>
            </a:r>
          </a:p>
          <a:p>
            <a:pPr marL="0" indent="0">
              <a:buNone/>
            </a:pPr>
            <a:endParaRPr lang="ru-RU" sz="4000" b="1" dirty="0"/>
          </a:p>
          <a:p>
            <a:r>
              <a:rPr lang="ru-RU" sz="4400" b="1" i="1" dirty="0" smtClean="0"/>
              <a:t>Обследованы </a:t>
            </a:r>
            <a:r>
              <a:rPr lang="ru-RU" sz="4400" b="1" i="1" dirty="0"/>
              <a:t>547 мальчиков-подростков в возрасте 15 – 16 лет, </a:t>
            </a:r>
          </a:p>
          <a:p>
            <a:r>
              <a:rPr lang="ru-RU" sz="4400" b="1" i="1" dirty="0"/>
              <a:t>обратившиеся в клинику для решения вопроса о возможности занятий в спортивных секциях и/или обучения в учебном заведении с высоким уровнем физической нагрузки (военный лицей).</a:t>
            </a:r>
          </a:p>
          <a:p>
            <a:pPr marL="0" indent="0">
              <a:buNone/>
            </a:pPr>
            <a:endParaRPr lang="ru-RU" sz="4400" b="1" i="1" dirty="0" smtClean="0"/>
          </a:p>
          <a:p>
            <a:pPr marL="0" indent="0">
              <a:buNone/>
            </a:pPr>
            <a:r>
              <a:rPr lang="ru-RU" sz="4400" b="1" i="1" dirty="0" smtClean="0"/>
              <a:t>Критерии </a:t>
            </a:r>
            <a:r>
              <a:rPr lang="ru-RU" sz="4400" b="1" i="1" dirty="0"/>
              <a:t>включения:</a:t>
            </a:r>
            <a:endParaRPr lang="ru-RU" sz="4400" i="1" dirty="0"/>
          </a:p>
          <a:p>
            <a:pPr lvl="1"/>
            <a:r>
              <a:rPr lang="ru-RU" sz="3300" b="1" i="1" dirty="0"/>
              <a:t>Пол: мужской.</a:t>
            </a:r>
          </a:p>
          <a:p>
            <a:pPr lvl="1"/>
            <a:r>
              <a:rPr lang="ru-RU" sz="3300" b="1" i="1" dirty="0"/>
              <a:t>Возраст: от 15 до 17 лет.</a:t>
            </a:r>
          </a:p>
          <a:p>
            <a:pPr lvl="1"/>
            <a:r>
              <a:rPr lang="ru-RU" sz="3300" b="1" i="1" dirty="0"/>
              <a:t>Проживание в Донецкой области.</a:t>
            </a:r>
          </a:p>
          <a:p>
            <a:pPr lvl="1"/>
            <a:r>
              <a:rPr lang="ru-RU" sz="3300" b="1" i="1" dirty="0"/>
              <a:t>Согласие обследуемых на прохождение всех этапов исследования.</a:t>
            </a:r>
          </a:p>
          <a:p>
            <a:pPr marL="0" indent="0">
              <a:buNone/>
            </a:pPr>
            <a:r>
              <a:rPr lang="ru-RU" sz="4400" b="1" i="1" dirty="0"/>
              <a:t>Критерии исключения:</a:t>
            </a:r>
            <a:endParaRPr lang="ru-RU" sz="4400" i="1" dirty="0"/>
          </a:p>
          <a:p>
            <a:r>
              <a:rPr lang="ru-RU" sz="3300" b="1" i="1" dirty="0"/>
              <a:t>Пациенты:</a:t>
            </a:r>
          </a:p>
          <a:p>
            <a:pPr lvl="1"/>
            <a:r>
              <a:rPr lang="ru-RU" sz="3300" b="1" i="1" dirty="0"/>
              <a:t>с диагностированными заболеваниями сердечно-сосудистой системы;</a:t>
            </a:r>
          </a:p>
          <a:p>
            <a:pPr lvl="1"/>
            <a:r>
              <a:rPr lang="ru-RU" sz="3300" b="1" i="1" dirty="0"/>
              <a:t>с известными противопоказаниями для физических нагрузок</a:t>
            </a:r>
            <a:r>
              <a:rPr lang="ru-RU" sz="3300" b="1" i="1" dirty="0" smtClean="0"/>
              <a:t>.</a:t>
            </a:r>
            <a:r>
              <a:rPr lang="ru-RU" sz="3600" b="1" i="1" dirty="0"/>
              <a:t> </a:t>
            </a:r>
          </a:p>
          <a:p>
            <a:pPr marL="411163" lvl="1" indent="-411163">
              <a:buNone/>
            </a:pPr>
            <a:endParaRPr lang="ru-RU" sz="3600" b="1" i="1" dirty="0"/>
          </a:p>
          <a:p>
            <a:pPr marL="411163" lvl="1" indent="-411163">
              <a:buNone/>
            </a:pPr>
            <a:r>
              <a:rPr lang="ru-RU" sz="4400" b="1" i="1" dirty="0" smtClean="0"/>
              <a:t>Сроки </a:t>
            </a:r>
            <a:r>
              <a:rPr lang="ru-RU" sz="4400" b="1" i="1" dirty="0"/>
              <a:t>исследования</a:t>
            </a:r>
            <a:r>
              <a:rPr lang="ru-RU" sz="3600" b="1" i="1" dirty="0"/>
              <a:t>: 2012 – </a:t>
            </a:r>
            <a:r>
              <a:rPr lang="ru-RU" sz="3600" b="1" i="1" dirty="0" smtClean="0"/>
              <a:t>2019 </a:t>
            </a:r>
            <a:r>
              <a:rPr lang="ru-RU" sz="3600" b="1" i="1" dirty="0"/>
              <a:t>гг. </a:t>
            </a:r>
          </a:p>
          <a:p>
            <a:pPr lvl="1"/>
            <a:endParaRPr lang="ru-RU" sz="3300" b="1" i="1" dirty="0"/>
          </a:p>
        </p:txBody>
      </p:sp>
    </p:spTree>
    <p:extLst>
      <p:ext uri="{BB962C8B-B14F-4D97-AF65-F5344CB8AC3E}">
        <p14:creationId xmlns:p14="http://schemas.microsoft.com/office/powerpoint/2010/main" xmlns="" val="287746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Методы исследования: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568952" cy="5832648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ru-RU" sz="7100" b="1" i="1" dirty="0" smtClean="0"/>
              <a:t>Сбор </a:t>
            </a:r>
            <a:r>
              <a:rPr lang="ru-RU" sz="7100" b="1" i="1" dirty="0"/>
              <a:t>анамнеза: </a:t>
            </a:r>
          </a:p>
          <a:p>
            <a:pPr lvl="2">
              <a:buFont typeface="Wingdings" pitchFamily="2" charset="2"/>
              <a:buChar char="ü"/>
            </a:pPr>
            <a:r>
              <a:rPr lang="ru-RU" sz="6200" b="1" i="1" dirty="0"/>
              <a:t>характер наследственности по сердечно-сосудистым заболеваниям (атеросклероз, </a:t>
            </a:r>
            <a:r>
              <a:rPr lang="ru-RU" sz="6200" b="1" i="1" dirty="0" smtClean="0"/>
              <a:t>ИБС, ГБ, СД 2 </a:t>
            </a:r>
            <a:r>
              <a:rPr lang="ru-RU" sz="6200" b="1" i="1" dirty="0"/>
              <a:t>типа, инфаркт, инсульт) и внезапной кардиальной смерти</a:t>
            </a:r>
          </a:p>
          <a:p>
            <a:pPr lvl="2">
              <a:buFont typeface="Wingdings" pitchFamily="2" charset="2"/>
              <a:buChar char="ü"/>
            </a:pPr>
            <a:r>
              <a:rPr lang="ru-RU" sz="6200" b="1" i="1" dirty="0"/>
              <a:t>вредные привычки (</a:t>
            </a:r>
            <a:r>
              <a:rPr lang="ru-RU" sz="6200" b="1" i="1" dirty="0" err="1"/>
              <a:t>табакокурение</a:t>
            </a:r>
            <a:r>
              <a:rPr lang="ru-RU" sz="6200" b="1" i="1" dirty="0"/>
              <a:t>, алкоголизм, наркомания)</a:t>
            </a:r>
          </a:p>
          <a:p>
            <a:pPr lvl="2">
              <a:buFont typeface="Wingdings" pitchFamily="2" charset="2"/>
              <a:buChar char="ü"/>
            </a:pPr>
            <a:r>
              <a:rPr lang="ru-RU" sz="6200" b="1" i="1" dirty="0"/>
              <a:t>отношение к спорту и регулярным физическим нагрузкам, гиподинамия.</a:t>
            </a:r>
          </a:p>
          <a:p>
            <a:r>
              <a:rPr lang="ru-RU" sz="7200" b="1" i="1" dirty="0" smtClean="0"/>
              <a:t>Общеклинические (осмотр</a:t>
            </a:r>
            <a:r>
              <a:rPr lang="ru-RU" sz="7200" b="1" i="1" dirty="0"/>
              <a:t>, </a:t>
            </a:r>
            <a:r>
              <a:rPr lang="ru-RU" sz="7200" b="1" i="1" dirty="0" err="1"/>
              <a:t>физикальное</a:t>
            </a:r>
            <a:r>
              <a:rPr lang="ru-RU" sz="7200" b="1" i="1" dirty="0"/>
              <a:t> и рутинное лабораторное </a:t>
            </a:r>
            <a:r>
              <a:rPr lang="ru-RU" sz="7200" b="1" i="1" dirty="0" smtClean="0"/>
              <a:t>обследование).</a:t>
            </a:r>
            <a:endParaRPr lang="uk-UA" sz="7200" b="1" i="1" dirty="0"/>
          </a:p>
          <a:p>
            <a:r>
              <a:rPr lang="ru-RU" sz="7200" b="1" i="1" dirty="0" smtClean="0"/>
              <a:t>Лабораторные </a:t>
            </a:r>
            <a:r>
              <a:rPr lang="ru-RU" sz="7200" b="1" i="1" dirty="0"/>
              <a:t>(определение липидного, гликемического профиля</a:t>
            </a:r>
            <a:r>
              <a:rPr lang="ru-RU" sz="7200" b="1" i="1" dirty="0" smtClean="0"/>
              <a:t>).</a:t>
            </a:r>
            <a:endParaRPr lang="ru-RU" sz="7200" b="1" i="1" dirty="0"/>
          </a:p>
        </p:txBody>
      </p:sp>
    </p:spTree>
    <p:extLst>
      <p:ext uri="{BB962C8B-B14F-4D97-AF65-F5344CB8AC3E}">
        <p14:creationId xmlns:p14="http://schemas.microsoft.com/office/powerpoint/2010/main" xmlns="" val="427626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Методы исследования: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136904" cy="5472608"/>
          </a:xfrm>
        </p:spPr>
        <p:txBody>
          <a:bodyPr>
            <a:normAutofit/>
          </a:bodyPr>
          <a:lstStyle/>
          <a:p>
            <a:r>
              <a:rPr lang="ru-RU" sz="2600" b="1" i="1" dirty="0" smtClean="0"/>
              <a:t>Инструментальные </a:t>
            </a:r>
            <a:r>
              <a:rPr lang="ru-RU" sz="2600" b="1" i="1" dirty="0"/>
              <a:t>(стандартная электрокардиография, длительная регистрация ЭКГ по методу </a:t>
            </a:r>
            <a:r>
              <a:rPr lang="ru-RU" sz="2600" b="1" i="1" dirty="0" err="1"/>
              <a:t>Холтера</a:t>
            </a:r>
            <a:r>
              <a:rPr lang="ru-RU" sz="2600" b="1" i="1" dirty="0"/>
              <a:t>, </a:t>
            </a:r>
            <a:r>
              <a:rPr lang="ru-RU" sz="2600" b="1" i="1" dirty="0" err="1"/>
              <a:t>допплерэхокардиография</a:t>
            </a:r>
            <a:r>
              <a:rPr lang="ru-RU" sz="2600" b="1" i="1" dirty="0"/>
              <a:t>, стресс-тесты – </a:t>
            </a:r>
            <a:r>
              <a:rPr lang="ru-RU" sz="2600" b="1" i="1" dirty="0" err="1"/>
              <a:t>тредмил</a:t>
            </a:r>
            <a:r>
              <a:rPr lang="ru-RU" sz="2600" b="1" i="1" dirty="0"/>
              <a:t>-тест</a:t>
            </a:r>
            <a:r>
              <a:rPr lang="ru-RU" sz="2600" b="1" i="1" dirty="0" smtClean="0"/>
              <a:t>).</a:t>
            </a:r>
            <a:endParaRPr lang="uk-UA" sz="2600" b="1" i="1" dirty="0"/>
          </a:p>
          <a:p>
            <a:r>
              <a:rPr lang="ru-RU" sz="2600" b="1" i="1" dirty="0" smtClean="0"/>
              <a:t>По </a:t>
            </a:r>
            <a:r>
              <a:rPr lang="ru-RU" sz="2600" b="1" i="1" dirty="0"/>
              <a:t>показаниям – ультразвуковая допплерография сосудов головного мозга, цветовое дуплексное сканирование </a:t>
            </a:r>
            <a:r>
              <a:rPr lang="ru-RU" sz="2600" b="1" i="1" dirty="0" err="1"/>
              <a:t>брахиоцефальных</a:t>
            </a:r>
            <a:r>
              <a:rPr lang="ru-RU" sz="2600" b="1" i="1" dirty="0"/>
              <a:t> артерий на экстракраниальном </a:t>
            </a:r>
            <a:r>
              <a:rPr lang="ru-RU" sz="2600" b="1" i="1" dirty="0" smtClean="0"/>
              <a:t>уровне.</a:t>
            </a:r>
            <a:endParaRPr lang="uk-UA" sz="2600" b="1" i="1" dirty="0"/>
          </a:p>
          <a:p>
            <a:r>
              <a:rPr lang="uk-UA" sz="2600" b="1" i="1" dirty="0" err="1" smtClean="0"/>
              <a:t>Статистические</a:t>
            </a:r>
            <a:r>
              <a:rPr lang="uk-UA" sz="2600" b="1" i="1" dirty="0"/>
              <a:t>.</a:t>
            </a:r>
            <a:endParaRPr lang="ru-RU" sz="2600" b="1" i="1" dirty="0"/>
          </a:p>
        </p:txBody>
      </p:sp>
    </p:spTree>
    <p:extLst>
      <p:ext uri="{BB962C8B-B14F-4D97-AF65-F5344CB8AC3E}">
        <p14:creationId xmlns:p14="http://schemas.microsoft.com/office/powerpoint/2010/main" xmlns="" val="39703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400" b="1" dirty="0" smtClean="0"/>
              <a:t>Результаты обследования мальчиков-подростков </a:t>
            </a:r>
            <a:br>
              <a:rPr lang="ru-RU" sz="3400" b="1" dirty="0" smtClean="0"/>
            </a:br>
            <a:r>
              <a:rPr lang="ru-RU" sz="3400" b="1" dirty="0" smtClean="0"/>
              <a:t>(</a:t>
            </a:r>
            <a:r>
              <a:rPr lang="en-US" sz="3400" b="1" dirty="0" smtClean="0"/>
              <a:t>N=547 </a:t>
            </a:r>
            <a:r>
              <a:rPr lang="ru-RU" sz="3400" b="1" dirty="0" smtClean="0"/>
              <a:t>чел.)</a:t>
            </a:r>
            <a:endParaRPr lang="ru-RU" sz="3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62391122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3096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i="1" dirty="0" smtClean="0"/>
              <a:t>СУБКЛИНИЧЕСКИЕ ФОРМЫ </a:t>
            </a:r>
            <a:r>
              <a:rPr lang="ru-RU" sz="2800" b="1" i="1" dirty="0"/>
              <a:t>СЕРДЕЧНО-СОСУДИСТОЙ ПАТОЛОГИИ  У </a:t>
            </a:r>
            <a:r>
              <a:rPr lang="ru-RU" sz="2800" b="1" i="1" dirty="0" smtClean="0"/>
              <a:t>ОБСЛЕДОВАННЫХ МАЛЬЧИКОВ-ПОДРОСТКОВ </a:t>
            </a:r>
            <a:r>
              <a:rPr lang="ru-RU" sz="2800" b="1" dirty="0" smtClean="0"/>
              <a:t>(</a:t>
            </a:r>
            <a:r>
              <a:rPr lang="en-US" sz="2800" b="1" dirty="0" smtClean="0"/>
              <a:t>N=</a:t>
            </a:r>
            <a:r>
              <a:rPr lang="ru-RU" sz="2800" b="1" dirty="0" smtClean="0"/>
              <a:t>192</a:t>
            </a:r>
            <a:r>
              <a:rPr lang="en-US" sz="2800" b="1" dirty="0" smtClean="0"/>
              <a:t> </a:t>
            </a:r>
            <a:r>
              <a:rPr lang="ru-RU" sz="2800" b="1" dirty="0"/>
              <a:t>чел.)</a:t>
            </a:r>
            <a:endParaRPr lang="ru-RU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63116163"/>
              </p:ext>
            </p:extLst>
          </p:nvPr>
        </p:nvGraphicFramePr>
        <p:xfrm>
          <a:off x="179512" y="1772816"/>
          <a:ext cx="820891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9514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Цель </a:t>
            </a:r>
            <a:r>
              <a:rPr lang="ru-RU" b="1" dirty="0" smtClean="0"/>
              <a:t>исследования: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i="1" dirty="0" smtClean="0"/>
              <a:t>ПОДБОР И ОЦЕНКА ЭФФЕКТИВНОСТИ НЕМЕДИКАМЕНТОЗНОЙ И МЕДИКАМЕНТОЗНОЙ КОРРЕКЦИИ СУБКЛИНИЧЕСКИХ ФОРМ СЕРДЕЧНО-СОСУДИСТОЙ ПАТОЛОГИИ У МАЛЬЧИКОВ-ПОДРОСТКОВ ПРЕДПРИЗЫВНОГО ВОЗРАСТА.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22037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620000" cy="1800200"/>
          </a:xfrm>
        </p:spPr>
        <p:txBody>
          <a:bodyPr/>
          <a:lstStyle/>
          <a:p>
            <a:pPr algn="ctr"/>
            <a:r>
              <a:rPr lang="ru-RU" sz="4000" b="1" i="1" dirty="0" smtClean="0"/>
              <a:t>ОСНОВНЫЕ НАПРАВЛЕНИЯ ТЕРАПЕВТИЧЕСКОГО ВОЗДЕЙСТВИЯ</a:t>
            </a:r>
            <a:endParaRPr lang="ru-RU" sz="4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08920"/>
            <a:ext cx="7620000" cy="3600400"/>
          </a:xfrm>
        </p:spPr>
        <p:txBody>
          <a:bodyPr/>
          <a:lstStyle/>
          <a:p>
            <a:r>
              <a:rPr lang="ru-RU" sz="2800" b="1" i="1" dirty="0" smtClean="0"/>
              <a:t>диетотерапия</a:t>
            </a:r>
            <a:r>
              <a:rPr lang="ru-RU" sz="2800" b="1" i="1" dirty="0"/>
              <a:t>, </a:t>
            </a:r>
            <a:endParaRPr lang="ru-RU" sz="2800" b="1" i="1" dirty="0" smtClean="0"/>
          </a:p>
          <a:p>
            <a:r>
              <a:rPr lang="ru-RU" sz="2800" b="1" i="1" dirty="0" smtClean="0"/>
              <a:t>модификация </a:t>
            </a:r>
            <a:r>
              <a:rPr lang="ru-RU" sz="2800" b="1" i="1" dirty="0"/>
              <a:t>образа жизни с нормализацией двигательной активности, </a:t>
            </a:r>
            <a:endParaRPr lang="ru-RU" sz="2800" b="1" i="1" dirty="0" smtClean="0"/>
          </a:p>
          <a:p>
            <a:r>
              <a:rPr lang="ru-RU" sz="2800" b="1" i="1" dirty="0" smtClean="0"/>
              <a:t>коррекция </a:t>
            </a:r>
            <a:r>
              <a:rPr lang="ru-RU" sz="2800" b="1" i="1" dirty="0"/>
              <a:t>нарушений вегетативной регуляции и метаболического </a:t>
            </a:r>
            <a:r>
              <a:rPr lang="ru-RU" sz="2800" b="1" i="1" dirty="0" smtClean="0"/>
              <a:t>дисбаланса</a:t>
            </a:r>
            <a:r>
              <a:rPr lang="ru-RU" sz="2800" b="1" i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91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386</TotalTime>
  <Words>1218</Words>
  <Application>Microsoft Office PowerPoint</Application>
  <PresentationFormat>Экран (4:3)</PresentationFormat>
  <Paragraphs>256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Соседство</vt:lpstr>
      <vt:lpstr>Диаграмма</vt:lpstr>
      <vt:lpstr>Документ</vt:lpstr>
      <vt:lpstr>ДИФФЕРЕНЦИРОВАННАЯ КОРРЕКЦИЯ НАРУШЕНИЙ ГОМЕОСТАЗА  У МАЛЬЧИКОВ - ПОДРОСТКОВ ПРЕДПРИЗЫВНОГО ВОЗРАСТА  ДОНЕЦКОГО РЕГИОНА</vt:lpstr>
      <vt:lpstr>Обоснование исследования</vt:lpstr>
      <vt:lpstr>Дизайн исследования:</vt:lpstr>
      <vt:lpstr>Методы исследования:</vt:lpstr>
      <vt:lpstr>Методы исследования:</vt:lpstr>
      <vt:lpstr>Результаты обследования мальчиков-подростков  (N=547 чел.)</vt:lpstr>
      <vt:lpstr>СУБКЛИНИЧЕСКИЕ ФОРМЫ СЕРДЕЧНО-СОСУДИСТОЙ ПАТОЛОГИИ  У ОБСЛЕДОВАННЫХ МАЛЬЧИКОВ-ПОДРОСТКОВ (N=192 чел.)</vt:lpstr>
      <vt:lpstr>Цель исследования:</vt:lpstr>
      <vt:lpstr>ОСНОВНЫЕ НАПРАВЛЕНИЯ ТЕРАПЕВТИЧЕСКОГО ВОЗДЕЙСТВИЯ</vt:lpstr>
      <vt:lpstr>Диета</vt:lpstr>
      <vt:lpstr>Коррекция двигательной активности</vt:lpstr>
      <vt:lpstr>Медикаментозная коррекция</vt:lpstr>
      <vt:lpstr>Медикаментозная коррекция</vt:lpstr>
      <vt:lpstr>Характеристика жалоб  мальчиков-подростков предпризывного возраста с субклиническими формами сердечно-сосудистой патологии  до и после дифференцированной коррекции</vt:lpstr>
      <vt:lpstr>Параметры суточного мониторирования АД  у мальчиков-подростков с ВНАД  на фоне коррекционной программы</vt:lpstr>
      <vt:lpstr>Динамика антропометрических показателей  у мальчиков-подростков с метаболическим синдромом исходно, через 3, 6 мес. дифференцированной коррекции  </vt:lpstr>
      <vt:lpstr>Динамика биохимических показателей  у мальчиков-подростков с высоким нормальным артериальным давлением и метаболическим синдромом до и после лечения (М±m) </vt:lpstr>
      <vt:lpstr>Сравнительный анализ ведущих ЭКГ-показателей мальчиков-подростков с нарушениями ритма сердца до и после коррекционной программы нормализации сердечного ритма</vt:lpstr>
      <vt:lpstr>Показатели ЭхоКГ у мальчиков-подростков  с патологическими формами геометрии миокарда до и после лечения и в группе контроля (М±m) </vt:lpstr>
      <vt:lpstr>Выводы</vt:lpstr>
      <vt:lpstr>Выводы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ДИАГНОСТИКА СУБКЛИНИЧЕСКИХ ФОРМ СЕРДЕЧНО-СОСУДИСТОЙ ПАТОЛОГИИ И ПРОФИЛАКТИКА КАРДИАЛЬНЫХ ОСЛОЖНЕНИЙ У МАЛЬЧИКОВ-ПОДРОСТКОВ ПРЕДПРИЗЫВНОГО ВОЗРАСТА</dc:title>
  <dc:creator>BEST</dc:creator>
  <cp:lastModifiedBy>Андрей</cp:lastModifiedBy>
  <cp:revision>39</cp:revision>
  <dcterms:created xsi:type="dcterms:W3CDTF">2015-10-08T18:04:05Z</dcterms:created>
  <dcterms:modified xsi:type="dcterms:W3CDTF">2020-10-30T03:21:50Z</dcterms:modified>
</cp:coreProperties>
</file>