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346" r:id="rId2"/>
    <p:sldId id="347" r:id="rId3"/>
    <p:sldId id="348" r:id="rId4"/>
    <p:sldId id="349" r:id="rId5"/>
    <p:sldId id="261" r:id="rId6"/>
    <p:sldId id="269" r:id="rId7"/>
    <p:sldId id="339" r:id="rId8"/>
    <p:sldId id="362" r:id="rId9"/>
    <p:sldId id="258" r:id="rId10"/>
    <p:sldId id="365" r:id="rId11"/>
    <p:sldId id="266" r:id="rId12"/>
    <p:sldId id="271" r:id="rId13"/>
    <p:sldId id="282" r:id="rId14"/>
    <p:sldId id="366" r:id="rId15"/>
    <p:sldId id="368" r:id="rId16"/>
    <p:sldId id="297" r:id="rId17"/>
    <p:sldId id="284" r:id="rId18"/>
    <p:sldId id="331" r:id="rId19"/>
    <p:sldId id="338" r:id="rId20"/>
    <p:sldId id="333" r:id="rId21"/>
    <p:sldId id="335" r:id="rId22"/>
    <p:sldId id="330" r:id="rId23"/>
    <p:sldId id="367" r:id="rId24"/>
    <p:sldId id="357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66"/>
    <a:srgbClr val="FF3399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576" autoAdjust="0"/>
  </p:normalViewPr>
  <p:slideViewPr>
    <p:cSldViewPr>
      <p:cViewPr varScale="1">
        <p:scale>
          <a:sx n="86" d="100"/>
          <a:sy n="86" d="100"/>
        </p:scale>
        <p:origin x="138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III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группа –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мдэ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+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фт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3.6503236822393634E-2"/>
          <c:y val="6.77405242321892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по полу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A71-4DA7-BB72-F900A0E880D0}"/>
              </c:ext>
            </c:extLst>
          </c:dPt>
          <c:dPt>
            <c:idx val="1"/>
            <c:bubble3D val="0"/>
            <c:spPr>
              <a:solidFill>
                <a:srgbClr val="FF3399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A71-4DA7-BB72-F900A0E880D0}"/>
              </c:ext>
            </c:extLst>
          </c:dPt>
          <c:dLbls>
            <c:dLbl>
              <c:idx val="0"/>
              <c:layout>
                <c:manualLayout>
                  <c:x val="-0.23508267599896321"/>
                  <c:y val="4.853266406912283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5</a:t>
                    </a:r>
                  </a:p>
                  <a:p>
                    <a:pPr>
                      <a:defRPr sz="1800">
                        <a:solidFill>
                          <a:schemeClr val="accent6">
                            <a:lumMod val="50000"/>
                          </a:schemeClr>
                        </a:solidFill>
                      </a:defRPr>
                    </a:pPr>
                    <a:endParaRPr lang="en-US" sz="180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437243598447912E-2"/>
                      <c:h val="0.1166268655918147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3A71-4DA7-BB72-F900A0E880D0}"/>
                </c:ext>
              </c:extLst>
            </c:dLbl>
            <c:dLbl>
              <c:idx val="1"/>
              <c:layout>
                <c:manualLayout>
                  <c:x val="0.18449544700794562"/>
                  <c:y val="-0.15416467215591681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12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A71-4DA7-BB72-F900A0E880D0}"/>
                </c:ext>
              </c:extLst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0000BF"/>
                </a:solidFill>
                <a:round/>
              </a:ln>
              <a:effectLst>
                <a:outerShdw blurRad="50800" dist="38100" dir="2700000" algn="tl" rotWithShape="0">
                  <a:srgbClr val="0000BF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5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71-4DA7-BB72-F900A0E880D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92038491449668"/>
          <c:y val="0.87147410208389542"/>
          <c:w val="0.25088011494886087"/>
          <c:h val="0.128526061334665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группа -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мдэ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785994366639001"/>
          <c:y val="0.11663130619895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42240786205841"/>
          <c:y val="0.24886264329595228"/>
          <c:w val="0.62232932858547307"/>
          <c:h val="0.703378065844180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по полу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777-4B3D-9F52-71B7E2282B0D}"/>
              </c:ext>
            </c:extLst>
          </c:dPt>
          <c:dPt>
            <c:idx val="1"/>
            <c:bubble3D val="0"/>
            <c:spPr>
              <a:solidFill>
                <a:srgbClr val="FF3399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777-4B3D-9F52-71B7E2282B0D}"/>
              </c:ext>
            </c:extLst>
          </c:dPt>
          <c:dLbls>
            <c:dLbl>
              <c:idx val="0"/>
              <c:layout>
                <c:manualLayout>
                  <c:x val="-0.21880244154574796"/>
                  <c:y val="-0.1026409727914635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11</a:t>
                    </a:r>
                  </a:p>
                  <a:p>
                    <a:pPr>
                      <a:defRPr sz="1800">
                        <a:solidFill>
                          <a:schemeClr val="accent6">
                            <a:lumMod val="50000"/>
                          </a:schemeClr>
                        </a:solidFill>
                      </a:defRPr>
                    </a:pPr>
                    <a:endParaRPr lang="en-US" sz="1800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70463110936392"/>
                      <c:h val="0.1166269224054470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B777-4B3D-9F52-71B7E2282B0D}"/>
                </c:ext>
              </c:extLst>
            </c:dLbl>
            <c:dLbl>
              <c:idx val="1"/>
              <c:layout>
                <c:manualLayout>
                  <c:x val="0.20077576850435419"/>
                  <c:y val="-2.9909871125430509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7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777-4B3D-9F52-71B7E2282B0D}"/>
                </c:ext>
              </c:extLst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0000BF"/>
                </a:solidFill>
                <a:round/>
              </a:ln>
              <a:effectLst>
                <a:outerShdw blurRad="50800" dist="38100" dir="2700000" algn="tl" rotWithShape="0">
                  <a:srgbClr val="0000BF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11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77-4B3D-9F52-71B7E2282B0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657952535188386"/>
          <c:y val="0.64156413176313742"/>
          <c:w val="0.21308145248818508"/>
          <c:h val="0.128525897916104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II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группа –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мдэ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+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фт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4.1227238070370459E-2"/>
          <c:y val="6.51982488447802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по полу</c:v>
                </c:pt>
              </c:strCache>
            </c:strRef>
          </c:tx>
          <c:explosion val="1"/>
          <c:dPt>
            <c:idx val="0"/>
            <c:bubble3D val="0"/>
            <c:explosion val="4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1C6-42ED-A9E9-ACFCFDA381C3}"/>
              </c:ext>
            </c:extLst>
          </c:dPt>
          <c:dPt>
            <c:idx val="1"/>
            <c:bubble3D val="0"/>
            <c:spPr>
              <a:solidFill>
                <a:srgbClr val="FF3399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1C6-42ED-A9E9-ACFCFDA381C3}"/>
              </c:ext>
            </c:extLst>
          </c:dPt>
          <c:dLbls>
            <c:dLbl>
              <c:idx val="0"/>
              <c:layout>
                <c:manualLayout>
                  <c:x val="-0.20696627280203961"/>
                  <c:y val="-0.1025620237332598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10</a:t>
                    </a:r>
                  </a:p>
                  <a:p>
                    <a:pPr>
                      <a:defRPr sz="1800">
                        <a:solidFill>
                          <a:schemeClr val="accent6">
                            <a:lumMod val="50000"/>
                          </a:schemeClr>
                        </a:solidFill>
                      </a:defRPr>
                    </a:pPr>
                    <a:endParaRPr lang="en-US" sz="1800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37696859678062"/>
                      <c:h val="0.1167848205218544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B1C6-42ED-A9E9-ACFCFDA381C3}"/>
                </c:ext>
              </c:extLst>
            </c:dLbl>
            <c:dLbl>
              <c:idx val="1"/>
              <c:layout>
                <c:manualLayout>
                  <c:x val="0.20077576850435419"/>
                  <c:y val="-2.9909871125430509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9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1C6-42ED-A9E9-ACFCFDA381C3}"/>
                </c:ext>
              </c:extLst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0000BF"/>
                </a:solidFill>
                <a:round/>
              </a:ln>
              <a:effectLst>
                <a:outerShdw blurRad="50800" dist="38100" dir="2700000" algn="tl" rotWithShape="0">
                  <a:srgbClr val="0000BF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10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1C6-42ED-A9E9-ACFCFDA381C3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7417959702998"/>
          <c:y val="0.72581154658571589"/>
          <c:w val="0.25180657821621483"/>
          <c:h val="0.14992371817902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F190DDC-259E-4871-A930-B911E888C52C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3E284B1-37D7-460F-AA38-6C27AB5740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434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40AB8B-00E1-4067-BE38-403717499D2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5B92B-0213-4677-A91F-4DA1ADAAC155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D00CB-A450-4349-8903-3AE567E024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FDAD4-4AC6-471B-98A9-AC95C399E3DD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70194-88B5-4A9A-9FDF-AAA34B1E1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33759-8ED5-4779-B8CA-7B3AF28D7371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ABC02-53D7-4C3D-9501-5F4F5460E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D8496-F5E7-4B30-BEAE-437A9738071B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72402-C228-45C8-A65A-6BB3D92AEA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54B96-5B64-4A83-B3CB-4F8A1DAD11AA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EED3D-7DFD-4366-B252-09FA06FE9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7D79B-C8E0-49DC-AA0B-268EF18B73F5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8C3D9-05E8-44D6-B0EA-71F37F3BA3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D605F-AAC3-476B-BD3D-6D26430B7503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85F0E-9BDD-41DD-B280-5DC120237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03E8-078C-41F7-B4DC-B8C87B84837A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5D975-7538-41CF-A3A8-DBA841BFC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49E09-9FE7-497F-A9E2-E8AFC024F3DA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9071C-C297-4F83-9122-65E751BADD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78D80-29FC-48E5-BF56-338F2BC62DE4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51215-9961-4379-9B70-1E503D7BC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468BD-E820-42BA-93FB-7A76583AEB47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A28A1-030C-4961-89FB-5476FEA49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40000" contrast="-55000"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446FC0-BD43-4B4A-872C-64D0EC4D6985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264D29-1E17-4E37-8588-611BE89CF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592" y="2708274"/>
            <a:ext cx="8748713" cy="201612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ru-RU" dirty="0"/>
            </a:br>
            <a:r>
              <a:rPr lang="ru-RU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Ювенильный остеохондроз, осложнившийся экструзией межпозвонкового диска: оптимизация хирургического лечения,</a:t>
            </a:r>
            <a:br>
              <a:rPr lang="ru-RU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клинико-морфологические особенности.</a:t>
            </a:r>
            <a:br>
              <a:rPr lang="ru-RU" dirty="0">
                <a:solidFill>
                  <a:srgbClr val="FF0000"/>
                </a:solidFill>
              </a:rPr>
            </a:b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5" y="4724401"/>
            <a:ext cx="8569325" cy="2164990"/>
          </a:xfrm>
        </p:spPr>
        <p:txBody>
          <a:bodyPr rtlCol="0">
            <a:normAutofit fontScale="4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300" u="sng" dirty="0">
                <a:solidFill>
                  <a:srgbClr val="000066"/>
                </a:solidFill>
              </a:rPr>
              <a:t>Доклад подготовили</a:t>
            </a:r>
            <a:r>
              <a:rPr lang="ru-RU" sz="4300" dirty="0">
                <a:solidFill>
                  <a:srgbClr val="000066"/>
                </a:solidFill>
              </a:rPr>
              <a:t>: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300" b="1" dirty="0">
                <a:solidFill>
                  <a:srgbClr val="000066"/>
                </a:solidFill>
              </a:rPr>
              <a:t>Румянцева Г.Н., Горнаева Л.С., Аврасина Л.А.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4300" b="1" dirty="0">
              <a:solidFill>
                <a:srgbClr val="000066"/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ru-RU" sz="4900" b="1" dirty="0">
                <a:solidFill>
                  <a:schemeClr val="accent6">
                    <a:lumMod val="50000"/>
                  </a:schemeClr>
                </a:solidFill>
              </a:rPr>
              <a:t>Исследование выполнено при финансовой поддержке РФФИ в рамках научного проекта № 19-315-90124/19</a:t>
            </a:r>
            <a:endParaRPr lang="ru-RU" sz="4900" dirty="0">
              <a:solidFill>
                <a:schemeClr val="accent6">
                  <a:lumMod val="50000"/>
                </a:schemeClr>
              </a:solidFill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600" b="1" dirty="0">
              <a:solidFill>
                <a:srgbClr val="000066"/>
              </a:solidFill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rgbClr val="000066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100" b="1" dirty="0">
                <a:solidFill>
                  <a:srgbClr val="000066"/>
                </a:solidFill>
              </a:rPr>
              <a:t>2020г.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698529" y="543284"/>
            <a:ext cx="7235825" cy="244792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Тверской  Государственный  Медицинский Университет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Кафедра детской хирургии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Детская  Областная   Клиническая  Больница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Научный руководитель: </a:t>
            </a:r>
            <a:r>
              <a:rPr lang="ru-RU" sz="3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</a:t>
            </a:r>
            <a:r>
              <a:rPr lang="ru-RU" sz="3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аведующая кафедрой детской хирургии профессор, д.м.н. Румянцева Г.Н.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4340" name="Рисунок 9" descr="ТГМУ герб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8" y="144463"/>
            <a:ext cx="1989137" cy="1989137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557" y="908720"/>
            <a:ext cx="8424998" cy="11255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 И  МЕТОДЫ</a:t>
            </a:r>
            <a:b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CA66563-E4FF-4838-ADDA-8136BA708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351105"/>
              </p:ext>
            </p:extLst>
          </p:nvPr>
        </p:nvGraphicFramePr>
        <p:xfrm>
          <a:off x="444607" y="2008529"/>
          <a:ext cx="8064897" cy="3123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32641">
                  <a:extLst>
                    <a:ext uri="{9D8B030D-6E8A-4147-A177-3AD203B41FA5}">
                      <a16:colId xmlns:a16="http://schemas.microsoft.com/office/drawing/2014/main" val="1353357042"/>
                    </a:ext>
                  </a:extLst>
                </a:gridCol>
                <a:gridCol w="2021822">
                  <a:extLst>
                    <a:ext uri="{9D8B030D-6E8A-4147-A177-3AD203B41FA5}">
                      <a16:colId xmlns:a16="http://schemas.microsoft.com/office/drawing/2014/main" val="2628826599"/>
                    </a:ext>
                  </a:extLst>
                </a:gridCol>
                <a:gridCol w="2268224">
                  <a:extLst>
                    <a:ext uri="{9D8B030D-6E8A-4147-A177-3AD203B41FA5}">
                      <a16:colId xmlns:a16="http://schemas.microsoft.com/office/drawing/2014/main" val="4141724626"/>
                    </a:ext>
                  </a:extLst>
                </a:gridCol>
                <a:gridCol w="2142210">
                  <a:extLst>
                    <a:ext uri="{9D8B030D-6E8A-4147-A177-3AD203B41FA5}">
                      <a16:colId xmlns:a16="http://schemas.microsoft.com/office/drawing/2014/main" val="3741303009"/>
                    </a:ext>
                  </a:extLst>
                </a:gridCol>
              </a:tblGrid>
              <a:tr h="453308">
                <a:tc>
                  <a:txBody>
                    <a:bodyPr/>
                    <a:lstStyle/>
                    <a:p>
                      <a:r>
                        <a:rPr lang="ru-RU" dirty="0"/>
                        <a:t>ГРУППЫ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b="0" dirty="0"/>
                        <a:t>I</a:t>
                      </a:r>
                      <a:r>
                        <a:rPr lang="ru-RU" sz="2000" b="0" dirty="0"/>
                        <a:t>:МДЭ</a:t>
                      </a:r>
                    </a:p>
                    <a:p>
                      <a:r>
                        <a:rPr lang="ru-RU" sz="2000" b="0" dirty="0"/>
                        <a:t>ВЗРОСЛЫЕ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II</a:t>
                      </a:r>
                      <a:r>
                        <a:rPr lang="ru-RU" sz="2000" b="0" dirty="0"/>
                        <a:t>:МДЭ + ФТ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/>
                        <a:t>ВЗРОСЛЫЕ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b="0" dirty="0"/>
                        <a:t>III</a:t>
                      </a:r>
                      <a:r>
                        <a:rPr lang="ru-RU" sz="2000" b="0" dirty="0"/>
                        <a:t>:МДЭ + ФТ</a:t>
                      </a:r>
                    </a:p>
                    <a:p>
                      <a:r>
                        <a:rPr lang="ru-RU" sz="2000" b="0" dirty="0"/>
                        <a:t>ДЕТИ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20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Уровень экструзии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278913"/>
                  </a:ext>
                </a:extLst>
              </a:tr>
              <a:tr h="60562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L3-L4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046158"/>
                  </a:ext>
                </a:extLst>
              </a:tr>
              <a:tr h="60562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L4-L5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970171"/>
                  </a:ext>
                </a:extLst>
              </a:tr>
              <a:tr h="60562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L5-S1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592723"/>
                  </a:ext>
                </a:extLst>
              </a:tr>
              <a:tr h="60562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150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98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3024336" cy="108012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ЖАЛОБЫ  ПРИ ПОСТУПЛЕНИИ: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132856"/>
            <a:ext cx="4176464" cy="4320480"/>
          </a:xfrm>
        </p:spPr>
        <p:txBody>
          <a:bodyPr>
            <a:normAutofit fontScale="55000" lnSpcReduction="20000"/>
          </a:bodyPr>
          <a:lstStyle/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000" dirty="0">
                <a:solidFill>
                  <a:srgbClr val="000066"/>
                </a:solidFill>
              </a:rPr>
              <a:t> 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900" b="1" dirty="0">
                <a:solidFill>
                  <a:srgbClr val="000066"/>
                </a:solidFill>
              </a:rPr>
              <a:t>боли в поясничной области с иррадиацией в нижнюю конечность, усиливающиеся при наклонах, сидении, нагрузках 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endParaRPr lang="ru-RU" sz="2900" b="1" dirty="0">
              <a:solidFill>
                <a:srgbClr val="000066"/>
              </a:solidFill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900" b="1" dirty="0">
                <a:solidFill>
                  <a:srgbClr val="000066"/>
                </a:solidFill>
              </a:rPr>
              <a:t>  нарушение походки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endParaRPr lang="ru-RU" sz="2900" b="1" dirty="0">
              <a:solidFill>
                <a:srgbClr val="000066"/>
              </a:solidFill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900" b="1" dirty="0">
                <a:solidFill>
                  <a:srgbClr val="000066"/>
                </a:solidFill>
              </a:rPr>
              <a:t>  вынужденное положение тела </a:t>
            </a:r>
            <a:endParaRPr lang="en-US" sz="2900" b="1" dirty="0">
              <a:solidFill>
                <a:srgbClr val="000066"/>
              </a:solidFill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endParaRPr lang="en-US" sz="2900" b="1" dirty="0">
              <a:solidFill>
                <a:srgbClr val="000066"/>
              </a:solidFill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900" b="1" dirty="0">
                <a:solidFill>
                  <a:srgbClr val="000066"/>
                </a:solidFill>
              </a:rPr>
              <a:t> </a:t>
            </a:r>
            <a:r>
              <a:rPr lang="ru-RU" sz="2900" b="1" dirty="0">
                <a:solidFill>
                  <a:srgbClr val="000066"/>
                </a:solidFill>
              </a:rPr>
              <a:t> онемение нижней конечности 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endParaRPr lang="ru-RU" sz="2900" b="1" dirty="0">
              <a:solidFill>
                <a:srgbClr val="000066"/>
              </a:solidFill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900" b="1" dirty="0">
                <a:solidFill>
                  <a:srgbClr val="000066"/>
                </a:solidFill>
              </a:rPr>
              <a:t>  нарушение сна в связи со стойким болевым синдромом  в поясничной области</a:t>
            </a:r>
          </a:p>
          <a:p>
            <a:pPr algn="l">
              <a:lnSpc>
                <a:spcPct val="80000"/>
              </a:lnSpc>
            </a:pPr>
            <a:endParaRPr lang="ru-RU" sz="2000" b="1" dirty="0">
              <a:solidFill>
                <a:srgbClr val="000066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442DD7-2483-49DA-86A4-3772D28FBB1B}"/>
              </a:ext>
            </a:extLst>
          </p:cNvPr>
          <p:cNvSpPr txBox="1">
            <a:spLocks/>
          </p:cNvSpPr>
          <p:nvPr/>
        </p:nvSpPr>
        <p:spPr bwMode="auto">
          <a:xfrm>
            <a:off x="179512" y="116632"/>
            <a:ext cx="871296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ПОКАЗАНИЯ ДЛЯ ОПЕРАТИВНОГО ЛЕЧЕНИЯ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24BAFFC-202D-45C3-B420-395D4459244D}"/>
              </a:ext>
            </a:extLst>
          </p:cNvPr>
          <p:cNvSpPr txBox="1">
            <a:spLocks/>
          </p:cNvSpPr>
          <p:nvPr/>
        </p:nvSpPr>
        <p:spPr bwMode="auto">
          <a:xfrm>
            <a:off x="4860031" y="1196752"/>
            <a:ext cx="3600401" cy="79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50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КЛИНИЧЕСКАЯ  КАРТИНА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C91AF1BB-35AF-4D9F-AB47-4EE85D2611DD}"/>
              </a:ext>
            </a:extLst>
          </p:cNvPr>
          <p:cNvSpPr txBox="1">
            <a:spLocks/>
          </p:cNvSpPr>
          <p:nvPr/>
        </p:nvSpPr>
        <p:spPr bwMode="auto">
          <a:xfrm>
            <a:off x="5076056" y="1989659"/>
            <a:ext cx="3779466" cy="403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2200" dirty="0">
                <a:solidFill>
                  <a:srgbClr val="000066"/>
                </a:solidFill>
              </a:rPr>
              <a:t> </a:t>
            </a:r>
            <a:r>
              <a:rPr lang="ru-RU" sz="1600" b="1" dirty="0">
                <a:solidFill>
                  <a:srgbClr val="000066"/>
                </a:solidFill>
              </a:rPr>
              <a:t>стойкий болевой     синдром</a:t>
            </a:r>
          </a:p>
          <a:p>
            <a:pPr algn="l"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>
                <a:solidFill>
                  <a:srgbClr val="000066"/>
                </a:solidFill>
              </a:rPr>
              <a:t>(боли в поясничной области с иррадиацией в нижнюю конечность)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§"/>
            </a:pPr>
            <a:endParaRPr lang="ru-RU" sz="1600" b="1" dirty="0">
              <a:solidFill>
                <a:srgbClr val="000066"/>
              </a:solidFill>
            </a:endParaRPr>
          </a:p>
          <a:p>
            <a:pPr algn="l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600" b="1" dirty="0">
                <a:solidFill>
                  <a:srgbClr val="000066"/>
                </a:solidFill>
              </a:rPr>
              <a:t> симптом </a:t>
            </a:r>
            <a:r>
              <a:rPr lang="ru-RU" sz="1600" b="1" dirty="0" err="1">
                <a:solidFill>
                  <a:srgbClr val="000066"/>
                </a:solidFill>
              </a:rPr>
              <a:t>Ласега</a:t>
            </a:r>
            <a:r>
              <a:rPr lang="ru-RU" sz="1600" b="1" dirty="0">
                <a:solidFill>
                  <a:srgbClr val="000066"/>
                </a:solidFill>
              </a:rPr>
              <a:t> резко положительный</a:t>
            </a:r>
            <a:endParaRPr lang="en-US" sz="1600" b="1" dirty="0">
              <a:solidFill>
                <a:srgbClr val="000066"/>
              </a:solidFill>
            </a:endParaRPr>
          </a:p>
          <a:p>
            <a:pPr algn="l">
              <a:lnSpc>
                <a:spcPct val="80000"/>
              </a:lnSpc>
              <a:buFont typeface="Wingdings" pitchFamily="2" charset="2"/>
              <a:buChar char="§"/>
            </a:pPr>
            <a:endParaRPr lang="en-US" sz="1600" b="1" dirty="0">
              <a:solidFill>
                <a:srgbClr val="000066"/>
              </a:solidFill>
            </a:endParaRPr>
          </a:p>
          <a:p>
            <a:pPr algn="l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ru-RU" sz="1600" b="1" dirty="0">
                <a:solidFill>
                  <a:srgbClr val="000066"/>
                </a:solidFill>
              </a:rPr>
              <a:t>диссоциация СХР </a:t>
            </a:r>
            <a:endParaRPr lang="en-US" sz="1600" b="1" dirty="0">
              <a:solidFill>
                <a:srgbClr val="000066"/>
              </a:solidFill>
            </a:endParaRPr>
          </a:p>
          <a:p>
            <a:pPr algn="l">
              <a:lnSpc>
                <a:spcPct val="80000"/>
              </a:lnSpc>
              <a:buFont typeface="Wingdings" pitchFamily="2" charset="2"/>
              <a:buChar char="§"/>
            </a:pPr>
            <a:endParaRPr lang="en-US" sz="1600" b="1" dirty="0">
              <a:solidFill>
                <a:srgbClr val="000066"/>
              </a:solidFill>
            </a:endParaRPr>
          </a:p>
          <a:p>
            <a:pPr algn="l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ru-RU" sz="1600" b="1" dirty="0" err="1">
                <a:solidFill>
                  <a:srgbClr val="000066"/>
                </a:solidFill>
              </a:rPr>
              <a:t>анталгическая</a:t>
            </a:r>
            <a:r>
              <a:rPr lang="ru-RU" sz="1600" b="1" dirty="0">
                <a:solidFill>
                  <a:srgbClr val="000066"/>
                </a:solidFill>
              </a:rPr>
              <a:t> поза </a:t>
            </a:r>
            <a:endParaRPr lang="en-US" sz="1600" b="1" dirty="0">
              <a:solidFill>
                <a:srgbClr val="000066"/>
              </a:solidFill>
            </a:endParaRPr>
          </a:p>
          <a:p>
            <a:pPr algn="l">
              <a:lnSpc>
                <a:spcPct val="80000"/>
              </a:lnSpc>
              <a:buFont typeface="Wingdings" pitchFamily="2" charset="2"/>
              <a:buChar char="§"/>
            </a:pPr>
            <a:endParaRPr lang="ru-RU" sz="1600" b="1" dirty="0">
              <a:solidFill>
                <a:srgbClr val="000066"/>
              </a:solidFill>
            </a:endParaRPr>
          </a:p>
          <a:p>
            <a:pPr algn="l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600" b="1" dirty="0">
                <a:solidFill>
                  <a:srgbClr val="000066"/>
                </a:solidFill>
              </a:rPr>
              <a:t> нарушение чувствительности, снижение силы в нижней конечности 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§"/>
            </a:pPr>
            <a:endParaRPr lang="ru-RU" sz="2200" b="1" dirty="0">
              <a:solidFill>
                <a:srgbClr val="000066"/>
              </a:solidFill>
            </a:endParaRPr>
          </a:p>
          <a:p>
            <a:pPr algn="l">
              <a:lnSpc>
                <a:spcPct val="80000"/>
              </a:lnSpc>
            </a:pPr>
            <a:endParaRPr lang="ru-RU" sz="2200" b="1" dirty="0">
              <a:solidFill>
                <a:srgbClr val="000066"/>
              </a:solidFill>
            </a:endParaRPr>
          </a:p>
          <a:p>
            <a:pPr algn="l">
              <a:lnSpc>
                <a:spcPct val="80000"/>
              </a:lnSpc>
              <a:buFont typeface="Wingdings" pitchFamily="2" charset="2"/>
              <a:buChar char="Ø"/>
            </a:pPr>
            <a:endParaRPr lang="ru-RU" sz="2200" dirty="0">
              <a:solidFill>
                <a:srgbClr val="FFFFFF"/>
              </a:solidFill>
            </a:endParaRPr>
          </a:p>
          <a:p>
            <a:pPr algn="l">
              <a:lnSpc>
                <a:spcPct val="80000"/>
              </a:lnSpc>
              <a:buFont typeface="Wingdings" pitchFamily="2" charset="2"/>
              <a:buChar char="Ø"/>
            </a:pPr>
            <a:endParaRPr lang="ru-RU" sz="2200" dirty="0">
              <a:solidFill>
                <a:srgbClr val="FFFFFF"/>
              </a:solidFill>
            </a:endParaRPr>
          </a:p>
          <a:p>
            <a:pPr algn="l">
              <a:lnSpc>
                <a:spcPct val="80000"/>
              </a:lnSpc>
              <a:buFont typeface="Wingdings" pitchFamily="2" charset="2"/>
              <a:buChar char="Ø"/>
            </a:pPr>
            <a:endParaRPr lang="ru-RU"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7950" y="260350"/>
            <a:ext cx="4751388" cy="12239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МРТ пояснично-крестцового отдела позвоночника</a:t>
            </a:r>
          </a:p>
        </p:txBody>
      </p:sp>
      <p:pic>
        <p:nvPicPr>
          <p:cNvPr id="4" name="Рисунок 3" descr="МПГ МРТ 1.jpg"/>
          <p:cNvPicPr>
            <a:picLocks noChangeAspect="1"/>
          </p:cNvPicPr>
          <p:nvPr/>
        </p:nvPicPr>
        <p:blipFill>
          <a:blip r:embed="rId2"/>
          <a:srcRect l="9337" r="4762" b="23530"/>
          <a:stretch>
            <a:fillRect/>
          </a:stretch>
        </p:blipFill>
        <p:spPr>
          <a:xfrm>
            <a:off x="5681663" y="4149725"/>
            <a:ext cx="2932112" cy="2486025"/>
          </a:xfrm>
          <a:prstGeom prst="rect">
            <a:avLst/>
          </a:prstGeom>
          <a:ln w="12700">
            <a:solidFill>
              <a:srgbClr val="00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2138" y="1557338"/>
            <a:ext cx="2941637" cy="2405062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28676" name="Рисунок 5"/>
          <p:cNvPicPr>
            <a:picLocks noChangeAspect="1"/>
          </p:cNvPicPr>
          <p:nvPr/>
        </p:nvPicPr>
        <p:blipFill>
          <a:blip r:embed="rId4"/>
          <a:srcRect l="339" r="66724"/>
          <a:stretch>
            <a:fillRect/>
          </a:stretch>
        </p:blipFill>
        <p:spPr bwMode="auto">
          <a:xfrm>
            <a:off x="179388" y="2276475"/>
            <a:ext cx="2173287" cy="3638550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28677" name="Рисунок 6"/>
          <p:cNvPicPr>
            <a:picLocks noChangeAspect="1"/>
          </p:cNvPicPr>
          <p:nvPr/>
        </p:nvPicPr>
        <p:blipFill>
          <a:blip r:embed="rId4"/>
          <a:srcRect l="55363" r="8273" b="410"/>
          <a:stretch>
            <a:fillRect/>
          </a:stretch>
        </p:blipFill>
        <p:spPr bwMode="auto">
          <a:xfrm>
            <a:off x="2771775" y="2276475"/>
            <a:ext cx="2408238" cy="3638550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23528" y="2472397"/>
            <a:ext cx="4537075" cy="1008062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ПОЗВОНОЧНЫЙ КАНАЛ</a:t>
            </a:r>
            <a:br>
              <a:rPr lang="ru-RU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 К ЗАДНЕЙ ПРОДОЛЬНОЙ СВЯЗКЕ</a:t>
            </a:r>
            <a:br>
              <a:rPr lang="ru-RU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МИКРОДИСКЭКТОМИЯ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2565400"/>
            <a:ext cx="6832600" cy="36718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8" name="Рисунок 7" descr="DSCN6484.JPG"/>
          <p:cNvPicPr>
            <a:picLocks noChangeAspect="1"/>
          </p:cNvPicPr>
          <p:nvPr/>
        </p:nvPicPr>
        <p:blipFill>
          <a:blip r:embed="rId2"/>
          <a:srcRect l="19031" t="1969" r="8455" b="14853"/>
          <a:stretch>
            <a:fillRect/>
          </a:stretch>
        </p:blipFill>
        <p:spPr>
          <a:xfrm>
            <a:off x="5440047" y="1510387"/>
            <a:ext cx="3167707" cy="2422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N6481.JPG">
            <a:extLst>
              <a:ext uri="{FF2B5EF4-FFF2-40B4-BE49-F238E27FC236}">
                <a16:creationId xmlns:a16="http://schemas.microsoft.com/office/drawing/2014/main" id="{4503EC2C-2A9F-4CE7-AA15-77F9782E3D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61" t="3937" r="12884" b="19283"/>
          <a:stretch>
            <a:fillRect/>
          </a:stretch>
        </p:blipFill>
        <p:spPr>
          <a:xfrm>
            <a:off x="333899" y="3865290"/>
            <a:ext cx="3370055" cy="2603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1D1F74B-392C-4FC6-A499-3B90D3DC243D}"/>
              </a:ext>
            </a:extLst>
          </p:cNvPr>
          <p:cNvSpPr txBox="1">
            <a:spLocks/>
          </p:cNvSpPr>
          <p:nvPr/>
        </p:nvSpPr>
        <p:spPr bwMode="auto">
          <a:xfrm>
            <a:off x="179512" y="287463"/>
            <a:ext cx="8964488" cy="141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Микрохирургическое лечение грыжи межпозвонкового диска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видеоэндоскопической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ассистенцией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93854D-1F1E-4A12-9484-7220353CB8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5" t="11959" r="9456" b="5730"/>
          <a:stretch/>
        </p:blipFill>
        <p:spPr>
          <a:xfrm>
            <a:off x="4932040" y="4115453"/>
            <a:ext cx="3253591" cy="2464320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40000" contrast="-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7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557" y="908720"/>
            <a:ext cx="8424998" cy="11255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 И  МЕТОДЫ</a:t>
            </a:r>
            <a:b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послеоперационных результатов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CA66563-E4FF-4838-ADDA-8136BA708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776239"/>
              </p:ext>
            </p:extLst>
          </p:nvPr>
        </p:nvGraphicFramePr>
        <p:xfrm>
          <a:off x="611560" y="2132856"/>
          <a:ext cx="7704856" cy="34563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19792">
                  <a:extLst>
                    <a:ext uri="{9D8B030D-6E8A-4147-A177-3AD203B41FA5}">
                      <a16:colId xmlns:a16="http://schemas.microsoft.com/office/drawing/2014/main" val="1353357042"/>
                    </a:ext>
                  </a:extLst>
                </a:gridCol>
                <a:gridCol w="1472033">
                  <a:extLst>
                    <a:ext uri="{9D8B030D-6E8A-4147-A177-3AD203B41FA5}">
                      <a16:colId xmlns:a16="http://schemas.microsoft.com/office/drawing/2014/main" val="2628826599"/>
                    </a:ext>
                  </a:extLst>
                </a:gridCol>
                <a:gridCol w="1455362">
                  <a:extLst>
                    <a:ext uri="{9D8B030D-6E8A-4147-A177-3AD203B41FA5}">
                      <a16:colId xmlns:a16="http://schemas.microsoft.com/office/drawing/2014/main" val="4141724626"/>
                    </a:ext>
                  </a:extLst>
                </a:gridCol>
                <a:gridCol w="1540971">
                  <a:extLst>
                    <a:ext uri="{9D8B030D-6E8A-4147-A177-3AD203B41FA5}">
                      <a16:colId xmlns:a16="http://schemas.microsoft.com/office/drawing/2014/main" val="3741303009"/>
                    </a:ext>
                  </a:extLst>
                </a:gridCol>
                <a:gridCol w="1198533">
                  <a:extLst>
                    <a:ext uri="{9D8B030D-6E8A-4147-A177-3AD203B41FA5}">
                      <a16:colId xmlns:a16="http://schemas.microsoft.com/office/drawing/2014/main" val="2565802295"/>
                    </a:ext>
                  </a:extLst>
                </a:gridCol>
                <a:gridCol w="918165">
                  <a:extLst>
                    <a:ext uri="{9D8B030D-6E8A-4147-A177-3AD203B41FA5}">
                      <a16:colId xmlns:a16="http://schemas.microsoft.com/office/drawing/2014/main" val="2021668922"/>
                    </a:ext>
                  </a:extLst>
                </a:gridCol>
              </a:tblGrid>
              <a:tr h="6279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900" dirty="0"/>
                        <a:t>Болевой синдром регрессировал  в 1-ые сутки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Болевой синдром регрессировал  на 5-ые сутки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/>
                    </a:p>
                    <a:p>
                      <a:endParaRPr lang="ru-RU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900" dirty="0"/>
                        <a:t>Болевой синдром регрессировал на 10-е сутки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900" dirty="0"/>
                        <a:t>ЭНМГ через</a:t>
                      </a:r>
                    </a:p>
                    <a:p>
                      <a:r>
                        <a:rPr lang="ru-RU" sz="900" dirty="0"/>
                        <a:t>10 суток</a:t>
                      </a:r>
                    </a:p>
                    <a:p>
                      <a:r>
                        <a:rPr lang="ru-RU" sz="900" dirty="0"/>
                        <a:t>улучшение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900" dirty="0"/>
                        <a:t>Регресс пареза на 5 сутки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20543"/>
                  </a:ext>
                </a:extLst>
              </a:tr>
              <a:tr h="4935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ГРУППЫ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278913"/>
                  </a:ext>
                </a:extLst>
              </a:tr>
              <a:tr h="63666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I</a:t>
                      </a:r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: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МДЭ</a:t>
                      </a:r>
                    </a:p>
                    <a:p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ВЗРОСЛЫЕ</a:t>
                      </a:r>
                      <a:endParaRPr lang="ru-RU" sz="11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046158"/>
                  </a:ext>
                </a:extLst>
              </a:tr>
              <a:tr h="70493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II</a:t>
                      </a:r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МДЭ+ФТ</a:t>
                      </a:r>
                    </a:p>
                    <a:p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ВЗРОСЛЫЕ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970171"/>
                  </a:ext>
                </a:extLst>
              </a:tr>
              <a:tr h="9933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III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МДЭ+ФТ</a:t>
                      </a:r>
                    </a:p>
                    <a:p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ДЕТИ</a:t>
                      </a:r>
                    </a:p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592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628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40000" contrast="-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7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557" y="332656"/>
            <a:ext cx="8424998" cy="11255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 И  МЕТОДЫ</a:t>
            </a:r>
            <a:b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послеоперационных результатов по шкале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Macnab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CA66563-E4FF-4838-ADDA-8136BA708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120594"/>
              </p:ext>
            </p:extLst>
          </p:nvPr>
        </p:nvGraphicFramePr>
        <p:xfrm>
          <a:off x="683568" y="1844824"/>
          <a:ext cx="7920880" cy="42484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24294">
                  <a:extLst>
                    <a:ext uri="{9D8B030D-6E8A-4147-A177-3AD203B41FA5}">
                      <a16:colId xmlns:a16="http://schemas.microsoft.com/office/drawing/2014/main" val="1353357042"/>
                    </a:ext>
                  </a:extLst>
                </a:gridCol>
                <a:gridCol w="1050228">
                  <a:extLst>
                    <a:ext uri="{9D8B030D-6E8A-4147-A177-3AD203B41FA5}">
                      <a16:colId xmlns:a16="http://schemas.microsoft.com/office/drawing/2014/main" val="1377434140"/>
                    </a:ext>
                  </a:extLst>
                </a:gridCol>
                <a:gridCol w="1050228">
                  <a:extLst>
                    <a:ext uri="{9D8B030D-6E8A-4147-A177-3AD203B41FA5}">
                      <a16:colId xmlns:a16="http://schemas.microsoft.com/office/drawing/2014/main" val="1719120137"/>
                    </a:ext>
                  </a:extLst>
                </a:gridCol>
                <a:gridCol w="1023220">
                  <a:extLst>
                    <a:ext uri="{9D8B030D-6E8A-4147-A177-3AD203B41FA5}">
                      <a16:colId xmlns:a16="http://schemas.microsoft.com/office/drawing/2014/main" val="1827635366"/>
                    </a:ext>
                  </a:extLst>
                </a:gridCol>
                <a:gridCol w="419513">
                  <a:extLst>
                    <a:ext uri="{9D8B030D-6E8A-4147-A177-3AD203B41FA5}">
                      <a16:colId xmlns:a16="http://schemas.microsoft.com/office/drawing/2014/main" val="2736051915"/>
                    </a:ext>
                  </a:extLst>
                </a:gridCol>
                <a:gridCol w="1020647">
                  <a:extLst>
                    <a:ext uri="{9D8B030D-6E8A-4147-A177-3AD203B41FA5}">
                      <a16:colId xmlns:a16="http://schemas.microsoft.com/office/drawing/2014/main" val="190079282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105245843"/>
                    </a:ext>
                  </a:extLst>
                </a:gridCol>
                <a:gridCol w="1080622">
                  <a:extLst>
                    <a:ext uri="{9D8B030D-6E8A-4147-A177-3AD203B41FA5}">
                      <a16:colId xmlns:a16="http://schemas.microsoft.com/office/drawing/2014/main" val="1017018579"/>
                    </a:ext>
                  </a:extLst>
                </a:gridCol>
              </a:tblGrid>
              <a:tr h="4671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chemeClr val="tx1"/>
                          </a:solidFill>
                        </a:rPr>
                        <a:t>через 1 месяц после операции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sz="105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через 6 месяцев после операции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20543"/>
                  </a:ext>
                </a:extLst>
              </a:tr>
              <a:tr h="735162"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шкала 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Macnab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</a:rPr>
                        <a:t>I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: МДЭ</a:t>
                      </a:r>
                    </a:p>
                    <a:p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ВЗРОСЛЫЕ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</a:rPr>
                        <a:t>II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МДЭ+ФТ</a:t>
                      </a:r>
                    </a:p>
                    <a:p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ВЗРОСЛЫЕ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</a:rPr>
                        <a:t>III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МДЭ+ФТ</a:t>
                      </a:r>
                    </a:p>
                    <a:p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ДЕТИ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</a:rPr>
                        <a:t>I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: МДЭ</a:t>
                      </a:r>
                    </a:p>
                    <a:p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ВЗРОСЛЫЕ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</a:rPr>
                        <a:t>II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МДЭ+ФТ</a:t>
                      </a:r>
                    </a:p>
                    <a:p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ВЗРОСЛЫЕ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</a:rPr>
                        <a:t>III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МДЭ+ФТ</a:t>
                      </a:r>
                    </a:p>
                    <a:p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ДЕТИ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278913"/>
                  </a:ext>
                </a:extLst>
              </a:tr>
              <a:tr h="679645"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ОТЛИЧНО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046158"/>
                  </a:ext>
                </a:extLst>
              </a:tr>
              <a:tr h="752523"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ХОРОШО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970171"/>
                  </a:ext>
                </a:extLst>
              </a:tr>
              <a:tr h="769667"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УДОВЛЕТВ.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592723"/>
                  </a:ext>
                </a:extLst>
              </a:tr>
              <a:tr h="817511"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НЕУДОВЛЕТВ.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112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224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50" y="230188"/>
            <a:ext cx="8568506" cy="1470025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ЭНДОСКОПИЧЕСКАЯ АССИСТЕНЦИЯ ПРИ МИКРОДИСКЭКТОМИИ</a:t>
            </a:r>
          </a:p>
        </p:txBody>
      </p:sp>
      <p:pic>
        <p:nvPicPr>
          <p:cNvPr id="43010" name="Рисунок 2"/>
          <p:cNvPicPr>
            <a:picLocks noChangeAspect="1"/>
          </p:cNvPicPr>
          <p:nvPr/>
        </p:nvPicPr>
        <p:blipFill>
          <a:blip r:embed="rId2"/>
          <a:srcRect l="9024" t="8595" r="11290" b="52905"/>
          <a:stretch>
            <a:fillRect/>
          </a:stretch>
        </p:blipFill>
        <p:spPr bwMode="auto">
          <a:xfrm>
            <a:off x="107950" y="5084763"/>
            <a:ext cx="4392613" cy="1592262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07950" y="1484784"/>
            <a:ext cx="8706112" cy="345598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u="sng" dirty="0" err="1">
                <a:solidFill>
                  <a:srgbClr val="000066"/>
                </a:solidFill>
                <a:latin typeface="+mn-lt"/>
                <a:cs typeface="+mn-cs"/>
              </a:rPr>
              <a:t>Интраоперационные</a:t>
            </a:r>
            <a:r>
              <a:rPr lang="ru-RU" sz="2400" b="1" u="sng" dirty="0">
                <a:solidFill>
                  <a:srgbClr val="000066"/>
                </a:solidFill>
                <a:latin typeface="+mn-lt"/>
                <a:cs typeface="+mn-cs"/>
              </a:rPr>
              <a:t> осложнения по данным литературы (травма ТМО, повреждение корешка, поломка инструментов):</a:t>
            </a:r>
          </a:p>
          <a:p>
            <a:pPr marL="179388" indent="-179388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b="1" dirty="0">
                <a:solidFill>
                  <a:srgbClr val="000066"/>
                </a:solidFill>
                <a:latin typeface="+mn-lt"/>
                <a:cs typeface="+mn-cs"/>
              </a:rPr>
              <a:t>э</a:t>
            </a:r>
            <a:r>
              <a:rPr lang="ru-RU" sz="2400" b="1" dirty="0" err="1">
                <a:solidFill>
                  <a:srgbClr val="000066"/>
                </a:solidFill>
                <a:latin typeface="+mn-lt"/>
                <a:cs typeface="+mn-cs"/>
              </a:rPr>
              <a:t>ндоскопическая</a:t>
            </a:r>
            <a:r>
              <a:rPr lang="ru-RU" sz="2400" b="1" dirty="0">
                <a:solidFill>
                  <a:srgbClr val="000066"/>
                </a:solidFill>
                <a:latin typeface="+mn-lt"/>
                <a:cs typeface="+mn-cs"/>
              </a:rPr>
              <a:t> </a:t>
            </a:r>
            <a:r>
              <a:rPr lang="ru-RU" sz="2400" b="1" dirty="0" err="1">
                <a:solidFill>
                  <a:srgbClr val="000066"/>
                </a:solidFill>
                <a:latin typeface="+mn-lt"/>
                <a:cs typeface="+mn-cs"/>
              </a:rPr>
              <a:t>дискэктомия</a:t>
            </a:r>
            <a:r>
              <a:rPr lang="ru-RU" sz="2400" b="1" dirty="0">
                <a:solidFill>
                  <a:srgbClr val="000066"/>
                </a:solidFill>
                <a:latin typeface="+mn-lt"/>
                <a:cs typeface="+mn-cs"/>
              </a:rPr>
              <a:t> по </a:t>
            </a:r>
            <a:r>
              <a:rPr lang="en-US" sz="2400" b="1" dirty="0" err="1">
                <a:solidFill>
                  <a:srgbClr val="000066"/>
                </a:solidFill>
                <a:latin typeface="+mn-lt"/>
                <a:cs typeface="+mn-cs"/>
              </a:rPr>
              <a:t>Destandau</a:t>
            </a:r>
            <a:r>
              <a:rPr lang="ru-RU" sz="2400" b="1" dirty="0">
                <a:solidFill>
                  <a:srgbClr val="000066"/>
                </a:solidFill>
                <a:latin typeface="+mn-lt"/>
                <a:cs typeface="+mn-cs"/>
              </a:rPr>
              <a:t> –10%</a:t>
            </a: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b="1" dirty="0">
                <a:solidFill>
                  <a:srgbClr val="000066"/>
                </a:solidFill>
                <a:latin typeface="+mn-lt"/>
                <a:cs typeface="+mn-cs"/>
              </a:rPr>
              <a:t>микрохирургическая </a:t>
            </a:r>
            <a:r>
              <a:rPr lang="ru-RU" sz="2400" b="1" dirty="0" err="1">
                <a:solidFill>
                  <a:srgbClr val="000066"/>
                </a:solidFill>
                <a:latin typeface="+mn-lt"/>
                <a:cs typeface="+mn-cs"/>
              </a:rPr>
              <a:t>дискэктомия</a:t>
            </a:r>
            <a:r>
              <a:rPr lang="ru-RU" sz="2400" b="1" dirty="0">
                <a:solidFill>
                  <a:srgbClr val="000066"/>
                </a:solidFill>
                <a:latin typeface="+mn-lt"/>
                <a:cs typeface="+mn-cs"/>
              </a:rPr>
              <a:t> – 9%</a:t>
            </a:r>
          </a:p>
          <a:p>
            <a:pPr marL="179388" indent="-179388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b="1" dirty="0">
                <a:solidFill>
                  <a:srgbClr val="000066"/>
                </a:solidFill>
                <a:latin typeface="+mn-lt"/>
                <a:cs typeface="+mn-cs"/>
              </a:rPr>
              <a:t>микрохирургическая </a:t>
            </a:r>
            <a:r>
              <a:rPr lang="ru-RU" sz="2400" b="1" dirty="0" err="1">
                <a:solidFill>
                  <a:srgbClr val="000066"/>
                </a:solidFill>
                <a:latin typeface="+mn-lt"/>
                <a:cs typeface="+mn-cs"/>
              </a:rPr>
              <a:t>дискэктомия</a:t>
            </a:r>
            <a:endParaRPr lang="ru-RU" sz="2400" b="1" dirty="0">
              <a:solidFill>
                <a:srgbClr val="000066"/>
              </a:solidFill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66"/>
                </a:solidFill>
                <a:latin typeface="+mn-lt"/>
                <a:cs typeface="+mn-cs"/>
              </a:rPr>
              <a:t>  с эндоскопической </a:t>
            </a:r>
            <a:r>
              <a:rPr lang="ru-RU" sz="2400" b="1" dirty="0" err="1">
                <a:solidFill>
                  <a:srgbClr val="000066"/>
                </a:solidFill>
                <a:latin typeface="+mn-lt"/>
                <a:cs typeface="+mn-cs"/>
              </a:rPr>
              <a:t>ассистенцией</a:t>
            </a:r>
            <a:r>
              <a:rPr lang="ru-RU" sz="2400" b="1" dirty="0">
                <a:solidFill>
                  <a:srgbClr val="000066"/>
                </a:solidFill>
                <a:latin typeface="+mn-lt"/>
                <a:cs typeface="+mn-cs"/>
              </a:rPr>
              <a:t> – 5%</a:t>
            </a:r>
          </a:p>
        </p:txBody>
      </p:sp>
    </p:spTree>
    <p:extLst>
      <p:ext uri="{BB962C8B-B14F-4D97-AF65-F5344CB8AC3E}">
        <p14:creationId xmlns:p14="http://schemas.microsoft.com/office/powerpoint/2010/main" val="4056856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5"/>
          <p:cNvSpPr>
            <a:spLocks noGrp="1"/>
          </p:cNvSpPr>
          <p:nvPr>
            <p:ph type="ctrTitle"/>
          </p:nvPr>
        </p:nvSpPr>
        <p:spPr>
          <a:xfrm>
            <a:off x="468313" y="1916113"/>
            <a:ext cx="8424862" cy="3673475"/>
          </a:xfrm>
        </p:spPr>
        <p:txBody>
          <a:bodyPr/>
          <a:lstStyle/>
          <a:p>
            <a:pPr algn="l"/>
            <a:br>
              <a:rPr lang="ru-RU" sz="3600"/>
            </a:br>
            <a:br>
              <a:rPr lang="ru-RU" sz="3600"/>
            </a:b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2565400"/>
            <a:ext cx="6832600" cy="36718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84662" y="201140"/>
            <a:ext cx="4608513" cy="1008063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ГИСТОЛОГИЧЕСКОЕ ИССЛЕДОВАНИЕ</a:t>
            </a:r>
          </a:p>
        </p:txBody>
      </p:sp>
      <p:pic>
        <p:nvPicPr>
          <p:cNvPr id="39940" name="Picture 2" descr="C:\Users\USERPC\Desktop\Картинки для МПГ\IMG-20170301-WA00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rcRect l="5692" t="20508" r="23692" b="23692"/>
          <a:stretch>
            <a:fillRect/>
          </a:stretch>
        </p:blipFill>
        <p:spPr bwMode="auto">
          <a:xfrm>
            <a:off x="2555776" y="1268412"/>
            <a:ext cx="3707904" cy="4884416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39941" name="TextBox 14"/>
          <p:cNvSpPr txBox="1">
            <a:spLocks noChangeArrowheads="1"/>
          </p:cNvSpPr>
          <p:nvPr/>
        </p:nvSpPr>
        <p:spPr bwMode="auto">
          <a:xfrm>
            <a:off x="-269330" y="73991"/>
            <a:ext cx="44275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  <a:latin typeface="Verdana" pitchFamily="34" charset="0"/>
              </a:rPr>
              <a:t>МАКРОСКОПИЧЕСКИЙ ПРЕПАРАТ ГРЫЖИ </a:t>
            </a:r>
            <a:r>
              <a:rPr lang="ru-RU" sz="3200" b="1" dirty="0">
                <a:solidFill>
                  <a:srgbClr val="000066"/>
                </a:solidFill>
                <a:latin typeface="Verdana" pitchFamily="34" charset="0"/>
              </a:rPr>
              <a:t>МПД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40000" contrast="-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67544" y="1916832"/>
            <a:ext cx="8424936" cy="3672408"/>
          </a:xfrm>
        </p:spPr>
        <p:txBody>
          <a:bodyPr>
            <a:normAutofit/>
          </a:bodyPr>
          <a:lstStyle/>
          <a:p>
            <a:pPr algn="l"/>
            <a:br>
              <a:rPr lang="ru-RU" sz="3600" dirty="0"/>
            </a:br>
            <a:br>
              <a:rPr lang="ru-RU" sz="3600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00" y="2221226"/>
            <a:ext cx="3899926" cy="2924945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1" y="2221228"/>
            <a:ext cx="3899925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Прямая со стрелкой 3"/>
          <p:cNvCxnSpPr/>
          <p:nvPr/>
        </p:nvCxnSpPr>
        <p:spPr>
          <a:xfrm>
            <a:off x="1217863" y="1728559"/>
            <a:ext cx="1591467" cy="97133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217863" y="1732291"/>
            <a:ext cx="922384" cy="176871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cxnSpLocks/>
          </p:cNvCxnSpPr>
          <p:nvPr/>
        </p:nvCxnSpPr>
        <p:spPr>
          <a:xfrm flipH="1">
            <a:off x="6604534" y="1778157"/>
            <a:ext cx="55697" cy="83656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8172400" y="4221088"/>
            <a:ext cx="159339" cy="122641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73642" y="5279204"/>
            <a:ext cx="1295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ДЕТИ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38026" y="5327599"/>
            <a:ext cx="2269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ВЗРОСЛЫЕ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5024" y="1191785"/>
            <a:ext cx="269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66"/>
                </a:solidFill>
              </a:rPr>
              <a:t>МЕЛКИЕ ЕДИНИЧНЫЕ</a:t>
            </a:r>
          </a:p>
          <a:p>
            <a:pPr algn="ctr"/>
            <a:r>
              <a:rPr lang="ru-RU" dirty="0">
                <a:solidFill>
                  <a:srgbClr val="000066"/>
                </a:solidFill>
              </a:rPr>
              <a:t>ХОНДРОЦИТЫ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09497" y="1082228"/>
            <a:ext cx="1909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0066"/>
                </a:solidFill>
              </a:rPr>
              <a:t>КРУПНЫЕ</a:t>
            </a:r>
          </a:p>
          <a:p>
            <a:pPr algn="ctr"/>
            <a:r>
              <a:rPr lang="ru-RU" dirty="0">
                <a:solidFill>
                  <a:srgbClr val="000066"/>
                </a:solidFill>
              </a:rPr>
              <a:t>ХОНДРОЦИТЫ </a:t>
            </a:r>
          </a:p>
        </p:txBody>
      </p:sp>
      <p:cxnSp>
        <p:nvCxnSpPr>
          <p:cNvPr id="37" name="Прямая со стрелкой 36"/>
          <p:cNvCxnSpPr>
            <a:cxnSpLocks/>
          </p:cNvCxnSpPr>
          <p:nvPr/>
        </p:nvCxnSpPr>
        <p:spPr>
          <a:xfrm>
            <a:off x="6660231" y="1710100"/>
            <a:ext cx="378234" cy="85759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021493" y="5447504"/>
            <a:ext cx="2122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0066"/>
                </a:solidFill>
              </a:rPr>
              <a:t>ОЧАГ</a:t>
            </a:r>
          </a:p>
          <a:p>
            <a:r>
              <a:rPr lang="ru-RU" dirty="0">
                <a:solidFill>
                  <a:srgbClr val="000066"/>
                </a:solidFill>
              </a:rPr>
              <a:t>ПРОЛИФЕРАЦИИ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5984" y="253189"/>
            <a:ext cx="7916416" cy="824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ГИСТОЛОГИЧЕСКОЕ</a:t>
            </a:r>
            <a:r>
              <a:rPr kumimoji="0" lang="ru-RU" sz="4400" b="1" i="0" u="none" strike="noStrike" kern="1200" cap="none" spc="0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ИССЛЕДОВАНИЕ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м</a:t>
            </a:r>
            <a:r>
              <a:rPr lang="ru-RU" sz="4400" b="1" baseline="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икропрепаратов грыжи МПД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(окрашивание гематоксилин-эозином)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329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40000" contrast="-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67544" y="1916832"/>
            <a:ext cx="8424936" cy="3672408"/>
          </a:xfrm>
        </p:spPr>
        <p:txBody>
          <a:bodyPr>
            <a:normAutofit/>
          </a:bodyPr>
          <a:lstStyle/>
          <a:p>
            <a:pPr algn="l"/>
            <a:br>
              <a:rPr lang="ru-RU" sz="3600" dirty="0"/>
            </a:br>
            <a:br>
              <a:rPr lang="ru-RU" sz="3600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51" y="2240868"/>
            <a:ext cx="3591248" cy="2693436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526"/>
            <a:ext cx="3543704" cy="2657778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73642" y="5279204"/>
            <a:ext cx="1295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ДЕТИ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2616" y="5279204"/>
            <a:ext cx="2269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ВЗРОСЛЫЕ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195736" y="1772816"/>
            <a:ext cx="720080" cy="86409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9560" y="1403484"/>
            <a:ext cx="238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66"/>
                </a:solidFill>
              </a:rPr>
              <a:t>ЩЕЛЬ В МАТРИКСЕ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6012160" y="1844478"/>
            <a:ext cx="720080" cy="86409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03563" y="1403484"/>
            <a:ext cx="378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66"/>
                </a:solidFill>
              </a:rPr>
              <a:t>ДЕФЕКТ (РАЗРЫВ) В МАТРИКСЕ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5984" y="253189"/>
            <a:ext cx="7916416" cy="824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ГИСТОЛОГИЧЕСКОЕ</a:t>
            </a:r>
            <a:r>
              <a:rPr kumimoji="0" lang="ru-RU" sz="4400" b="0" i="0" u="none" strike="noStrike" kern="1200" cap="none" spc="0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ИССЛЕДОВАНИЕ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м</a:t>
            </a:r>
            <a:r>
              <a:rPr lang="ru-RU" sz="4400" baseline="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икропрепаратов грыжи МПД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(окрашивание гематоксилин-эозином)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2167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87900" y="44450"/>
            <a:ext cx="4968875" cy="11255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764704"/>
            <a:ext cx="8640960" cy="22322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Ming Std L" pitchFamily="18" charset="-128"/>
              </a:rPr>
              <a:t>ЮВЕНИЛЬНЫЙ ОСТЕОХОНДРОЗ–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66"/>
                </a:solidFill>
              </a:rPr>
              <a:t>первично развивающийся дистрофический процесс в межпозвонковых дисках,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66"/>
                </a:solidFill>
              </a:rPr>
              <a:t>что в свою очередь ведет к вторичному развитию реактивных и компенсаторных изменений в костно-связочном аппарате позвоночника в детском и юношеском </a:t>
            </a:r>
            <a:r>
              <a:rPr lang="ru-RU" sz="2000" b="1" dirty="0">
                <a:solidFill>
                  <a:srgbClr val="000066"/>
                </a:solidFill>
              </a:rPr>
              <a:t>возрасте.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Строев И.Ю., Чурилов Л.П., С.-Петербург, 2014г.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31C631-7C70-4468-AF15-6F0792A30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05065"/>
            <a:ext cx="4967288" cy="5760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ЭПИДЕМИОЛОГИЯ</a:t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04E07843-27CE-4096-8CF1-137970A49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4520220"/>
            <a:ext cx="3384550" cy="1944687"/>
          </a:xfrm>
        </p:spPr>
        <p:txBody>
          <a:bodyPr rtlCol="0">
            <a:normAutofit lnSpcReduction="1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20-30 % детей беспокоят боли в спине</a:t>
            </a:r>
          </a:p>
        </p:txBody>
      </p:sp>
      <p:pic>
        <p:nvPicPr>
          <p:cNvPr id="2" name="Рисунок 1" descr="мальчик и девочка.jpg">
            <a:extLst>
              <a:ext uri="{FF2B5EF4-FFF2-40B4-BE49-F238E27FC236}">
                <a16:creationId xmlns:a16="http://schemas.microsoft.com/office/drawing/2014/main" id="{1180EDF0-2737-42CB-B9D9-A514FBF4D9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645024"/>
            <a:ext cx="3384550" cy="3060537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40000" contrast="-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7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67544" y="1916832"/>
            <a:ext cx="8424936" cy="3672408"/>
          </a:xfrm>
        </p:spPr>
        <p:txBody>
          <a:bodyPr>
            <a:normAutofit/>
          </a:bodyPr>
          <a:lstStyle/>
          <a:p>
            <a:pPr algn="l"/>
            <a:br>
              <a:rPr lang="ru-RU" sz="3600" dirty="0"/>
            </a:br>
            <a:br>
              <a:rPr lang="ru-RU" sz="3600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22241"/>
            <a:ext cx="2934161" cy="2200621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4" y="1041669"/>
            <a:ext cx="2909832" cy="2182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14" y="1073132"/>
            <a:ext cx="2796904" cy="2097678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80" y="3900497"/>
            <a:ext cx="2905426" cy="2179069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479331" y="6237312"/>
            <a:ext cx="115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ДЕТИ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7482" y="3356992"/>
            <a:ext cx="3645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0066"/>
                </a:solidFill>
              </a:rPr>
              <a:t>ПОВЫШЕННАЯ ГИДРОФИЛЬНОСТЬ -</a:t>
            </a:r>
          </a:p>
          <a:p>
            <a:r>
              <a:rPr lang="ru-RU" sz="1400" dirty="0">
                <a:solidFill>
                  <a:srgbClr val="000066"/>
                </a:solidFill>
              </a:rPr>
              <a:t>НАБУХШИЕ КОЛЛАГЕНОВЫЕ ВОЛОКНА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88976" y="3356992"/>
            <a:ext cx="3446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000066"/>
                </a:solidFill>
              </a:rPr>
              <a:t>ВЫРАЖЕННЫЙ НЕОАНГИОГЕНЕЗ</a:t>
            </a:r>
          </a:p>
          <a:p>
            <a:r>
              <a:rPr lang="ru-RU" sz="1400" dirty="0">
                <a:solidFill>
                  <a:srgbClr val="000066"/>
                </a:solidFill>
              </a:rPr>
              <a:t>ПЛОТНОЕ ОСНОВНОЕ ВЕЩЕСТВО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47067" y="6217418"/>
            <a:ext cx="2269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ВЗРОСЛЫЕ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803168" y="1952836"/>
            <a:ext cx="302512" cy="36004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1985431" y="4842531"/>
            <a:ext cx="302512" cy="36004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6325330" y="1555688"/>
            <a:ext cx="302512" cy="36004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6938664" y="4077072"/>
            <a:ext cx="302512" cy="36004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255984" y="253189"/>
            <a:ext cx="7916416" cy="824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ГИСТОЛОГИЧЕСКОЕ</a:t>
            </a:r>
            <a:r>
              <a:rPr kumimoji="0" lang="ru-RU" sz="4400" b="0" i="0" u="none" strike="noStrike" kern="1200" cap="none" spc="0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ИССЛЕДОВАНИЕ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м</a:t>
            </a:r>
            <a:r>
              <a:rPr lang="ru-RU" sz="4400" baseline="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икропрепаратов грыжи МПД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(окрашивание гематоксилин-эозином)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5737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40000" contrast="-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2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Содержимое 5" descr="DSC04619.JPG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tretch>
            <a:fillRect/>
          </a:stretch>
        </p:blipFill>
        <p:spPr>
          <a:xfrm>
            <a:off x="134984" y="1907832"/>
            <a:ext cx="3991550" cy="224524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Содержимое 3" descr="DSC04621.JPG"/>
          <p:cNvPicPr>
            <a:picLocks noChangeAspect="1"/>
          </p:cNvPicPr>
          <p:nvPr/>
        </p:nvPicPr>
        <p:blipFill>
          <a:blip r:embed="rId5" cstate="print">
            <a:lum bright="-10000" contrast="40000"/>
          </a:blip>
          <a:stretch>
            <a:fillRect/>
          </a:stretch>
        </p:blipFill>
        <p:spPr>
          <a:xfrm>
            <a:off x="4764024" y="1907832"/>
            <a:ext cx="3984440" cy="224124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6848" y="1"/>
            <a:ext cx="8679904" cy="119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ВЫЯВЛЕНИЕ УЧАСТКОВ ДЕЗОРГАНИЗАЦИИ КОЛЛАГЕНОВЫХ ВОЛОКОН ТКАНИ МПД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(окраска </a:t>
            </a:r>
            <a:r>
              <a:rPr lang="ru-RU" sz="2000" dirty="0" err="1">
                <a:solidFill>
                  <a:srgbClr val="000066"/>
                </a:solidFill>
                <a:latin typeface="+mj-lt"/>
                <a:ea typeface="+mj-ea"/>
                <a:cs typeface="+mj-cs"/>
              </a:rPr>
              <a:t>пикрофуксином</a:t>
            </a:r>
            <a:r>
              <a:rPr lang="ru-RU" sz="20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 по методу Ван-</a:t>
            </a:r>
            <a:r>
              <a:rPr lang="ru-RU" sz="2000" dirty="0" err="1">
                <a:solidFill>
                  <a:srgbClr val="000066"/>
                </a:solidFill>
                <a:latin typeface="+mj-lt"/>
                <a:ea typeface="+mj-ea"/>
                <a:cs typeface="+mj-cs"/>
              </a:rPr>
              <a:t>Гизона</a:t>
            </a:r>
            <a:r>
              <a:rPr lang="ru-RU" sz="20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)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09843" y="4355231"/>
            <a:ext cx="2211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0066"/>
                </a:solidFill>
              </a:rPr>
              <a:t>ПРОТЕОГЛИКАНЫ </a:t>
            </a:r>
          </a:p>
          <a:p>
            <a:pPr algn="ctr"/>
            <a:r>
              <a:rPr lang="ru-RU" sz="1400" dirty="0">
                <a:solidFill>
                  <a:srgbClr val="000066"/>
                </a:solidFill>
              </a:rPr>
              <a:t>(+++++)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611560" y="3356992"/>
            <a:ext cx="354121" cy="11823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3548" y="4539383"/>
            <a:ext cx="3036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0066"/>
                </a:solidFill>
              </a:rPr>
              <a:t>БЕСПОРЯДОЧНАЯ ПРОСТРАНСТВЕННАЯ</a:t>
            </a:r>
          </a:p>
          <a:p>
            <a:r>
              <a:rPr lang="ru-RU" sz="1400" dirty="0">
                <a:solidFill>
                  <a:srgbClr val="000066"/>
                </a:solidFill>
              </a:rPr>
              <a:t>ОРГАНИЗАЦИЯ КОЛЛАГЕНОВЫХ ВОЛОКОН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7248" y="1147391"/>
            <a:ext cx="35772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0066"/>
                </a:solidFill>
              </a:rPr>
              <a:t>УЧАСТКИ ДЕЗОРГАНИЗАЦИИ СОЕДИНИТЕЛЬНОЙ  ТКАНИ </a:t>
            </a:r>
            <a:r>
              <a:rPr lang="ru-RU" sz="1600" b="1" u="sng" dirty="0">
                <a:solidFill>
                  <a:srgbClr val="000066"/>
                </a:solidFill>
              </a:rPr>
              <a:t>У ДЕТЕЙ (+++++)</a:t>
            </a:r>
            <a:endParaRPr lang="ru-RU" sz="1400" b="1" u="sng" dirty="0">
              <a:solidFill>
                <a:srgbClr val="000066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1605860" y="1752780"/>
            <a:ext cx="13812" cy="11521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cxnSpLocks/>
          </p:cNvCxnSpPr>
          <p:nvPr/>
        </p:nvCxnSpPr>
        <p:spPr>
          <a:xfrm flipH="1">
            <a:off x="5580112" y="1772816"/>
            <a:ext cx="144016" cy="8640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484892" y="5401106"/>
            <a:ext cx="15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0066"/>
                </a:solidFill>
              </a:rPr>
              <a:t>ХРЯЩЕВАЯ ТКАНЬ</a:t>
            </a:r>
          </a:p>
          <a:p>
            <a:r>
              <a:rPr lang="ru-RU" sz="1200" dirty="0">
                <a:solidFill>
                  <a:srgbClr val="000066"/>
                </a:solidFill>
              </a:rPr>
              <a:t>МПД - </a:t>
            </a:r>
            <a:r>
              <a:rPr lang="ru-RU" sz="1200" b="1" dirty="0">
                <a:solidFill>
                  <a:srgbClr val="000066"/>
                </a:solidFill>
              </a:rPr>
              <a:t>НОРМА</a:t>
            </a:r>
          </a:p>
        </p:txBody>
      </p:sp>
      <p:cxnSp>
        <p:nvCxnSpPr>
          <p:cNvPr id="43" name="Прямая со стрелкой 42"/>
          <p:cNvCxnSpPr/>
          <p:nvPr/>
        </p:nvCxnSpPr>
        <p:spPr>
          <a:xfrm flipV="1">
            <a:off x="6926402" y="3891914"/>
            <a:ext cx="721382" cy="53758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017468" y="4234233"/>
            <a:ext cx="2211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0066"/>
                </a:solidFill>
              </a:rPr>
              <a:t>ПРОТЕОГЛИКАНЫ </a:t>
            </a:r>
          </a:p>
          <a:p>
            <a:pPr algn="ctr"/>
            <a:r>
              <a:rPr lang="ru-RU" sz="1400" dirty="0">
                <a:solidFill>
                  <a:schemeClr val="accent6"/>
                </a:solidFill>
              </a:rPr>
              <a:t>(++)</a:t>
            </a:r>
          </a:p>
        </p:txBody>
      </p:sp>
      <p:cxnSp>
        <p:nvCxnSpPr>
          <p:cNvPr id="48" name="Прямая со стрелкой 47"/>
          <p:cNvCxnSpPr/>
          <p:nvPr/>
        </p:nvCxnSpPr>
        <p:spPr>
          <a:xfrm flipH="1" flipV="1">
            <a:off x="2843808" y="3501008"/>
            <a:ext cx="91417" cy="8789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017468" y="1147391"/>
            <a:ext cx="40396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0066"/>
                </a:solidFill>
              </a:rPr>
              <a:t>УЧАСТКИ ДЕЗОРГАНИЗАЦИИ СОЕДИНИТЕЛЬНОЙ  ТКАНИ </a:t>
            </a:r>
            <a:r>
              <a:rPr lang="ru-RU" sz="1600" b="1" u="sng" dirty="0">
                <a:solidFill>
                  <a:srgbClr val="000066"/>
                </a:solidFill>
              </a:rPr>
              <a:t>У ВЗРОСЛЫХ  (++)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B0D3FB-34F8-488E-9212-F59A4A762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09" y="4903560"/>
            <a:ext cx="2496211" cy="183780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2134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564904"/>
            <a:ext cx="6832848" cy="3672408"/>
          </a:xfrm>
        </p:spPr>
        <p:txBody>
          <a:bodyPr>
            <a:norm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88640"/>
            <a:ext cx="7992888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ГИСТОЛОГИЧЕСКОЕ</a:t>
            </a:r>
            <a:r>
              <a:rPr kumimoji="0" lang="ru-RU" sz="4400" b="1" i="0" u="none" strike="noStrike" kern="1200" cap="none" spc="0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ИССЛЕДОВАНИЕ: сравнение морфологической структуры межпозвонковой грыжи у взрослых и детей на базе ОКБ и ДОКБ г. Твери</a:t>
            </a:r>
            <a:r>
              <a:rPr lang="ru-RU" sz="4400" b="1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.</a:t>
            </a:r>
            <a:endParaRPr kumimoji="0" lang="ru-RU" sz="4400" b="1" i="0" u="none" strike="noStrike" kern="1200" cap="none" spc="0" normalizeH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400" b="1" baseline="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 ДЕТЕЙ: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39552" y="1916832"/>
            <a:ext cx="8424936" cy="3672408"/>
          </a:xfrm>
        </p:spPr>
        <p:txBody>
          <a:bodyPr>
            <a:normAutofit/>
          </a:bodyPr>
          <a:lstStyle/>
          <a:p>
            <a:pPr algn="l"/>
            <a:br>
              <a:rPr lang="ru-RU" sz="3600" dirty="0"/>
            </a:br>
            <a:br>
              <a:rPr lang="ru-RU" sz="3600" dirty="0"/>
            </a:br>
            <a:endParaRPr lang="ru-RU" dirty="0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323528" y="1772816"/>
            <a:ext cx="8568952" cy="5085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меньшие размеры </a:t>
            </a:r>
            <a:r>
              <a:rPr kumimoji="0" lang="ru-RU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хондроцитов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узкие лакуны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более редкое расположение клеток в матриксе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признаки повышенной гидрофильности в виде</a:t>
            </a:r>
            <a:r>
              <a:rPr kumimoji="0" lang="ru-RU" sz="3000" b="0" i="0" u="none" strike="noStrike" kern="1200" cap="none" spc="0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000" b="0" i="0" u="none" strike="noStrike" kern="1200" cap="none" spc="0" normalizeH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разволокнения</a:t>
            </a:r>
            <a:r>
              <a:rPr kumimoji="0" lang="ru-RU" sz="3000" b="0" i="0" u="none" strike="noStrike" kern="1200" cap="none" spc="0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коллагеновых волокон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3000" dirty="0">
                <a:solidFill>
                  <a:srgbClr val="000066"/>
                </a:solidFill>
              </a:rPr>
              <a:t> немногочисленные щелевидные дефекты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менее выраженный неоангиогенез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3000" dirty="0">
                <a:solidFill>
                  <a:srgbClr val="000066"/>
                </a:solidFill>
                <a:latin typeface="+mn-lt"/>
                <a:cs typeface="+mn-cs"/>
              </a:rPr>
              <a:t> более выраженная дезорганизация  внеклеточного матрикса (коллагеновых волокон)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ru-RU" sz="3200" dirty="0">
              <a:solidFill>
                <a:srgbClr val="00006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42988" y="441251"/>
            <a:ext cx="7053262" cy="1008062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304120" y="0"/>
            <a:ext cx="4176712" cy="1657351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ВЫВОДЫ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6BE2F4-D743-4C8F-B1E3-28D04D635A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2E652F85-DE1C-46FE-A1FE-602B5F5236D1}"/>
              </a:ext>
            </a:extLst>
          </p:cNvPr>
          <p:cNvSpPr txBox="1">
            <a:spLocks/>
          </p:cNvSpPr>
          <p:nvPr/>
        </p:nvSpPr>
        <p:spPr bwMode="auto">
          <a:xfrm>
            <a:off x="257360" y="1196975"/>
            <a:ext cx="8856538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latinLnBrk="1"/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1. Микродискэктомия, дополненная фораминтомией </a:t>
            </a:r>
            <a:br>
              <a:rPr lang="ru-RU" sz="2000" b="1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под контролем эндоскопа, является эффективным методом</a:t>
            </a:r>
            <a:br>
              <a:rPr lang="ru-RU" sz="2000" b="1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лечения экструзии МПД, позволяющим максимально деликатно выполнить декомпрессию нервных структур, удалить грыжевой компонент в анатомически узком месте (фораминальном</a:t>
            </a:r>
            <a:br>
              <a:rPr lang="ru-RU" sz="2000" b="1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 отверстии), избежать осложнений в послеоперационном</a:t>
            </a:r>
            <a:br>
              <a:rPr lang="ru-RU" sz="2000" b="1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периоде в виде продолжительного болевого синдрома,</a:t>
            </a:r>
            <a:br>
              <a:rPr lang="ru-RU" sz="2000" b="1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ликвореи, травматизации нервных структур</a:t>
            </a:r>
            <a:br>
              <a:rPr lang="ru-RU" sz="2000" b="1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(парезы, парестезии).</a:t>
            </a:r>
            <a:br>
              <a:rPr lang="ru-RU" sz="2000" b="1">
                <a:solidFill>
                  <a:schemeClr val="accent6">
                    <a:lumMod val="50000"/>
                  </a:schemeClr>
                </a:solidFill>
              </a:rPr>
            </a:br>
            <a:br>
              <a:rPr lang="ru-RU" sz="2000" b="1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2. Дети с ювенильным остеохондрозом, грыжей</a:t>
            </a:r>
            <a:br>
              <a:rPr lang="ru-RU" sz="2000" b="1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межпозвонкового диска нуждаются в разработке научно</a:t>
            </a:r>
            <a:br>
              <a:rPr lang="ru-RU" sz="2000" b="1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обоснованного подхода к лечению, реабилитации, питанию,</a:t>
            </a:r>
            <a:br>
              <a:rPr lang="ru-RU" sz="2000" b="1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>
                <a:solidFill>
                  <a:schemeClr val="accent6">
                    <a:lumMod val="50000"/>
                  </a:schemeClr>
                </a:solidFill>
              </a:rPr>
              <a:t>особое внимание следует уделять их образу жизни, социальной адаптации, вопросам будущего трудоустройства. </a:t>
            </a:r>
            <a:br>
              <a:rPr lang="ru-RU" sz="2000">
                <a:solidFill>
                  <a:schemeClr val="accent6">
                    <a:lumMod val="50000"/>
                  </a:schemeClr>
                </a:solidFill>
              </a:rPr>
            </a:br>
            <a:br>
              <a:rPr lang="ru-RU" sz="360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908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42988" y="188913"/>
            <a:ext cx="7053262" cy="1008062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5852B7-7EDB-4497-95A8-0C9898A20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" y="-18702"/>
            <a:ext cx="9144000" cy="686614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68316" y="4849997"/>
            <a:ext cx="8856984" cy="115212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СПАСИБО ЗА 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64BA31-FB91-4DCA-BFE2-900B73ADD2D8}"/>
              </a:ext>
            </a:extLst>
          </p:cNvPr>
          <p:cNvSpPr txBox="1"/>
          <p:nvPr/>
        </p:nvSpPr>
        <p:spPr>
          <a:xfrm>
            <a:off x="5436969" y="6002125"/>
            <a:ext cx="367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Тверь,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наб.р.Волги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9375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705"/>
            <a:ext cx="8280920" cy="561657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ЮВЕНИЛЬНЫЙ ОСТЕОХОНДРОЗ </a:t>
            </a:r>
          </a:p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ФАКТОРЫ РИСКА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</a:rPr>
              <a:t> интенсивные гормональные изменения (пубертатный период)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</a:rPr>
              <a:t> нарушение формирования осанки: </a:t>
            </a:r>
            <a:r>
              <a:rPr lang="ru-RU" sz="1600" b="1" dirty="0">
                <a:solidFill>
                  <a:srgbClr val="002060"/>
                </a:solidFill>
              </a:rPr>
              <a:t>ношение тяжелого рюкзака, длительное пребывание в положении сидя</a:t>
            </a:r>
            <a:endParaRPr lang="en-US" sz="1600" b="1" dirty="0">
              <a:solidFill>
                <a:srgbClr val="002060"/>
              </a:solidFill>
            </a:endParaRPr>
          </a:p>
          <a:p>
            <a:pPr algn="l">
              <a:lnSpc>
                <a:spcPct val="12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(за уроками, во время занятий на компьютере)</a:t>
            </a:r>
            <a:endParaRPr lang="ru-RU" sz="2000" b="1" dirty="0">
              <a:solidFill>
                <a:srgbClr val="002060"/>
              </a:solidFill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</a:rPr>
              <a:t> гиподинамия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</a:rPr>
              <a:t> избыточный вес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</a:rPr>
              <a:t> неполноценное питание </a:t>
            </a:r>
            <a:r>
              <a:rPr lang="ru-RU" sz="1600" b="1" dirty="0">
                <a:solidFill>
                  <a:srgbClr val="002060"/>
                </a:solidFill>
              </a:rPr>
              <a:t>(дефицит белка, ГАГ,</a:t>
            </a:r>
            <a:r>
              <a:rPr lang="en-US" sz="1600" b="1" dirty="0">
                <a:solidFill>
                  <a:srgbClr val="002060"/>
                </a:solidFill>
              </a:rPr>
              <a:t> FAST FOOD</a:t>
            </a:r>
            <a:r>
              <a:rPr lang="ru-RU" sz="1600" b="1" dirty="0">
                <a:solidFill>
                  <a:srgbClr val="002060"/>
                </a:solidFill>
              </a:rPr>
              <a:t> гиповитаминоз)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</a:rPr>
              <a:t> ранние занятия спортом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</a:rPr>
              <a:t> НТШОП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</a:rPr>
              <a:t> генетика</a:t>
            </a:r>
            <a:endParaRPr lang="en-US" sz="2000" b="1" dirty="0">
              <a:solidFill>
                <a:srgbClr val="002060"/>
              </a:solidFill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ru-RU" sz="2400" b="1" u="sng" dirty="0">
                <a:solidFill>
                  <a:srgbClr val="FF0000"/>
                </a:solidFill>
              </a:rPr>
              <a:t>дисплазия соединительной ткани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87900" y="44450"/>
            <a:ext cx="4968875" cy="11255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88640"/>
            <a:ext cx="8136904" cy="5616575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ДИСПЛАЗИЯ  СОЕДИНИТЕЛЬНОЙ  ТКАНИ (ДСТ)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нарушение развития соединительной ткани в эмбриональном и постнатальном периодах </a:t>
            </a:r>
            <a:r>
              <a:rPr lang="ru-RU" sz="2400" b="1" u="sng" dirty="0">
                <a:solidFill>
                  <a:srgbClr val="FF0000"/>
                </a:solidFill>
              </a:rPr>
              <a:t>вследствие генетически измененного </a:t>
            </a:r>
            <a:r>
              <a:rPr lang="ru-RU" sz="2400" b="1" u="sng" dirty="0" err="1">
                <a:solidFill>
                  <a:srgbClr val="FF0000"/>
                </a:solidFill>
              </a:rPr>
              <a:t>фибриллогенеза</a:t>
            </a:r>
            <a:r>
              <a:rPr lang="ru-RU" sz="2400" b="1" u="sng" dirty="0">
                <a:solidFill>
                  <a:srgbClr val="FF0000"/>
                </a:solidFill>
              </a:rPr>
              <a:t> внеклеточного матрикса</a:t>
            </a:r>
            <a:r>
              <a:rPr lang="ru-RU" sz="2400" b="1" dirty="0">
                <a:solidFill>
                  <a:srgbClr val="FF0000"/>
                </a:solidFill>
              </a:rPr>
              <a:t>,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характеризующееся дефектами волокнистых структур и основного вещества соединительной ткани, приводящее к расстройству гомеостаза на тканевом, органном и организменном уровнях в виде различных морфофункциональных нарушений висцеральных и локомоторных органов с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прогредиентным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течением.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Ю.И. Строев, Л.П. Чурилов - С.-Петербург, 2014г.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87900" y="44450"/>
            <a:ext cx="4968875" cy="11255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388" y="77149"/>
            <a:ext cx="8496944" cy="129540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ПРОЯВЛЕНИЯ СИНДРОМА ДСТ,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НАРУШЕНИЯ ОБМЕНА ВЕЩЕСТВ: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/>
              <a:t> </a:t>
            </a:r>
            <a:r>
              <a:rPr lang="ru-RU" sz="2800" dirty="0">
                <a:solidFill>
                  <a:srgbClr val="000066"/>
                </a:solidFill>
              </a:rPr>
              <a:t>(из анамнеза)</a:t>
            </a:r>
            <a:endParaRPr lang="ru-RU" sz="3200" dirty="0">
              <a:solidFill>
                <a:srgbClr val="00006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388" y="1341438"/>
            <a:ext cx="8785224" cy="5516562"/>
          </a:xfrm>
        </p:spPr>
        <p:txBody>
          <a:bodyPr rtlCol="0">
            <a:normAutofit fontScale="85000" lnSpcReduction="20000"/>
          </a:bodyPr>
          <a:lstStyle/>
          <a:p>
            <a:pPr algn="l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0066"/>
                </a:solidFill>
              </a:rPr>
              <a:t>  пролапс митрального клапана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0066"/>
                </a:solidFill>
              </a:rPr>
              <a:t> синдром слабости синусового узла 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0066"/>
                </a:solidFill>
              </a:rPr>
              <a:t>  вторичная </a:t>
            </a:r>
            <a:r>
              <a:rPr lang="ru-RU" b="1" dirty="0" err="1">
                <a:solidFill>
                  <a:srgbClr val="000066"/>
                </a:solidFill>
              </a:rPr>
              <a:t>кардиопатия</a:t>
            </a:r>
            <a:r>
              <a:rPr lang="ru-RU" b="1" dirty="0">
                <a:solidFill>
                  <a:srgbClr val="000066"/>
                </a:solidFill>
              </a:rPr>
              <a:t> </a:t>
            </a:r>
            <a:r>
              <a:rPr lang="ru-RU" sz="2100" b="1" dirty="0">
                <a:solidFill>
                  <a:srgbClr val="000066"/>
                </a:solidFill>
              </a:rPr>
              <a:t>(миокардиодистрофия)</a:t>
            </a:r>
            <a:endParaRPr lang="ru-RU" b="1" dirty="0">
              <a:solidFill>
                <a:srgbClr val="000066"/>
              </a:solidFill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0066"/>
                </a:solidFill>
              </a:rPr>
              <a:t>  ВСД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0066"/>
                </a:solidFill>
              </a:rPr>
              <a:t>  экзогенно-конституциональное ожирение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0066"/>
                </a:solidFill>
              </a:rPr>
              <a:t>  нефроптоз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0066"/>
                </a:solidFill>
              </a:rPr>
              <a:t>  миопия, ангиопатия сетчатки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0066"/>
                </a:solidFill>
              </a:rPr>
              <a:t>  сколиоз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0066"/>
                </a:solidFill>
              </a:rPr>
              <a:t>  плоскостопие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0066"/>
                </a:solidFill>
              </a:rPr>
              <a:t> кожные </a:t>
            </a:r>
            <a:r>
              <a:rPr lang="ru-RU" b="1" dirty="0" err="1">
                <a:solidFill>
                  <a:srgbClr val="000066"/>
                </a:solidFill>
              </a:rPr>
              <a:t>стрии</a:t>
            </a:r>
            <a:endParaRPr lang="ru-RU" b="1" dirty="0">
              <a:solidFill>
                <a:srgbClr val="000066"/>
              </a:solidFill>
            </a:endParaRPr>
          </a:p>
          <a:p>
            <a:pPr algn="l"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76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октор лечит ребенка.jpg"/>
          <p:cNvPicPr>
            <a:picLocks noChangeAspect="1"/>
          </p:cNvPicPr>
          <p:nvPr/>
        </p:nvPicPr>
        <p:blipFill>
          <a:blip r:embed="rId2" cstate="print"/>
          <a:srcRect t="15517" r="1242"/>
          <a:stretch>
            <a:fillRect/>
          </a:stretch>
        </p:blipFill>
        <p:spPr>
          <a:xfrm>
            <a:off x="1974569" y="3140968"/>
            <a:ext cx="5194861" cy="3305822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00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2DE00909-2F6C-4A7A-9E12-1E979D170F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763" y="472577"/>
            <a:ext cx="8820472" cy="2664296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У детей с ДСТ в 5-7 раз чаще встречаются поражения позвоночника (</a:t>
            </a:r>
            <a:r>
              <a:rPr lang="ru-RU" sz="1700" b="1" dirty="0" err="1">
                <a:solidFill>
                  <a:schemeClr val="accent6">
                    <a:lumMod val="50000"/>
                  </a:schemeClr>
                </a:solidFill>
              </a:rPr>
              <a:t>дорсалгия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, сколиоз, </a:t>
            </a:r>
            <a:r>
              <a:rPr lang="ru-RU" sz="1700" b="1" dirty="0" err="1">
                <a:solidFill>
                  <a:schemeClr val="accent6">
                    <a:lumMod val="50000"/>
                  </a:schemeClr>
                </a:solidFill>
              </a:rPr>
              <a:t>остеохондропатия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 позвоночника)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Кузнецова Л.В.,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Скоромец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А.П., 2011г. 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</a:rPr>
              <a:t>КОНСЕРВАТИВНОЕ ЛЕЧЕНИЕ </a:t>
            </a:r>
            <a:r>
              <a:rPr lang="en-US" sz="2000" b="1" dirty="0">
                <a:solidFill>
                  <a:srgbClr val="FF0000"/>
                </a:solidFill>
              </a:rPr>
              <a:t>~</a:t>
            </a:r>
            <a:r>
              <a:rPr lang="ru-RU" sz="2000" b="1" dirty="0">
                <a:solidFill>
                  <a:srgbClr val="FF0000"/>
                </a:solidFill>
              </a:rPr>
              <a:t> 1 МЕСЯЦ – БЕЗ ЭФФЕКТА – ОПЕРАТИВНОЕ ЛЕЧЕНИЕ</a:t>
            </a:r>
            <a:endParaRPr lang="en-US" sz="2000" b="1" dirty="0">
              <a:solidFill>
                <a:srgbClr val="FF0000"/>
              </a:solidFill>
            </a:endParaRPr>
          </a:p>
          <a:p>
            <a:pPr algn="l"/>
            <a:r>
              <a:rPr lang="ru-RU" sz="1800" b="1" dirty="0">
                <a:solidFill>
                  <a:srgbClr val="002060"/>
                </a:solidFill>
              </a:rPr>
              <a:t>Из числа пациентов со спинальной патологией дегенеративного характера на долю операций по удалению грыжи межпозвонкового диска у детей приходится 0,2-0,5%.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6840760" cy="11255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РАБОТЫ:</a:t>
            </a:r>
            <a:endParaRPr lang="ru-RU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363297"/>
            <a:ext cx="8856984" cy="5234055"/>
          </a:xfrm>
        </p:spPr>
        <p:txBody>
          <a:bodyPr rtlCol="0">
            <a:normAutofit/>
          </a:bodyPr>
          <a:lstStyle/>
          <a:p>
            <a:pPr marL="457200" indent="-457200" algn="l" latinLnBrk="1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проанализировать результаты</a:t>
            </a:r>
          </a:p>
          <a:p>
            <a:pPr algn="l" latinLnBrk="1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оперативного лечения грыжи </a:t>
            </a:r>
          </a:p>
          <a:p>
            <a:pPr algn="l" latinLnBrk="1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межпозвонкового диска, дополненного</a:t>
            </a:r>
          </a:p>
          <a:p>
            <a:pPr algn="l" latinLnBrk="1"/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фораминотомией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видеоэндоскопической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 latinLnBrk="1"/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ассистенцией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latinLnBrk="1"/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 latinLnBrk="1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выявить морфологические особенности  </a:t>
            </a:r>
          </a:p>
          <a:p>
            <a:pPr algn="l" latinLnBrk="1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межпозвонкового диска у ребенка с </a:t>
            </a:r>
          </a:p>
          <a:p>
            <a:pPr algn="l" latinLnBrk="1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ювенильным остеохондрозом</a:t>
            </a:r>
            <a:endParaRPr lang="ru-RU" sz="2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-28864"/>
            <a:ext cx="6840760" cy="11255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 И  МЕТОДЫ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466" y="810122"/>
            <a:ext cx="8497068" cy="6047878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группы больных, оперированных по поводу экструзии МПД поясничной области с распространением в </a:t>
            </a:r>
            <a:r>
              <a:rPr lang="ru-RU" sz="36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фораминальное</a:t>
            </a: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отверстие.</a:t>
            </a:r>
          </a:p>
          <a:p>
            <a:pPr algn="l" fontAlgn="auto">
              <a:spcAft>
                <a:spcPts val="0"/>
              </a:spcAft>
              <a:defRPr/>
            </a:pPr>
            <a:endParaRPr lang="ru-RU" sz="3600" b="1" dirty="0">
              <a:solidFill>
                <a:srgbClr val="002060"/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группа: 18 пациентов – средний возраст 45,6 лет – 2012-2013 гг. -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b="1" u="sng" dirty="0" err="1">
                <a:solidFill>
                  <a:srgbClr val="002060"/>
                </a:solidFill>
              </a:rPr>
              <a:t>микродискэктомия</a:t>
            </a:r>
            <a:endParaRPr lang="ru-RU" sz="3600" b="1" u="sng" dirty="0">
              <a:solidFill>
                <a:srgbClr val="002060"/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endParaRPr lang="ru-RU" sz="3600" b="1" dirty="0">
              <a:solidFill>
                <a:srgbClr val="002060"/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группа: 19 пациентов – средний возраст 48,2 лет – 2014-2015 гг. </a:t>
            </a:r>
          </a:p>
          <a:p>
            <a:pPr algn="l" fontAlgn="auto">
              <a:spcAft>
                <a:spcPts val="0"/>
              </a:spcAft>
              <a:defRPr/>
            </a:pPr>
            <a:endParaRPr lang="ru-RU" sz="3600" dirty="0">
              <a:solidFill>
                <a:srgbClr val="002060"/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группа: 17 подростков (13-17 лет),средний возраст – 15,4 - 2014-2019гг.</a:t>
            </a:r>
          </a:p>
          <a:p>
            <a:pPr algn="l" fontAlgn="auto">
              <a:spcAft>
                <a:spcPts val="0"/>
              </a:spcAft>
              <a:defRPr/>
            </a:pPr>
            <a:endParaRPr lang="ru-RU" sz="3600" b="1" dirty="0">
              <a:solidFill>
                <a:srgbClr val="002060"/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II</a:t>
            </a:r>
            <a:r>
              <a:rPr lang="ru-RU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>
                <a:solidFill>
                  <a:srgbClr val="002060"/>
                </a:solidFill>
              </a:rPr>
              <a:t>III</a:t>
            </a:r>
            <a:r>
              <a:rPr lang="ru-RU" sz="3600" b="1" dirty="0">
                <a:solidFill>
                  <a:srgbClr val="002060"/>
                </a:solidFill>
              </a:rPr>
              <a:t> группы </a:t>
            </a:r>
            <a:r>
              <a:rPr lang="ru-RU" sz="3600" dirty="0">
                <a:solidFill>
                  <a:srgbClr val="002060"/>
                </a:solidFill>
              </a:rPr>
              <a:t>: </a:t>
            </a:r>
            <a:r>
              <a:rPr lang="ru-RU" sz="3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м/х  удаление грыжи МПД, декомпрессия нервных структур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</a:t>
            </a:r>
            <a:r>
              <a:rPr lang="ru-RU" sz="36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фораминотомия</a:t>
            </a:r>
            <a:r>
              <a:rPr lang="ru-RU" sz="3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ru-RU" sz="36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видеоэндоскопической</a:t>
            </a:r>
            <a:r>
              <a:rPr lang="ru-RU" sz="3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ассистенцией</a:t>
            </a:r>
            <a:r>
              <a:rPr 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774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0597944"/>
              </p:ext>
            </p:extLst>
          </p:nvPr>
        </p:nvGraphicFramePr>
        <p:xfrm>
          <a:off x="4679504" y="2852936"/>
          <a:ext cx="5005063" cy="3636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3707904" y="836245"/>
            <a:ext cx="5904656" cy="1152525"/>
          </a:xfrm>
        </p:spPr>
        <p:txBody>
          <a:bodyPr rtlCol="0">
            <a:no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ПО ПОЛУ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A2D76CA-DCE3-45CF-9778-691B924D64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0378085"/>
              </p:ext>
            </p:extLst>
          </p:nvPr>
        </p:nvGraphicFramePr>
        <p:xfrm>
          <a:off x="0" y="-171400"/>
          <a:ext cx="4499992" cy="3456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5BE85140-F65C-44CB-8839-184B471840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8241367"/>
              </p:ext>
            </p:extLst>
          </p:nvPr>
        </p:nvGraphicFramePr>
        <p:xfrm>
          <a:off x="179512" y="3032689"/>
          <a:ext cx="5256584" cy="345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9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0042C7"/>
      </a:accent4>
      <a:accent5>
        <a:srgbClr val="5DD3FF"/>
      </a:accent5>
      <a:accent6>
        <a:srgbClr val="0000BF"/>
      </a:accent6>
      <a:hlink>
        <a:srgbClr val="0000FF"/>
      </a:hlink>
      <a:folHlink>
        <a:srgbClr val="FFFF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7075</TotalTime>
  <Words>1177</Words>
  <Application>Microsoft Office PowerPoint</Application>
  <PresentationFormat>Экран (4:3)</PresentationFormat>
  <Paragraphs>289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Verdana</vt:lpstr>
      <vt:lpstr>Wingdings</vt:lpstr>
      <vt:lpstr>Тема Office</vt:lpstr>
      <vt:lpstr> Ювенильный остеохондроз, осложнившийся экструзией межпозвонкового диска: оптимизация хирургического лечения, клинико-морфологические особенности. </vt:lpstr>
      <vt:lpstr>ЭПИДЕМИОЛОГИЯ </vt:lpstr>
      <vt:lpstr>Презентация PowerPoint</vt:lpstr>
      <vt:lpstr>Презентация PowerPoint</vt:lpstr>
      <vt:lpstr>ПРОЯВЛЕНИЯ СИНДРОМА ДСТ, НАРУШЕНИЯ ОБМЕНА ВЕЩЕСТВ:  (из анамнеза)</vt:lpstr>
      <vt:lpstr>Презентация PowerPoint</vt:lpstr>
      <vt:lpstr>ЦЕЛЬ РАБОТЫ:</vt:lpstr>
      <vt:lpstr>МАТЕРИАЛЫ  И  МЕТОДЫ</vt:lpstr>
      <vt:lpstr>РАСПРЕДЕЛЕНИЕ ПО ПОЛУ</vt:lpstr>
      <vt:lpstr>МАТЕРИАЛЫ  И  МЕТОДЫ </vt:lpstr>
      <vt:lpstr>ЖАЛОБЫ  ПРИ ПОСТУПЛЕНИИ:</vt:lpstr>
      <vt:lpstr>МРТ пояснично-крестцового отдела позвоночника</vt:lpstr>
      <vt:lpstr>ПОЗВОНОЧНЫЙ КАНАЛ ДОСТУП К ЗАДНЕЙ ПРОДОЛЬНОЙ СВЯЗКЕ МИКРОДИСКЭКТОМИЯ</vt:lpstr>
      <vt:lpstr>МАТЕРИАЛЫ  И  МЕТОДЫ анализ послеоперационных результатов</vt:lpstr>
      <vt:lpstr>МАТЕРИАЛЫ  И  МЕТОДЫ анализ послеоперационных результатов по шкале Macnab</vt:lpstr>
      <vt:lpstr>ЭНДОСКОПИЧЕСКАЯ АССИСТЕНЦИЯ ПРИ МИКРОДИСКЭКТОМИИ</vt:lpstr>
      <vt:lpstr>  </vt:lpstr>
      <vt:lpstr>  </vt:lpstr>
      <vt:lpstr>  </vt:lpstr>
      <vt:lpstr>  </vt:lpstr>
      <vt:lpstr>Презентация PowerPoint</vt:lpstr>
      <vt:lpstr>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Хирургическое лечение межпозвонковых грыж  у детей.</dc:title>
  <dc:creator>Любовь</dc:creator>
  <cp:lastModifiedBy>Пользователь</cp:lastModifiedBy>
  <cp:revision>491</cp:revision>
  <dcterms:created xsi:type="dcterms:W3CDTF">2017-02-25T04:21:38Z</dcterms:created>
  <dcterms:modified xsi:type="dcterms:W3CDTF">2020-11-02T14:38:01Z</dcterms:modified>
</cp:coreProperties>
</file>