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9" r:id="rId4"/>
    <p:sldId id="324" r:id="rId5"/>
    <p:sldId id="260" r:id="rId6"/>
    <p:sldId id="281" r:id="rId7"/>
    <p:sldId id="280" r:id="rId8"/>
    <p:sldId id="287" r:id="rId9"/>
    <p:sldId id="282" r:id="rId10"/>
    <p:sldId id="283" r:id="rId11"/>
    <p:sldId id="325" r:id="rId12"/>
    <p:sldId id="326" r:id="rId13"/>
    <p:sldId id="327" r:id="rId14"/>
    <p:sldId id="328" r:id="rId15"/>
    <p:sldId id="329" r:id="rId16"/>
    <p:sldId id="330" r:id="rId17"/>
    <p:sldId id="332" r:id="rId18"/>
    <p:sldId id="333" r:id="rId19"/>
    <p:sldId id="334" r:id="rId20"/>
    <p:sldId id="335" r:id="rId21"/>
    <p:sldId id="336" r:id="rId22"/>
    <p:sldId id="338" r:id="rId23"/>
    <p:sldId id="339" r:id="rId24"/>
    <p:sldId id="337" r:id="rId25"/>
    <p:sldId id="323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4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Users\&#1055;&#1088;&#1086;&#1092;&#1077;&#1089;&#1089;&#1086;&#1088;\Desktop\&#1055;&#1089;&#1080;&#1093;&#1086;&#1072;&#1085;&#1072;&#1083;&#1080;&#1090;&#1080;&#1095;&#1077;&#1089;&#1082;&#1072;&#1103;%20&#1076;&#1080;&#1072;&#1075;&#1085;&#1086;&#1089;&#1090;&#1080;&#1082;&#1072;\&#1050;&#1085;&#1080;&#1075;&#1072;%20&#1054;&#1055;&#104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500" baseline="0">
                <a:solidFill>
                  <a:srgbClr val="C00000"/>
                </a:solidFill>
              </a:defRPr>
            </a:pPr>
            <a:r>
              <a:rPr lang="ru-RU" sz="3500" baseline="0">
                <a:solidFill>
                  <a:srgbClr val="C00000"/>
                </a:solidFill>
              </a:rPr>
              <a:t>Распределение обследованных по диагнозам</a:t>
            </a:r>
          </a:p>
        </c:rich>
      </c:tx>
      <c:layout>
        <c:manualLayout>
          <c:xMode val="edge"/>
          <c:yMode val="edge"/>
          <c:x val="0.1523811242344707"/>
          <c:y val="3.980912802566345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688165646694941"/>
          <c:y val="0.20800479830468491"/>
          <c:w val="0.72292863787392658"/>
          <c:h val="0.52300612423447068"/>
        </c:manualLayout>
      </c:layout>
      <c:barChart>
        <c:barDir val="col"/>
        <c:grouping val="clustered"/>
        <c:varyColors val="0"/>
        <c:ser>
          <c:idx val="0"/>
          <c:order val="0"/>
          <c:spPr>
            <a:pattFill prst="pct90">
              <a:fgClr>
                <a:srgbClr val="00B050"/>
              </a:fgClr>
              <a:bgClr>
                <a:schemeClr val="bg1"/>
              </a:bgClr>
            </a:pattFill>
          </c:spPr>
          <c:invertIfNegative val="0"/>
          <c:cat>
            <c:strRef>
              <c:f>Лист1!$BH$37:$BH$50</c:f>
              <c:strCache>
                <c:ptCount val="14"/>
                <c:pt idx="0">
                  <c:v>F06.32</c:v>
                </c:pt>
                <c:pt idx="1">
                  <c:v>F06.4</c:v>
                </c:pt>
                <c:pt idx="2">
                  <c:v>F07.0</c:v>
                </c:pt>
                <c:pt idx="3">
                  <c:v>F33.1</c:v>
                </c:pt>
                <c:pt idx="4">
                  <c:v>F34.1</c:v>
                </c:pt>
                <c:pt idx="5">
                  <c:v>F40.8</c:v>
                </c:pt>
                <c:pt idx="6">
                  <c:v>F41.1</c:v>
                </c:pt>
                <c:pt idx="7">
                  <c:v>F41.2</c:v>
                </c:pt>
                <c:pt idx="8">
                  <c:v>F41.3</c:v>
                </c:pt>
                <c:pt idx="9">
                  <c:v>F43.21</c:v>
                </c:pt>
                <c:pt idx="10">
                  <c:v>F43.22</c:v>
                </c:pt>
                <c:pt idx="11">
                  <c:v>F43.25</c:v>
                </c:pt>
                <c:pt idx="12">
                  <c:v>F60.3</c:v>
                </c:pt>
                <c:pt idx="13">
                  <c:v>F62.8</c:v>
                </c:pt>
              </c:strCache>
            </c:strRef>
          </c:cat>
          <c:val>
            <c:numRef>
              <c:f>Лист1!$BI$37:$BI$50</c:f>
              <c:numCache>
                <c:formatCode>General</c:formatCode>
                <c:ptCount val="14"/>
                <c:pt idx="0">
                  <c:v>3</c:v>
                </c:pt>
                <c:pt idx="1">
                  <c:v>5</c:v>
                </c:pt>
                <c:pt idx="2">
                  <c:v>4</c:v>
                </c:pt>
                <c:pt idx="3">
                  <c:v>2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4</c:v>
                </c:pt>
                <c:pt idx="8">
                  <c:v>1</c:v>
                </c:pt>
                <c:pt idx="9">
                  <c:v>1</c:v>
                </c:pt>
                <c:pt idx="10">
                  <c:v>3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361920"/>
        <c:axId val="77363840"/>
      </c:barChart>
      <c:catAx>
        <c:axId val="773619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3000" baseline="0"/>
                </a:pPr>
                <a:r>
                  <a:rPr lang="ru-RU" sz="3000" baseline="0"/>
                  <a:t>Диагнозы согласно МКБ-10</a:t>
                </a:r>
              </a:p>
            </c:rich>
          </c:tx>
          <c:layout>
            <c:manualLayout>
              <c:xMode val="edge"/>
              <c:yMode val="edge"/>
              <c:x val="0.2808597987751531"/>
              <c:y val="0.88937518226888301"/>
            </c:manualLayout>
          </c:layout>
          <c:overlay val="0"/>
        </c:title>
        <c:majorTickMark val="none"/>
        <c:minorTickMark val="none"/>
        <c:tickLblPos val="nextTo"/>
        <c:txPr>
          <a:bodyPr/>
          <a:lstStyle/>
          <a:p>
            <a:pPr>
              <a:defRPr sz="2520" b="1" i="0" baseline="0">
                <a:solidFill>
                  <a:srgbClr val="7030A0"/>
                </a:solidFill>
              </a:defRPr>
            </a:pPr>
            <a:endParaRPr lang="ru-RU"/>
          </a:p>
        </c:txPr>
        <c:crossAx val="77363840"/>
        <c:crosses val="autoZero"/>
        <c:auto val="1"/>
        <c:lblAlgn val="ctr"/>
        <c:lblOffset val="100"/>
        <c:noMultiLvlLbl val="0"/>
      </c:catAx>
      <c:valAx>
        <c:axId val="7736384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500" baseline="0"/>
                </a:pPr>
                <a:r>
                  <a:rPr lang="ru-RU" sz="2500" baseline="0"/>
                  <a:t>Количество обследованных</a:t>
                </a:r>
              </a:p>
            </c:rich>
          </c:tx>
          <c:layout>
            <c:manualLayout>
              <c:xMode val="edge"/>
              <c:yMode val="edge"/>
              <c:x val="5.2662620297462819E-2"/>
              <c:y val="0.1943581219014289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7361920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  <c:showDLblsOverMax val="0"/>
  </c:chart>
  <c:spPr>
    <a:solidFill>
      <a:srgbClr val="FFFFCC">
        <a:alpha val="6000"/>
      </a:srgbClr>
    </a:solidFill>
  </c:spPr>
  <c:txPr>
    <a:bodyPr/>
    <a:lstStyle/>
    <a:p>
      <a:pPr>
        <a:defRPr sz="2000" baseline="0">
          <a:solidFill>
            <a:schemeClr val="tx2"/>
          </a:solidFill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B089CF-8A04-4FAB-ACC1-309AA769DBDB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006987-63B9-4E4E-AC06-9279FCA8BC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572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06987-63B9-4E4E-AC06-9279FCA8BC8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060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39DF-3E79-41C1-9A4D-CCB02BAB7B6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7BF3F-6E38-43FC-BAEF-6907AAB85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426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39DF-3E79-41C1-9A4D-CCB02BAB7B6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7BF3F-6E38-43FC-BAEF-6907AAB85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317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39DF-3E79-41C1-9A4D-CCB02BAB7B6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7BF3F-6E38-43FC-BAEF-6907AAB85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447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39DF-3E79-41C1-9A4D-CCB02BAB7B6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7BF3F-6E38-43FC-BAEF-6907AAB85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87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39DF-3E79-41C1-9A4D-CCB02BAB7B6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7BF3F-6E38-43FC-BAEF-6907AAB85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1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39DF-3E79-41C1-9A4D-CCB02BAB7B6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7BF3F-6E38-43FC-BAEF-6907AAB85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912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39DF-3E79-41C1-9A4D-CCB02BAB7B6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7BF3F-6E38-43FC-BAEF-6907AAB85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352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39DF-3E79-41C1-9A4D-CCB02BAB7B6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7BF3F-6E38-43FC-BAEF-6907AAB85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191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39DF-3E79-41C1-9A4D-CCB02BAB7B6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7BF3F-6E38-43FC-BAEF-6907AAB85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957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39DF-3E79-41C1-9A4D-CCB02BAB7B6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7BF3F-6E38-43FC-BAEF-6907AAB85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9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39DF-3E79-41C1-9A4D-CCB02BAB7B6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7BF3F-6E38-43FC-BAEF-6907AAB85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4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C39DF-3E79-41C1-9A4D-CCB02BAB7B6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7BF3F-6E38-43FC-BAEF-6907AAB85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6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mazon.de/s/ref=dp_byline_sr_book_1?ie=UTF8&amp;text=Annelise+Heigl-Evers&amp;search-alias=books-de&amp;field-author=Annelise+Heigl-Evers&amp;sort=relevancerank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Users\Профессор\Desktop\foto1-1024x68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634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16634" y="263589"/>
            <a:ext cx="9160634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dirty="0" smtClean="0"/>
          </a:p>
          <a:p>
            <a:pPr algn="ctr"/>
            <a:r>
              <a:rPr lang="ru-RU" sz="3600" b="1" dirty="0" smtClean="0">
                <a:solidFill>
                  <a:srgbClr val="FFFF00"/>
                </a:solidFill>
              </a:rPr>
              <a:t>МЕЖЛИЧНОСТНЫЕ </a:t>
            </a:r>
            <a:r>
              <a:rPr lang="ru-RU" sz="3600" b="1" dirty="0">
                <a:solidFill>
                  <a:srgbClr val="FFFF00"/>
                </a:solidFill>
              </a:rPr>
              <a:t>ОТНОШЕНИЯ ПРИ НЕПСИХОТИЧЕСКИХ ПСИХИЧЕСКИХ РАССТРОЙСТВАХ: ОПЕРАЦИОНАЛИЗИРОВАННАЯ ОЦЕНКА</a:t>
            </a:r>
            <a:endParaRPr lang="ru-RU" sz="3600" dirty="0">
              <a:solidFill>
                <a:srgbClr val="FFFF00"/>
              </a:solidFill>
            </a:endParaRPr>
          </a:p>
          <a:p>
            <a:endParaRPr lang="ru-RU" sz="2400" dirty="0" smtClean="0">
              <a:solidFill>
                <a:srgbClr val="FFFF00"/>
              </a:solidFill>
            </a:endParaRPr>
          </a:p>
          <a:p>
            <a:pPr algn="ctr"/>
            <a:r>
              <a:rPr lang="uk-UA" sz="2400" baseline="30000" dirty="0" smtClean="0">
                <a:solidFill>
                  <a:srgbClr val="FFFF00"/>
                </a:solidFill>
              </a:rPr>
              <a:t>1</a:t>
            </a:r>
            <a:r>
              <a:rPr lang="ru-RU" sz="2400" dirty="0" err="1" smtClean="0">
                <a:solidFill>
                  <a:srgbClr val="FFFF00"/>
                </a:solidFill>
              </a:rPr>
              <a:t>Титиевский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>
                <a:solidFill>
                  <a:srgbClr val="FFFF00"/>
                </a:solidFill>
              </a:rPr>
              <a:t>С.В., </a:t>
            </a:r>
            <a:r>
              <a:rPr lang="uk-UA" sz="2400" baseline="30000" dirty="0">
                <a:solidFill>
                  <a:srgbClr val="FFFF00"/>
                </a:solidFill>
              </a:rPr>
              <a:t>1</a:t>
            </a:r>
            <a:r>
              <a:rPr lang="ru-RU" sz="2400" dirty="0" smtClean="0">
                <a:solidFill>
                  <a:srgbClr val="FFFF00"/>
                </a:solidFill>
              </a:rPr>
              <a:t>Побережная </a:t>
            </a:r>
            <a:r>
              <a:rPr lang="ru-RU" sz="2400" dirty="0">
                <a:solidFill>
                  <a:srgbClr val="FFFF00"/>
                </a:solidFill>
              </a:rPr>
              <a:t>Н.В., </a:t>
            </a:r>
            <a:r>
              <a:rPr lang="ru-RU" sz="2400" baseline="30000" dirty="0">
                <a:solidFill>
                  <a:srgbClr val="FFFF00"/>
                </a:solidFill>
              </a:rPr>
              <a:t>2</a:t>
            </a:r>
            <a:r>
              <a:rPr lang="ru-RU" sz="2400" dirty="0" smtClean="0">
                <a:solidFill>
                  <a:srgbClr val="FFFF00"/>
                </a:solidFill>
              </a:rPr>
              <a:t>Воеводина </a:t>
            </a:r>
            <a:r>
              <a:rPr lang="ru-RU" sz="2400" dirty="0">
                <a:solidFill>
                  <a:srgbClr val="FFFF00"/>
                </a:solidFill>
              </a:rPr>
              <a:t>В.С., </a:t>
            </a:r>
            <a:r>
              <a:rPr lang="uk-UA" sz="2400" baseline="30000" dirty="0">
                <a:solidFill>
                  <a:srgbClr val="FFFF00"/>
                </a:solidFill>
              </a:rPr>
              <a:t>1</a:t>
            </a:r>
            <a:r>
              <a:rPr lang="ru-RU" sz="2400" dirty="0" smtClean="0">
                <a:solidFill>
                  <a:srgbClr val="FFFF00"/>
                </a:solidFill>
              </a:rPr>
              <a:t>Черепков </a:t>
            </a:r>
            <a:r>
              <a:rPr lang="ru-RU" sz="2400" dirty="0">
                <a:solidFill>
                  <a:srgbClr val="FFFF00"/>
                </a:solidFill>
              </a:rPr>
              <a:t>В.Н., </a:t>
            </a:r>
            <a:r>
              <a:rPr lang="uk-UA" sz="2400" baseline="30000" dirty="0">
                <a:solidFill>
                  <a:srgbClr val="FFFF00"/>
                </a:solidFill>
              </a:rPr>
              <a:t>1</a:t>
            </a:r>
            <a:r>
              <a:rPr lang="ru-RU" sz="2400" dirty="0" smtClean="0">
                <a:solidFill>
                  <a:srgbClr val="FFFF00"/>
                </a:solidFill>
              </a:rPr>
              <a:t>Гашкова </a:t>
            </a:r>
            <a:r>
              <a:rPr lang="ru-RU" sz="2400" dirty="0">
                <a:solidFill>
                  <a:srgbClr val="FFFF00"/>
                </a:solidFill>
              </a:rPr>
              <a:t>Л.А., </a:t>
            </a:r>
            <a:r>
              <a:rPr lang="ru-RU" sz="2400" baseline="30000" dirty="0">
                <a:solidFill>
                  <a:srgbClr val="FFFF00"/>
                </a:solidFill>
              </a:rPr>
              <a:t>2</a:t>
            </a:r>
            <a:r>
              <a:rPr lang="ru-RU" sz="2400" dirty="0" smtClean="0">
                <a:solidFill>
                  <a:srgbClr val="FFFF00"/>
                </a:solidFill>
              </a:rPr>
              <a:t>Гостюк </a:t>
            </a:r>
            <a:r>
              <a:rPr lang="ru-RU" sz="2400" dirty="0">
                <a:solidFill>
                  <a:srgbClr val="FFFF00"/>
                </a:solidFill>
              </a:rPr>
              <a:t>И.М., </a:t>
            </a:r>
            <a:r>
              <a:rPr lang="uk-UA" sz="2400" baseline="30000" dirty="0">
                <a:solidFill>
                  <a:srgbClr val="FFFF00"/>
                </a:solidFill>
              </a:rPr>
              <a:t>1</a:t>
            </a:r>
            <a:r>
              <a:rPr lang="ru-RU" sz="2400" dirty="0" smtClean="0">
                <a:solidFill>
                  <a:srgbClr val="FFFF00"/>
                </a:solidFill>
              </a:rPr>
              <a:t>Фирсова </a:t>
            </a:r>
            <a:r>
              <a:rPr lang="ru-RU" sz="2400" dirty="0">
                <a:solidFill>
                  <a:srgbClr val="FFFF00"/>
                </a:solidFill>
              </a:rPr>
              <a:t>Г.М., </a:t>
            </a:r>
            <a:r>
              <a:rPr lang="uk-UA" sz="2400" baseline="30000" dirty="0">
                <a:solidFill>
                  <a:srgbClr val="FFFF00"/>
                </a:solidFill>
              </a:rPr>
              <a:t>1</a:t>
            </a:r>
            <a:r>
              <a:rPr lang="ru-RU" sz="2400" dirty="0" smtClean="0">
                <a:solidFill>
                  <a:srgbClr val="FFFF00"/>
                </a:solidFill>
              </a:rPr>
              <a:t>Данилова </a:t>
            </a:r>
            <a:r>
              <a:rPr lang="ru-RU" sz="2400" dirty="0">
                <a:solidFill>
                  <a:srgbClr val="FFFF00"/>
                </a:solidFill>
              </a:rPr>
              <a:t>Е.М., 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baseline="30000" dirty="0" smtClean="0">
                <a:solidFill>
                  <a:srgbClr val="FFFF00"/>
                </a:solidFill>
              </a:rPr>
              <a:t>2</a:t>
            </a:r>
            <a:r>
              <a:rPr lang="ru-RU" sz="2400" dirty="0" smtClean="0">
                <a:solidFill>
                  <a:srgbClr val="FFFF00"/>
                </a:solidFill>
              </a:rPr>
              <a:t>Кравчук </a:t>
            </a:r>
            <a:r>
              <a:rPr lang="ru-RU" sz="2400" dirty="0">
                <a:solidFill>
                  <a:srgbClr val="FFFF00"/>
                </a:solidFill>
              </a:rPr>
              <a:t>А.В., </a:t>
            </a:r>
            <a:r>
              <a:rPr lang="uk-UA" sz="2400" baseline="30000" dirty="0" smtClean="0">
                <a:solidFill>
                  <a:srgbClr val="FFFF00"/>
                </a:solidFill>
              </a:rPr>
              <a:t>1,</a:t>
            </a:r>
            <a:r>
              <a:rPr lang="ru-RU" sz="2400" baseline="30000" dirty="0" smtClean="0">
                <a:solidFill>
                  <a:srgbClr val="FFFF00"/>
                </a:solidFill>
              </a:rPr>
              <a:t>3</a:t>
            </a:r>
            <a:r>
              <a:rPr lang="ru-RU" sz="2400" dirty="0" smtClean="0">
                <a:solidFill>
                  <a:srgbClr val="FFFF00"/>
                </a:solidFill>
              </a:rPr>
              <a:t>Евтушенко </a:t>
            </a:r>
            <a:r>
              <a:rPr lang="ru-RU" sz="2400" dirty="0">
                <a:solidFill>
                  <a:srgbClr val="FFFF00"/>
                </a:solidFill>
              </a:rPr>
              <a:t>Е.И.</a:t>
            </a:r>
          </a:p>
          <a:p>
            <a:endParaRPr lang="uk-UA" sz="2400" dirty="0" smtClean="0">
              <a:solidFill>
                <a:srgbClr val="FFFF00"/>
              </a:solidFill>
            </a:endParaRPr>
          </a:p>
          <a:p>
            <a:pPr algn="ctr"/>
            <a:r>
              <a:rPr lang="uk-UA" sz="2400" baseline="30000" dirty="0" smtClean="0">
                <a:solidFill>
                  <a:srgbClr val="FFFF00"/>
                </a:solidFill>
              </a:rPr>
              <a:t>1</a:t>
            </a:r>
            <a:r>
              <a:rPr lang="uk-UA" sz="2400" dirty="0" smtClean="0">
                <a:solidFill>
                  <a:srgbClr val="FFFF00"/>
                </a:solidFill>
              </a:rPr>
              <a:t>ГОО </a:t>
            </a:r>
            <a:r>
              <a:rPr lang="uk-UA" sz="2400" dirty="0">
                <a:solidFill>
                  <a:srgbClr val="FFFF00"/>
                </a:solidFill>
              </a:rPr>
              <a:t>ВПО «</a:t>
            </a:r>
            <a:r>
              <a:rPr lang="uk-UA" sz="2400" dirty="0" err="1">
                <a:solidFill>
                  <a:srgbClr val="FFFF00"/>
                </a:solidFill>
              </a:rPr>
              <a:t>Донецкий</a:t>
            </a:r>
            <a:r>
              <a:rPr lang="uk-UA" sz="2400" dirty="0">
                <a:solidFill>
                  <a:srgbClr val="FFFF00"/>
                </a:solidFill>
              </a:rPr>
              <a:t> </a:t>
            </a:r>
            <a:r>
              <a:rPr lang="uk-UA" sz="2400" dirty="0" err="1">
                <a:solidFill>
                  <a:srgbClr val="FFFF00"/>
                </a:solidFill>
              </a:rPr>
              <a:t>национальный</a:t>
            </a:r>
            <a:r>
              <a:rPr lang="uk-UA" sz="2400" dirty="0">
                <a:solidFill>
                  <a:srgbClr val="FFFF00"/>
                </a:solidFill>
              </a:rPr>
              <a:t> </a:t>
            </a:r>
            <a:r>
              <a:rPr lang="uk-UA" sz="2400" dirty="0" err="1">
                <a:solidFill>
                  <a:srgbClr val="FFFF00"/>
                </a:solidFill>
              </a:rPr>
              <a:t>медицинский</a:t>
            </a:r>
            <a:r>
              <a:rPr lang="uk-UA" sz="2400" dirty="0">
                <a:solidFill>
                  <a:srgbClr val="FFFF00"/>
                </a:solidFill>
              </a:rPr>
              <a:t> </a:t>
            </a:r>
            <a:r>
              <a:rPr lang="uk-UA" sz="2400" dirty="0" err="1">
                <a:solidFill>
                  <a:srgbClr val="FFFF00"/>
                </a:solidFill>
              </a:rPr>
              <a:t>университет</a:t>
            </a:r>
            <a:r>
              <a:rPr lang="uk-UA" sz="2400" dirty="0">
                <a:solidFill>
                  <a:srgbClr val="FFFF00"/>
                </a:solidFill>
              </a:rPr>
              <a:t> </a:t>
            </a:r>
            <a:r>
              <a:rPr lang="uk-UA" sz="2400" dirty="0" err="1">
                <a:solidFill>
                  <a:srgbClr val="FFFF00"/>
                </a:solidFill>
              </a:rPr>
              <a:t>имени</a:t>
            </a:r>
            <a:r>
              <a:rPr lang="uk-UA" sz="2400" dirty="0">
                <a:solidFill>
                  <a:srgbClr val="FFFF00"/>
                </a:solidFill>
              </a:rPr>
              <a:t> М. Горького», </a:t>
            </a:r>
            <a:r>
              <a:rPr lang="uk-UA" sz="2400" dirty="0" err="1" smtClean="0">
                <a:solidFill>
                  <a:srgbClr val="FFFF00"/>
                </a:solidFill>
              </a:rPr>
              <a:t>Донецк</a:t>
            </a:r>
            <a:endParaRPr lang="uk-UA" sz="2400" dirty="0" smtClean="0">
              <a:solidFill>
                <a:srgbClr val="FFFF00"/>
              </a:solidFill>
            </a:endParaRPr>
          </a:p>
          <a:p>
            <a:pPr algn="ctr"/>
            <a:r>
              <a:rPr lang="ru-RU" sz="2400" baseline="30000" dirty="0" smtClean="0">
                <a:solidFill>
                  <a:srgbClr val="FFFF00"/>
                </a:solidFill>
              </a:rPr>
              <a:t>2</a:t>
            </a:r>
            <a:r>
              <a:rPr lang="ru-RU" sz="2400" dirty="0" smtClean="0">
                <a:solidFill>
                  <a:srgbClr val="FFFF00"/>
                </a:solidFill>
              </a:rPr>
              <a:t>Республиканская </a:t>
            </a:r>
            <a:r>
              <a:rPr lang="ru-RU" sz="2400" dirty="0">
                <a:solidFill>
                  <a:srgbClr val="FFFF00"/>
                </a:solidFill>
              </a:rPr>
              <a:t>клиническая психоневрологическая больница – медико-психологический центр МЗ </a:t>
            </a:r>
            <a:r>
              <a:rPr lang="ru-RU" sz="2400" dirty="0" smtClean="0">
                <a:solidFill>
                  <a:srgbClr val="FFFF00"/>
                </a:solidFill>
              </a:rPr>
              <a:t>ДНР</a:t>
            </a:r>
          </a:p>
          <a:p>
            <a:pPr algn="ctr"/>
            <a:r>
              <a:rPr lang="ru-RU" sz="2400" baseline="30000" dirty="0" smtClean="0">
                <a:solidFill>
                  <a:srgbClr val="FFFF00"/>
                </a:solidFill>
              </a:rPr>
              <a:t>3</a:t>
            </a:r>
            <a:r>
              <a:rPr lang="ru-RU" sz="2400" dirty="0" smtClean="0">
                <a:solidFill>
                  <a:srgbClr val="FFFF00"/>
                </a:solidFill>
              </a:rPr>
              <a:t>Городская </a:t>
            </a:r>
            <a:r>
              <a:rPr lang="ru-RU" sz="2400" dirty="0">
                <a:solidFill>
                  <a:srgbClr val="FFFF00"/>
                </a:solidFill>
              </a:rPr>
              <a:t>психиатрическая больница №1 г. Донецка</a:t>
            </a:r>
          </a:p>
          <a:p>
            <a:pPr algn="ctr"/>
            <a:endParaRPr lang="ru-RU" sz="4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76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06" y="0"/>
            <a:ext cx="915220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013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012" y="188640"/>
            <a:ext cx="914400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tx2"/>
                </a:solidFill>
              </a:rPr>
              <a:t>Ось II «Межличностные отношения» </a:t>
            </a:r>
            <a:r>
              <a:rPr lang="uk-UA" sz="2800" dirty="0">
                <a:solidFill>
                  <a:schemeClr val="tx2"/>
                </a:solidFill>
              </a:rPr>
              <a:t>ОПД-2 </a:t>
            </a:r>
            <a:r>
              <a:rPr lang="ru-RU" sz="2800" dirty="0">
                <a:solidFill>
                  <a:schemeClr val="tx2"/>
                </a:solidFill>
              </a:rPr>
              <a:t>фокусируется на описании центральных, повторных и </a:t>
            </a:r>
            <a:r>
              <a:rPr lang="ru-RU" sz="2800" dirty="0" err="1">
                <a:solidFill>
                  <a:schemeClr val="tx2"/>
                </a:solidFill>
              </a:rPr>
              <a:t>дисфункциональных</a:t>
            </a:r>
            <a:r>
              <a:rPr lang="ru-RU" sz="2800" dirty="0">
                <a:solidFill>
                  <a:schemeClr val="tx2"/>
                </a:solidFill>
              </a:rPr>
              <a:t> паттернов отношений пациента с двух точек зрения, а именно, на основе опыта пациента (эмпирическая перспектива) и на взаимодействии с партнером. Построение данной оси следует логике </a:t>
            </a:r>
            <a:r>
              <a:rPr lang="ru-RU" sz="2800" dirty="0" err="1">
                <a:solidFill>
                  <a:schemeClr val="tx2"/>
                </a:solidFill>
              </a:rPr>
              <a:t>циркумплексной</a:t>
            </a:r>
            <a:r>
              <a:rPr lang="ru-RU" sz="2800" dirty="0">
                <a:solidFill>
                  <a:schemeClr val="tx2"/>
                </a:solidFill>
              </a:rPr>
              <a:t> модели межличностного поведения. </a:t>
            </a:r>
            <a:endParaRPr lang="ru-RU" sz="2800" dirty="0" smtClean="0">
              <a:solidFill>
                <a:schemeClr val="tx2"/>
              </a:solidFill>
            </a:endParaRPr>
          </a:p>
          <a:p>
            <a:endParaRPr lang="ru-RU" sz="2800" dirty="0">
              <a:solidFill>
                <a:schemeClr val="tx2"/>
              </a:solidFill>
            </a:endParaRPr>
          </a:p>
          <a:p>
            <a:r>
              <a:rPr lang="ru-RU" sz="2800" dirty="0">
                <a:solidFill>
                  <a:schemeClr val="tx2"/>
                </a:solidFill>
              </a:rPr>
              <a:t>Межличностные качества, оцениваемые Осью </a:t>
            </a:r>
            <a:r>
              <a:rPr lang="en-US" sz="2800" dirty="0">
                <a:solidFill>
                  <a:schemeClr val="tx2"/>
                </a:solidFill>
              </a:rPr>
              <a:t>II</a:t>
            </a:r>
            <a:r>
              <a:rPr lang="ru-RU" sz="2800" dirty="0">
                <a:solidFill>
                  <a:schemeClr val="tx2"/>
                </a:solidFill>
              </a:rPr>
              <a:t> на основе 32 элементов отношений, организованы в два круга, таким образом, что верхний круг содержит активные типы отношений, направленные на другого человека. Элементы нижнего круга описывают реактивные, непереходные типы отношений (направленные на себя). </a:t>
            </a:r>
          </a:p>
          <a:p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92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F:\Users\Профессор\Pictures\Циркумплексная модель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476672"/>
            <a:ext cx="9740197" cy="5972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428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Users\Профессор\Pictures\Циркумплексная модель-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2097" y="548680"/>
            <a:ext cx="9655317" cy="5540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701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86" y="620688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tx2"/>
                </a:solidFill>
              </a:rPr>
              <a:t>Каждый круг разбит горизонтальной осью, которая имеет «враждебность» как полюс с левой стороны, и «дружескую привязанность», как полюс справа. </a:t>
            </a:r>
          </a:p>
          <a:p>
            <a:endParaRPr lang="ru-RU" sz="3200" dirty="0">
              <a:solidFill>
                <a:schemeClr val="tx2"/>
              </a:solidFill>
            </a:endParaRPr>
          </a:p>
          <a:p>
            <a:r>
              <a:rPr lang="ru-RU" sz="3200" dirty="0">
                <a:solidFill>
                  <a:schemeClr val="tx2"/>
                </a:solidFill>
              </a:rPr>
              <a:t>Вертикальная ось в верхнем круге представляет автономные виды поведения на одном конце и контролирующее поведение на другом. </a:t>
            </a:r>
          </a:p>
          <a:p>
            <a:endParaRPr lang="ru-RU" sz="3200" dirty="0">
              <a:solidFill>
                <a:schemeClr val="tx2"/>
              </a:solidFill>
            </a:endParaRPr>
          </a:p>
          <a:p>
            <a:r>
              <a:rPr lang="ru-RU" sz="3200" dirty="0">
                <a:solidFill>
                  <a:schemeClr val="tx2"/>
                </a:solidFill>
              </a:rPr>
              <a:t>В нижнем круге вертикальная ось представляет </a:t>
            </a:r>
            <a:r>
              <a:rPr lang="ru-RU" sz="3200" dirty="0" err="1">
                <a:solidFill>
                  <a:schemeClr val="tx2"/>
                </a:solidFill>
              </a:rPr>
              <a:t>самоутверждающее</a:t>
            </a:r>
            <a:r>
              <a:rPr lang="ru-RU" sz="3200" dirty="0">
                <a:solidFill>
                  <a:schemeClr val="tx2"/>
                </a:solidFill>
              </a:rPr>
              <a:t> поведение на одном конце и уступчивое поведение на другом. </a:t>
            </a:r>
          </a:p>
        </p:txBody>
      </p:sp>
    </p:spTree>
    <p:extLst>
      <p:ext uri="{BB962C8B-B14F-4D97-AF65-F5344CB8AC3E}">
        <p14:creationId xmlns:p14="http://schemas.microsoft.com/office/powerpoint/2010/main" val="289252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3254" y="188640"/>
            <a:ext cx="9144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>
                <a:solidFill>
                  <a:schemeClr val="tx2"/>
                </a:solidFill>
              </a:rPr>
              <a:t>Специфические комбинации между любыми этими двумя измерениями присоединения (горизонтальная ось) и взаимозависимости (вертикальная ось) определяют четкую позицию определенного поведения в отношениях в круге. </a:t>
            </a:r>
          </a:p>
          <a:p>
            <a:endParaRPr lang="ru-RU" sz="2600" dirty="0">
              <a:solidFill>
                <a:schemeClr val="tx2"/>
              </a:solidFill>
            </a:endParaRPr>
          </a:p>
          <a:p>
            <a:r>
              <a:rPr lang="ru-RU" sz="2600" dirty="0">
                <a:solidFill>
                  <a:schemeClr val="tx2"/>
                </a:solidFill>
              </a:rPr>
              <a:t>Показатели Оси </a:t>
            </a:r>
            <a:r>
              <a:rPr lang="en-US" sz="2600" dirty="0">
                <a:solidFill>
                  <a:schemeClr val="tx2"/>
                </a:solidFill>
              </a:rPr>
              <a:t>II</a:t>
            </a:r>
            <a:r>
              <a:rPr lang="ru-RU" sz="2600" dirty="0">
                <a:solidFill>
                  <a:schemeClr val="tx2"/>
                </a:solidFill>
              </a:rPr>
              <a:t>, поскольку она включает номинальные, а не скалярные переменные, ранее статистически не </a:t>
            </a:r>
            <a:r>
              <a:rPr lang="ru-RU" sz="2600" dirty="0" smtClean="0">
                <a:solidFill>
                  <a:schemeClr val="tx2"/>
                </a:solidFill>
              </a:rPr>
              <a:t>анализировались. </a:t>
            </a:r>
            <a:r>
              <a:rPr lang="ru-RU" sz="2600" baseline="30000" dirty="0">
                <a:solidFill>
                  <a:schemeClr val="tx2"/>
                </a:solidFill>
              </a:rPr>
              <a:t>1</a:t>
            </a:r>
            <a:endParaRPr lang="ru-RU" sz="2600" baseline="30000" dirty="0" smtClean="0">
              <a:solidFill>
                <a:schemeClr val="tx2"/>
              </a:solidFill>
            </a:endParaRPr>
          </a:p>
          <a:p>
            <a:endParaRPr lang="ru-RU" sz="2600" dirty="0">
              <a:solidFill>
                <a:schemeClr val="tx2"/>
              </a:solidFill>
            </a:endParaRPr>
          </a:p>
          <a:p>
            <a:r>
              <a:rPr lang="ru-RU" sz="2600" dirty="0" smtClean="0">
                <a:solidFill>
                  <a:schemeClr val="tx2"/>
                </a:solidFill>
              </a:rPr>
              <a:t>Нами, на </a:t>
            </a:r>
            <a:r>
              <a:rPr lang="ru-RU" sz="2600" dirty="0">
                <a:solidFill>
                  <a:schemeClr val="tx2"/>
                </a:solidFill>
              </a:rPr>
              <a:t>основе указанных </a:t>
            </a:r>
            <a:r>
              <a:rPr lang="ru-RU" sz="2600" dirty="0" smtClean="0">
                <a:solidFill>
                  <a:schemeClr val="tx2"/>
                </a:solidFill>
              </a:rPr>
              <a:t>принципов, </a:t>
            </a:r>
            <a:r>
              <a:rPr lang="ru-RU" sz="2600" dirty="0">
                <a:solidFill>
                  <a:schemeClr val="tx2"/>
                </a:solidFill>
              </a:rPr>
              <a:t>относящиеся к данной оси показатели всех обследованных были </a:t>
            </a:r>
            <a:r>
              <a:rPr lang="ru-RU" sz="2600" dirty="0" smtClean="0">
                <a:solidFill>
                  <a:schemeClr val="tx2"/>
                </a:solidFill>
              </a:rPr>
              <a:t>сгруппированы</a:t>
            </a:r>
            <a:r>
              <a:rPr lang="ru-RU" sz="2600" dirty="0">
                <a:solidFill>
                  <a:schemeClr val="tx2"/>
                </a:solidFill>
              </a:rPr>
              <a:t>, а описания различных паттернов отношений пациента на основе его опыта (перспектива А) и опыта других людей (перспектива Б) обозначены как А1, А2, Б1 и Б2</a:t>
            </a:r>
            <a:r>
              <a:rPr lang="ru-RU" sz="2600" dirty="0" smtClean="0">
                <a:solidFill>
                  <a:schemeClr val="tx2"/>
                </a:solidFill>
              </a:rPr>
              <a:t>.</a:t>
            </a:r>
          </a:p>
          <a:p>
            <a:r>
              <a:rPr lang="ru-RU" sz="2600" dirty="0" smtClean="0">
                <a:solidFill>
                  <a:schemeClr val="tx2"/>
                </a:solidFill>
              </a:rPr>
              <a:t> </a:t>
            </a:r>
          </a:p>
          <a:p>
            <a:pPr lvl="0"/>
            <a:r>
              <a:rPr lang="ru-RU" sz="1100" dirty="0">
                <a:solidFill>
                  <a:schemeClr val="tx2"/>
                </a:solidFill>
              </a:rPr>
              <a:t>1. </a:t>
            </a:r>
            <a:r>
              <a:rPr lang="en-US" sz="1100" dirty="0" err="1">
                <a:solidFill>
                  <a:schemeClr val="tx2"/>
                </a:solidFill>
              </a:rPr>
              <a:t>Zuccarino</a:t>
            </a:r>
            <a:r>
              <a:rPr lang="en-US" sz="1100" dirty="0">
                <a:solidFill>
                  <a:schemeClr val="tx2"/>
                </a:solidFill>
              </a:rPr>
              <a:t> </a:t>
            </a:r>
            <a:r>
              <a:rPr lang="en-US" sz="1100" dirty="0" smtClean="0">
                <a:solidFill>
                  <a:schemeClr val="tx2"/>
                </a:solidFill>
              </a:rPr>
              <a:t>M.L</a:t>
            </a:r>
            <a:r>
              <a:rPr lang="en-US" sz="1100" dirty="0">
                <a:solidFill>
                  <a:schemeClr val="tx2"/>
                </a:solidFill>
              </a:rPr>
              <a:t>., </a:t>
            </a:r>
            <a:r>
              <a:rPr lang="en-US" sz="1100" dirty="0" err="1">
                <a:solidFill>
                  <a:schemeClr val="tx2"/>
                </a:solidFill>
              </a:rPr>
              <a:t>Zuglian</a:t>
            </a:r>
            <a:r>
              <a:rPr lang="en-US" sz="1100" dirty="0">
                <a:solidFill>
                  <a:schemeClr val="tx2"/>
                </a:solidFill>
              </a:rPr>
              <a:t> </a:t>
            </a:r>
            <a:r>
              <a:rPr lang="ru-RU" sz="1100" dirty="0">
                <a:solidFill>
                  <a:schemeClr val="tx2"/>
                </a:solidFill>
              </a:rPr>
              <a:t>Р</a:t>
            </a:r>
            <a:r>
              <a:rPr lang="en-US" sz="1100" dirty="0">
                <a:solidFill>
                  <a:schemeClr val="tx2"/>
                </a:solidFill>
              </a:rPr>
              <a:t>.,  </a:t>
            </a:r>
            <a:r>
              <a:rPr lang="en-US" sz="1100" dirty="0" err="1">
                <a:solidFill>
                  <a:schemeClr val="tx2"/>
                </a:solidFill>
              </a:rPr>
              <a:t>Magni</a:t>
            </a:r>
            <a:r>
              <a:rPr lang="en-US" sz="1100" dirty="0">
                <a:solidFill>
                  <a:schemeClr val="tx2"/>
                </a:solidFill>
              </a:rPr>
              <a:t> M.,  Rossetti A.,  Manna G.,  Gentile M. G.,  </a:t>
            </a:r>
            <a:r>
              <a:rPr lang="en-US" sz="1100" dirty="0" err="1">
                <a:solidFill>
                  <a:schemeClr val="tx2"/>
                </a:solidFill>
              </a:rPr>
              <a:t>Nichelatti</a:t>
            </a:r>
            <a:r>
              <a:rPr lang="en-US" sz="1100" dirty="0">
                <a:solidFill>
                  <a:schemeClr val="tx2"/>
                </a:solidFill>
              </a:rPr>
              <a:t> M.,  Fava E. D.,  </a:t>
            </a:r>
            <a:r>
              <a:rPr lang="en-US" sz="1100" dirty="0" err="1">
                <a:solidFill>
                  <a:schemeClr val="tx2"/>
                </a:solidFill>
              </a:rPr>
              <a:t>Bondi</a:t>
            </a:r>
            <a:r>
              <a:rPr lang="en-US" sz="1100" dirty="0">
                <a:solidFill>
                  <a:schemeClr val="tx2"/>
                </a:solidFill>
              </a:rPr>
              <a:t> P,  </a:t>
            </a:r>
            <a:r>
              <a:rPr lang="en-US" sz="1100" dirty="0" err="1">
                <a:solidFill>
                  <a:schemeClr val="tx2"/>
                </a:solidFill>
              </a:rPr>
              <a:t>Ferrario</a:t>
            </a:r>
            <a:r>
              <a:rPr lang="en-US" sz="1100" dirty="0">
                <a:solidFill>
                  <a:schemeClr val="tx2"/>
                </a:solidFill>
              </a:rPr>
              <a:t> D.,  Greco M.,  </a:t>
            </a:r>
            <a:r>
              <a:rPr lang="en-US" sz="1100" dirty="0" err="1">
                <a:solidFill>
                  <a:schemeClr val="tx2"/>
                </a:solidFill>
              </a:rPr>
              <a:t>Mentasti</a:t>
            </a:r>
            <a:r>
              <a:rPr lang="en-US" sz="1100" dirty="0">
                <a:solidFill>
                  <a:schemeClr val="tx2"/>
                </a:solidFill>
              </a:rPr>
              <a:t> G.,  </a:t>
            </a:r>
            <a:r>
              <a:rPr lang="en-US" sz="1100" dirty="0" err="1">
                <a:solidFill>
                  <a:schemeClr val="tx2"/>
                </a:solidFill>
              </a:rPr>
              <a:t>Monea</a:t>
            </a:r>
            <a:r>
              <a:rPr lang="en-US" sz="1100" dirty="0">
                <a:solidFill>
                  <a:schemeClr val="tx2"/>
                </a:solidFill>
              </a:rPr>
              <a:t> T.,  </a:t>
            </a:r>
            <a:r>
              <a:rPr lang="en-US" sz="1100" dirty="0" err="1">
                <a:solidFill>
                  <a:schemeClr val="tx2"/>
                </a:solidFill>
              </a:rPr>
              <a:t>Testa</a:t>
            </a:r>
            <a:r>
              <a:rPr lang="en-US" sz="1100" dirty="0">
                <a:solidFill>
                  <a:schemeClr val="tx2"/>
                </a:solidFill>
              </a:rPr>
              <a:t> A.,  </a:t>
            </a:r>
            <a:r>
              <a:rPr lang="en-US" sz="1100" dirty="0" err="1">
                <a:solidFill>
                  <a:schemeClr val="tx2"/>
                </a:solidFill>
              </a:rPr>
              <a:t>Cadeo</a:t>
            </a:r>
            <a:r>
              <a:rPr lang="en-US" sz="1100" dirty="0">
                <a:solidFill>
                  <a:schemeClr val="tx2"/>
                </a:solidFill>
              </a:rPr>
              <a:t> F.,  </a:t>
            </a:r>
            <a:r>
              <a:rPr lang="en-US" sz="1100" dirty="0" err="1">
                <a:solidFill>
                  <a:schemeClr val="tx2"/>
                </a:solidFill>
              </a:rPr>
              <a:t>Cafagna</a:t>
            </a:r>
            <a:r>
              <a:rPr lang="en-US" sz="1100" dirty="0">
                <a:solidFill>
                  <a:schemeClr val="tx2"/>
                </a:solidFill>
              </a:rPr>
              <a:t> P.,  </a:t>
            </a:r>
            <a:r>
              <a:rPr lang="en-US" sz="1100" dirty="0" err="1">
                <a:solidFill>
                  <a:schemeClr val="tx2"/>
                </a:solidFill>
              </a:rPr>
              <a:t>Piemontese</a:t>
            </a:r>
            <a:r>
              <a:rPr lang="en-US" sz="1100" dirty="0">
                <a:solidFill>
                  <a:schemeClr val="tx2"/>
                </a:solidFill>
              </a:rPr>
              <a:t> V.,  </a:t>
            </a:r>
            <a:r>
              <a:rPr lang="en-US" sz="1100" dirty="0" err="1">
                <a:solidFill>
                  <a:schemeClr val="tx2"/>
                </a:solidFill>
              </a:rPr>
              <a:t>Tettamanti</a:t>
            </a:r>
            <a:r>
              <a:rPr lang="en-US" sz="1100" dirty="0">
                <a:solidFill>
                  <a:schemeClr val="tx2"/>
                </a:solidFill>
              </a:rPr>
              <a:t> M. </a:t>
            </a:r>
            <a:r>
              <a:rPr lang="ru-RU" sz="1100" dirty="0" err="1">
                <a:solidFill>
                  <a:schemeClr val="tx2"/>
                </a:solidFill>
              </a:rPr>
              <a:t>Еating</a:t>
            </a:r>
            <a:r>
              <a:rPr lang="ru-RU" sz="1100" dirty="0">
                <a:solidFill>
                  <a:schemeClr val="tx2"/>
                </a:solidFill>
              </a:rPr>
              <a:t> </a:t>
            </a:r>
            <a:r>
              <a:rPr lang="ru-RU" sz="1100" dirty="0" err="1">
                <a:solidFill>
                  <a:schemeClr val="tx2"/>
                </a:solidFill>
              </a:rPr>
              <a:t>disorder</a:t>
            </a:r>
            <a:r>
              <a:rPr lang="ru-RU" sz="1100" dirty="0">
                <a:solidFill>
                  <a:schemeClr val="tx2"/>
                </a:solidFill>
              </a:rPr>
              <a:t> </a:t>
            </a:r>
            <a:r>
              <a:rPr lang="ru-RU" sz="1100" dirty="0" err="1">
                <a:solidFill>
                  <a:schemeClr val="tx2"/>
                </a:solidFill>
              </a:rPr>
              <a:t>subtypes</a:t>
            </a:r>
            <a:r>
              <a:rPr lang="ru-RU" sz="1100" dirty="0">
                <a:solidFill>
                  <a:schemeClr val="tx2"/>
                </a:solidFill>
              </a:rPr>
              <a:t> </a:t>
            </a:r>
            <a:r>
              <a:rPr lang="ru-RU" sz="1100" dirty="0" err="1">
                <a:solidFill>
                  <a:schemeClr val="tx2"/>
                </a:solidFill>
              </a:rPr>
              <a:t>in</a:t>
            </a:r>
            <a:r>
              <a:rPr lang="ru-RU" sz="1100" dirty="0">
                <a:solidFill>
                  <a:schemeClr val="tx2"/>
                </a:solidFill>
              </a:rPr>
              <a:t> a </a:t>
            </a:r>
            <a:r>
              <a:rPr lang="ru-RU" sz="1100" dirty="0" err="1">
                <a:solidFill>
                  <a:schemeClr val="tx2"/>
                </a:solidFill>
              </a:rPr>
              <a:t>young</a:t>
            </a:r>
            <a:r>
              <a:rPr lang="ru-RU" sz="1100" dirty="0">
                <a:solidFill>
                  <a:schemeClr val="tx2"/>
                </a:solidFill>
              </a:rPr>
              <a:t> </a:t>
            </a:r>
            <a:r>
              <a:rPr lang="ru-RU" sz="1100" dirty="0" err="1">
                <a:solidFill>
                  <a:schemeClr val="tx2"/>
                </a:solidFill>
              </a:rPr>
              <a:t>female</a:t>
            </a:r>
            <a:r>
              <a:rPr lang="ru-RU" sz="1100" dirty="0">
                <a:solidFill>
                  <a:schemeClr val="tx2"/>
                </a:solidFill>
              </a:rPr>
              <a:t> </a:t>
            </a:r>
            <a:r>
              <a:rPr lang="ru-RU" sz="1100" dirty="0" err="1">
                <a:solidFill>
                  <a:schemeClr val="tx2"/>
                </a:solidFill>
              </a:rPr>
              <a:t>sample</a:t>
            </a:r>
            <a:r>
              <a:rPr lang="ru-RU" sz="1100" dirty="0">
                <a:solidFill>
                  <a:schemeClr val="tx2"/>
                </a:solidFill>
              </a:rPr>
              <a:t> </a:t>
            </a:r>
            <a:r>
              <a:rPr lang="ru-RU" sz="1100" dirty="0" err="1">
                <a:solidFill>
                  <a:schemeClr val="tx2"/>
                </a:solidFill>
              </a:rPr>
              <a:t>using</a:t>
            </a:r>
            <a:r>
              <a:rPr lang="ru-RU" sz="1100" dirty="0">
                <a:solidFill>
                  <a:schemeClr val="tx2"/>
                </a:solidFill>
              </a:rPr>
              <a:t> </a:t>
            </a:r>
            <a:r>
              <a:rPr lang="ru-RU" sz="1100" dirty="0" err="1">
                <a:solidFill>
                  <a:schemeClr val="tx2"/>
                </a:solidFill>
              </a:rPr>
              <a:t>the</a:t>
            </a:r>
            <a:r>
              <a:rPr lang="ru-RU" sz="1100" dirty="0">
                <a:solidFill>
                  <a:schemeClr val="tx2"/>
                </a:solidFill>
              </a:rPr>
              <a:t> </a:t>
            </a:r>
            <a:r>
              <a:rPr lang="ru-RU" sz="1100" dirty="0" err="1">
                <a:solidFill>
                  <a:schemeClr val="tx2"/>
                </a:solidFill>
              </a:rPr>
              <a:t>operationalized</a:t>
            </a:r>
            <a:r>
              <a:rPr lang="ru-RU" sz="1100" dirty="0">
                <a:solidFill>
                  <a:schemeClr val="tx2"/>
                </a:solidFill>
              </a:rPr>
              <a:t> </a:t>
            </a:r>
            <a:r>
              <a:rPr lang="ru-RU" sz="1100" dirty="0" err="1">
                <a:solidFill>
                  <a:schemeClr val="tx2"/>
                </a:solidFill>
              </a:rPr>
              <a:t>psychodynamic</a:t>
            </a:r>
            <a:r>
              <a:rPr lang="ru-RU" sz="1100" dirty="0">
                <a:solidFill>
                  <a:schemeClr val="tx2"/>
                </a:solidFill>
              </a:rPr>
              <a:t> </a:t>
            </a:r>
            <a:r>
              <a:rPr lang="ru-RU" sz="1100" dirty="0" err="1">
                <a:solidFill>
                  <a:schemeClr val="tx2"/>
                </a:solidFill>
              </a:rPr>
              <a:t>diagnosis</a:t>
            </a:r>
            <a:r>
              <a:rPr lang="ru-RU" sz="1100" dirty="0">
                <a:solidFill>
                  <a:schemeClr val="tx2"/>
                </a:solidFill>
              </a:rPr>
              <a:t> </a:t>
            </a:r>
            <a:r>
              <a:rPr lang="ru-RU" sz="1100" dirty="0" err="1">
                <a:solidFill>
                  <a:schemeClr val="tx2"/>
                </a:solidFill>
              </a:rPr>
              <a:t>system</a:t>
            </a:r>
            <a:r>
              <a:rPr lang="ru-RU" sz="1100" dirty="0">
                <a:solidFill>
                  <a:schemeClr val="tx2"/>
                </a:solidFill>
              </a:rPr>
              <a:t>: </a:t>
            </a:r>
            <a:r>
              <a:rPr lang="ru-RU" sz="1100" dirty="0" err="1">
                <a:solidFill>
                  <a:schemeClr val="tx2"/>
                </a:solidFill>
              </a:rPr>
              <a:t>preliminary</a:t>
            </a:r>
            <a:r>
              <a:rPr lang="ru-RU" sz="1100" dirty="0">
                <a:solidFill>
                  <a:schemeClr val="tx2"/>
                </a:solidFill>
              </a:rPr>
              <a:t> </a:t>
            </a:r>
            <a:r>
              <a:rPr lang="ru-RU" sz="1100" dirty="0" err="1">
                <a:solidFill>
                  <a:schemeClr val="tx2"/>
                </a:solidFill>
              </a:rPr>
              <a:t>results</a:t>
            </a:r>
            <a:r>
              <a:rPr lang="en-US" sz="1100" dirty="0">
                <a:solidFill>
                  <a:schemeClr val="tx2"/>
                </a:solidFill>
              </a:rPr>
              <a:t> // </a:t>
            </a:r>
            <a:r>
              <a:rPr lang="ru-RU" sz="1100" dirty="0" err="1">
                <a:solidFill>
                  <a:schemeClr val="tx2"/>
                </a:solidFill>
              </a:rPr>
              <a:t>Adolescent</a:t>
            </a:r>
            <a:r>
              <a:rPr lang="ru-RU" sz="1100" dirty="0">
                <a:solidFill>
                  <a:schemeClr val="tx2"/>
                </a:solidFill>
              </a:rPr>
              <a:t> </a:t>
            </a:r>
            <a:r>
              <a:rPr lang="ru-RU" sz="1100" dirty="0" err="1">
                <a:solidFill>
                  <a:schemeClr val="tx2"/>
                </a:solidFill>
              </a:rPr>
              <a:t>Psychiatry</a:t>
            </a:r>
            <a:r>
              <a:rPr lang="en-US" sz="1100" dirty="0">
                <a:solidFill>
                  <a:schemeClr val="tx2"/>
                </a:solidFill>
              </a:rPr>
              <a:t>. </a:t>
            </a:r>
            <a:r>
              <a:rPr lang="ru-RU" sz="1100" dirty="0">
                <a:solidFill>
                  <a:schemeClr val="tx2"/>
                </a:solidFill>
              </a:rPr>
              <a:t>2012. </a:t>
            </a:r>
            <a:r>
              <a:rPr lang="ru-RU" sz="1100" dirty="0" err="1">
                <a:solidFill>
                  <a:schemeClr val="tx2"/>
                </a:solidFill>
              </a:rPr>
              <a:t>Vol</a:t>
            </a:r>
            <a:r>
              <a:rPr lang="ru-RU" sz="1100" dirty="0">
                <a:solidFill>
                  <a:schemeClr val="tx2"/>
                </a:solidFill>
              </a:rPr>
              <a:t>. 2, №4. P.333-344.</a:t>
            </a:r>
          </a:p>
          <a:p>
            <a:endParaRPr lang="ru-RU" sz="27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12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60" y="126876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uk-UA" sz="3600" dirty="0" err="1">
                <a:solidFill>
                  <a:schemeClr val="tx2"/>
                </a:solidFill>
              </a:rPr>
              <a:t>Цель</a:t>
            </a:r>
            <a:r>
              <a:rPr lang="uk-UA" sz="3600" dirty="0">
                <a:solidFill>
                  <a:schemeClr val="tx2"/>
                </a:solidFill>
              </a:rPr>
              <a:t> </a:t>
            </a:r>
            <a:r>
              <a:rPr lang="uk-UA" sz="3600" dirty="0" err="1">
                <a:solidFill>
                  <a:schemeClr val="tx2"/>
                </a:solidFill>
              </a:rPr>
              <a:t>диагностики</a:t>
            </a:r>
            <a:r>
              <a:rPr lang="uk-UA" sz="3600" dirty="0">
                <a:solidFill>
                  <a:schemeClr val="tx2"/>
                </a:solidFill>
              </a:rPr>
              <a:t> </a:t>
            </a:r>
            <a:r>
              <a:rPr lang="uk-UA" sz="3600" dirty="0" err="1">
                <a:solidFill>
                  <a:schemeClr val="tx2"/>
                </a:solidFill>
              </a:rPr>
              <a:t>состоит</a:t>
            </a:r>
            <a:r>
              <a:rPr lang="uk-UA" sz="3600" dirty="0">
                <a:solidFill>
                  <a:schemeClr val="tx2"/>
                </a:solidFill>
              </a:rPr>
              <a:t> в </a:t>
            </a:r>
            <a:r>
              <a:rPr lang="uk-UA" sz="3600" dirty="0" err="1">
                <a:solidFill>
                  <a:schemeClr val="tx2"/>
                </a:solidFill>
              </a:rPr>
              <a:t>формулировании</a:t>
            </a:r>
            <a:r>
              <a:rPr lang="uk-UA" sz="3600" dirty="0">
                <a:solidFill>
                  <a:schemeClr val="tx2"/>
                </a:solidFill>
              </a:rPr>
              <a:t> </a:t>
            </a:r>
            <a:r>
              <a:rPr lang="uk-UA" sz="3600" dirty="0" err="1">
                <a:solidFill>
                  <a:schemeClr val="tx2"/>
                </a:solidFill>
              </a:rPr>
              <a:t>динамики</a:t>
            </a:r>
            <a:r>
              <a:rPr lang="uk-UA" sz="3600" dirty="0">
                <a:solidFill>
                  <a:schemeClr val="tx2"/>
                </a:solidFill>
              </a:rPr>
              <a:t> </a:t>
            </a:r>
            <a:r>
              <a:rPr lang="uk-UA" sz="3600" dirty="0" err="1">
                <a:solidFill>
                  <a:schemeClr val="tx2"/>
                </a:solidFill>
              </a:rPr>
              <a:t>отношений</a:t>
            </a:r>
            <a:r>
              <a:rPr lang="uk-UA" sz="3600" dirty="0">
                <a:solidFill>
                  <a:schemeClr val="tx2"/>
                </a:solidFill>
              </a:rPr>
              <a:t>, </a:t>
            </a:r>
            <a:r>
              <a:rPr lang="uk-UA" sz="3600" dirty="0" err="1">
                <a:solidFill>
                  <a:schemeClr val="tx2"/>
                </a:solidFill>
              </a:rPr>
              <a:t>которая</a:t>
            </a:r>
            <a:r>
              <a:rPr lang="uk-UA" sz="3600" dirty="0">
                <a:solidFill>
                  <a:schemeClr val="tx2"/>
                </a:solidFill>
              </a:rPr>
              <a:t> </a:t>
            </a:r>
            <a:r>
              <a:rPr lang="uk-UA" sz="3600" dirty="0" err="1">
                <a:solidFill>
                  <a:schemeClr val="tx2"/>
                </a:solidFill>
              </a:rPr>
              <a:t>свяжет</a:t>
            </a:r>
            <a:r>
              <a:rPr lang="uk-UA" sz="3600" dirty="0">
                <a:solidFill>
                  <a:schemeClr val="tx2"/>
                </a:solidFill>
              </a:rPr>
              <a:t> друг с другом </a:t>
            </a:r>
            <a:r>
              <a:rPr lang="uk-UA" sz="3600" dirty="0" err="1">
                <a:solidFill>
                  <a:schemeClr val="tx2"/>
                </a:solidFill>
              </a:rPr>
              <a:t>четыре</a:t>
            </a:r>
            <a:r>
              <a:rPr lang="uk-UA" sz="3600" dirty="0">
                <a:solidFill>
                  <a:schemeClr val="tx2"/>
                </a:solidFill>
              </a:rPr>
              <a:t> </a:t>
            </a:r>
            <a:r>
              <a:rPr lang="uk-UA" sz="3600" dirty="0" err="1">
                <a:solidFill>
                  <a:schemeClr val="tx2"/>
                </a:solidFill>
              </a:rPr>
              <a:t>межличностные</a:t>
            </a:r>
            <a:r>
              <a:rPr lang="uk-UA" sz="3600" dirty="0">
                <a:solidFill>
                  <a:schemeClr val="tx2"/>
                </a:solidFill>
              </a:rPr>
              <a:t> </a:t>
            </a:r>
            <a:r>
              <a:rPr lang="uk-UA" sz="3600" dirty="0" err="1">
                <a:solidFill>
                  <a:schemeClr val="tx2"/>
                </a:solidFill>
              </a:rPr>
              <a:t>позиции</a:t>
            </a:r>
            <a:r>
              <a:rPr lang="uk-UA" sz="3600" dirty="0">
                <a:solidFill>
                  <a:schemeClr val="tx2"/>
                </a:solidFill>
              </a:rPr>
              <a:t>. </a:t>
            </a:r>
            <a:r>
              <a:rPr lang="uk-UA" sz="3600" dirty="0" err="1">
                <a:solidFill>
                  <a:schemeClr val="tx2"/>
                </a:solidFill>
              </a:rPr>
              <a:t>Создание</a:t>
            </a:r>
            <a:r>
              <a:rPr lang="uk-UA" sz="3600" dirty="0">
                <a:solidFill>
                  <a:schemeClr val="tx2"/>
                </a:solidFill>
              </a:rPr>
              <a:t> </a:t>
            </a:r>
            <a:r>
              <a:rPr lang="uk-UA" sz="3600" dirty="0" err="1">
                <a:solidFill>
                  <a:schemeClr val="tx2"/>
                </a:solidFill>
              </a:rPr>
              <a:t>такой</a:t>
            </a:r>
            <a:r>
              <a:rPr lang="uk-UA" sz="3600" dirty="0">
                <a:solidFill>
                  <a:schemeClr val="tx2"/>
                </a:solidFill>
              </a:rPr>
              <a:t> </a:t>
            </a:r>
            <a:r>
              <a:rPr lang="uk-UA" sz="3600" dirty="0" err="1">
                <a:solidFill>
                  <a:schemeClr val="tx2"/>
                </a:solidFill>
              </a:rPr>
              <a:t>связи</a:t>
            </a:r>
            <a:r>
              <a:rPr lang="uk-UA" sz="3600" dirty="0">
                <a:solidFill>
                  <a:schemeClr val="tx2"/>
                </a:solidFill>
              </a:rPr>
              <a:t> </a:t>
            </a:r>
            <a:r>
              <a:rPr lang="uk-UA" sz="3600" dirty="0" err="1">
                <a:solidFill>
                  <a:schemeClr val="tx2"/>
                </a:solidFill>
              </a:rPr>
              <a:t>должно</a:t>
            </a:r>
            <a:r>
              <a:rPr lang="uk-UA" sz="3600" dirty="0">
                <a:solidFill>
                  <a:schemeClr val="tx2"/>
                </a:solidFill>
              </a:rPr>
              <a:t> </a:t>
            </a:r>
            <a:r>
              <a:rPr lang="uk-UA" sz="3600" dirty="0" err="1">
                <a:solidFill>
                  <a:schemeClr val="tx2"/>
                </a:solidFill>
              </a:rPr>
              <a:t>руководствоваться</a:t>
            </a:r>
            <a:r>
              <a:rPr lang="uk-UA" sz="3600" dirty="0">
                <a:solidFill>
                  <a:schemeClr val="tx2"/>
                </a:solidFill>
              </a:rPr>
              <a:t> </a:t>
            </a:r>
            <a:r>
              <a:rPr lang="uk-UA" sz="3600" dirty="0" err="1">
                <a:solidFill>
                  <a:schemeClr val="tx2"/>
                </a:solidFill>
              </a:rPr>
              <a:t>представленной</a:t>
            </a:r>
            <a:r>
              <a:rPr lang="uk-UA" sz="3600" dirty="0">
                <a:solidFill>
                  <a:schemeClr val="tx2"/>
                </a:solidFill>
              </a:rPr>
              <a:t> на </a:t>
            </a:r>
            <a:r>
              <a:rPr lang="uk-UA" sz="3600" dirty="0" err="1">
                <a:solidFill>
                  <a:schemeClr val="tx2"/>
                </a:solidFill>
              </a:rPr>
              <a:t>рисунке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uk-UA" sz="3600" dirty="0" err="1">
                <a:solidFill>
                  <a:schemeClr val="tx2"/>
                </a:solidFill>
              </a:rPr>
              <a:t>схемой</a:t>
            </a:r>
            <a:r>
              <a:rPr lang="uk-UA" sz="3600" dirty="0">
                <a:solidFill>
                  <a:schemeClr val="tx2"/>
                </a:solidFill>
              </a:rPr>
              <a:t>, в </a:t>
            </a:r>
            <a:r>
              <a:rPr lang="uk-UA" sz="3600" dirty="0" err="1">
                <a:solidFill>
                  <a:schemeClr val="tx2"/>
                </a:solidFill>
              </a:rPr>
              <a:t>которой</a:t>
            </a:r>
            <a:r>
              <a:rPr lang="uk-UA" sz="3600" dirty="0">
                <a:solidFill>
                  <a:schemeClr val="tx2"/>
                </a:solidFill>
              </a:rPr>
              <a:t> показана </a:t>
            </a:r>
            <a:r>
              <a:rPr lang="uk-UA" sz="3600" dirty="0" err="1">
                <a:solidFill>
                  <a:schemeClr val="tx2"/>
                </a:solidFill>
              </a:rPr>
              <a:t>типичная</a:t>
            </a:r>
            <a:r>
              <a:rPr lang="uk-UA" sz="3600" dirty="0">
                <a:solidFill>
                  <a:schemeClr val="tx2"/>
                </a:solidFill>
              </a:rPr>
              <a:t> </a:t>
            </a:r>
            <a:r>
              <a:rPr lang="uk-UA" sz="3600" dirty="0" err="1">
                <a:solidFill>
                  <a:schemeClr val="tx2"/>
                </a:solidFill>
              </a:rPr>
              <a:t>связь</a:t>
            </a:r>
            <a:r>
              <a:rPr lang="uk-UA" sz="3600" dirty="0">
                <a:solidFill>
                  <a:schemeClr val="tx2"/>
                </a:solidFill>
              </a:rPr>
              <a:t> </a:t>
            </a:r>
            <a:r>
              <a:rPr lang="uk-UA" sz="3600" dirty="0" err="1">
                <a:solidFill>
                  <a:schemeClr val="tx2"/>
                </a:solidFill>
              </a:rPr>
              <a:t>между</a:t>
            </a:r>
            <a:r>
              <a:rPr lang="uk-UA" sz="3600" dirty="0">
                <a:solidFill>
                  <a:schemeClr val="tx2"/>
                </a:solidFill>
              </a:rPr>
              <a:t> </a:t>
            </a:r>
            <a:r>
              <a:rPr lang="uk-UA" sz="3600" dirty="0" err="1">
                <a:solidFill>
                  <a:schemeClr val="tx2"/>
                </a:solidFill>
              </a:rPr>
              <a:t>позициями</a:t>
            </a:r>
            <a:r>
              <a:rPr lang="uk-UA" sz="3600" dirty="0">
                <a:solidFill>
                  <a:schemeClr val="tx2"/>
                </a:solidFill>
              </a:rPr>
              <a:t>.</a:t>
            </a:r>
            <a:endParaRPr lang="ru-RU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82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339010"/>
              </p:ext>
            </p:extLst>
          </p:nvPr>
        </p:nvGraphicFramePr>
        <p:xfrm>
          <a:off x="0" y="434740"/>
          <a:ext cx="9144000" cy="64655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48663"/>
                <a:gridCol w="4595337"/>
              </a:tblGrid>
              <a:tr h="32885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Перспектива А: </a:t>
                      </a:r>
                      <a:r>
                        <a:rPr lang="uk-UA" sz="1800" dirty="0" err="1">
                          <a:effectLst/>
                        </a:rPr>
                        <a:t>опыт</a:t>
                      </a:r>
                      <a:r>
                        <a:rPr lang="uk-UA" sz="1800" dirty="0">
                          <a:effectLst/>
                        </a:rPr>
                        <a:t> </a:t>
                      </a:r>
                      <a:r>
                        <a:rPr lang="uk-UA" sz="1800" dirty="0" err="1">
                          <a:effectLst/>
                        </a:rPr>
                        <a:t>пациента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1" marR="8411" marT="8411" marB="8411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137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</a:rPr>
                        <a:t> </a:t>
                      </a:r>
                      <a:r>
                        <a:rPr lang="uk-UA" sz="2000" dirty="0" err="1" smtClean="0">
                          <a:effectLst/>
                        </a:rPr>
                        <a:t>Пациент</a:t>
                      </a:r>
                      <a:r>
                        <a:rPr lang="uk-UA" sz="2000" dirty="0" smtClean="0">
                          <a:effectLst/>
                        </a:rPr>
                        <a:t> </a:t>
                      </a:r>
                      <a:r>
                        <a:rPr lang="uk-UA" sz="2000" dirty="0">
                          <a:effectLst/>
                        </a:rPr>
                        <a:t>раз за разом </a:t>
                      </a:r>
                      <a:r>
                        <a:rPr lang="uk-UA" sz="2000" dirty="0" err="1">
                          <a:effectLst/>
                        </a:rPr>
                        <a:t>переживает</a:t>
                      </a:r>
                      <a:r>
                        <a:rPr lang="uk-UA" sz="2000" dirty="0">
                          <a:effectLst/>
                        </a:rPr>
                        <a:t> </a:t>
                      </a:r>
                      <a:r>
                        <a:rPr lang="uk-UA" sz="2000" dirty="0" err="1">
                          <a:effectLst/>
                        </a:rPr>
                        <a:t>себя</a:t>
                      </a:r>
                      <a:r>
                        <a:rPr lang="uk-UA" sz="2000" dirty="0">
                          <a:effectLst/>
                        </a:rPr>
                        <a:t> </a:t>
                      </a:r>
                      <a:r>
                        <a:rPr lang="uk-UA" sz="2000" dirty="0" smtClean="0">
                          <a:effectLst/>
                        </a:rPr>
                        <a:t>                                    (</a:t>
                      </a:r>
                      <a:r>
                        <a:rPr lang="uk-UA" sz="2000" dirty="0">
                          <a:effectLst/>
                        </a:rPr>
                        <a:t>по  </a:t>
                      </a:r>
                      <a:r>
                        <a:rPr lang="uk-UA" sz="2000" dirty="0" err="1">
                          <a:effectLst/>
                        </a:rPr>
                        <a:t>отношению</a:t>
                      </a:r>
                      <a:r>
                        <a:rPr lang="uk-UA" sz="2000" dirty="0">
                          <a:effectLst/>
                        </a:rPr>
                        <a:t> к другим/с другими) </a:t>
                      </a:r>
                      <a:r>
                        <a:rPr lang="uk-UA" sz="2000" dirty="0" err="1">
                          <a:effectLst/>
                        </a:rPr>
                        <a:t>как</a:t>
                      </a:r>
                      <a:r>
                        <a:rPr lang="uk-UA" sz="2000" dirty="0">
                          <a:effectLst/>
                        </a:rPr>
                        <a:t>... </a:t>
                      </a:r>
                      <a:endParaRPr lang="ru-RU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                                    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 smtClean="0">
                          <a:effectLst/>
                        </a:rPr>
                        <a:t>ответ</a:t>
                      </a:r>
                      <a:r>
                        <a:rPr lang="uk-UA" sz="2000" dirty="0" smtClean="0">
                          <a:effectLst/>
                        </a:rPr>
                        <a:t> </a:t>
                      </a:r>
                      <a:r>
                        <a:rPr lang="uk-UA" sz="2000" dirty="0" err="1">
                          <a:effectLst/>
                        </a:rPr>
                        <a:t>переживается</a:t>
                      </a:r>
                      <a:r>
                        <a:rPr lang="uk-UA" sz="2000" dirty="0">
                          <a:effectLst/>
                        </a:rPr>
                        <a:t> </a:t>
                      </a:r>
                      <a:r>
                        <a:rPr lang="uk-UA" sz="2000" dirty="0" err="1">
                          <a:effectLst/>
                        </a:rPr>
                        <a:t>как</a:t>
                      </a:r>
                      <a:r>
                        <a:rPr lang="uk-UA" sz="2000" dirty="0">
                          <a:effectLst/>
                        </a:rPr>
                        <a:t> </a:t>
                      </a:r>
                      <a:r>
                        <a:rPr lang="uk-UA" sz="2000" dirty="0" err="1">
                          <a:effectLst/>
                        </a:rPr>
                        <a:t>защита</a:t>
                      </a:r>
                      <a:endParaRPr lang="ru-RU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                                       </a:t>
                      </a:r>
                      <a:r>
                        <a:rPr lang="uk-UA" sz="2000" dirty="0">
                          <a:effectLst/>
                        </a:rPr>
                        <a:t>I.</a:t>
                      </a:r>
                      <a:r>
                        <a:rPr lang="uk-UA" sz="1200" dirty="0">
                          <a:effectLst/>
                        </a:rPr>
                        <a:t> </a:t>
                      </a:r>
                      <a:r>
                        <a:rPr lang="uk-UA" sz="3200" dirty="0">
                          <a:effectLst/>
                        </a:rPr>
                        <a:t>←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1" marR="8411" marT="8411" marB="8411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</a:rPr>
                        <a:t>Пациент</a:t>
                      </a:r>
                      <a:r>
                        <a:rPr lang="uk-UA" sz="2000" dirty="0">
                          <a:effectLst/>
                        </a:rPr>
                        <a:t> раз за разом </a:t>
                      </a:r>
                      <a:r>
                        <a:rPr lang="uk-UA" sz="2000" dirty="0" err="1">
                          <a:effectLst/>
                        </a:rPr>
                        <a:t>переживает</a:t>
                      </a:r>
                      <a:r>
                        <a:rPr lang="uk-UA" sz="2000" dirty="0">
                          <a:effectLst/>
                        </a:rPr>
                        <a:t> других </a:t>
                      </a:r>
                      <a:r>
                        <a:rPr lang="uk-UA" sz="2000" dirty="0" err="1">
                          <a:effectLst/>
                        </a:rPr>
                        <a:t>как</a:t>
                      </a:r>
                      <a:r>
                        <a:rPr lang="uk-UA" sz="2000" dirty="0">
                          <a:effectLst/>
                        </a:rPr>
                        <a:t> ... </a:t>
                      </a:r>
                      <a:endParaRPr lang="ru-RU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           </a:t>
                      </a:r>
                      <a:r>
                        <a:rPr lang="uk-UA" sz="2000" dirty="0" err="1">
                          <a:effectLst/>
                        </a:rPr>
                        <a:t>нападение</a:t>
                      </a:r>
                      <a:r>
                        <a:rPr lang="uk-UA" sz="2000" dirty="0">
                          <a:effectLst/>
                        </a:rPr>
                        <a:t>/</a:t>
                      </a:r>
                      <a:r>
                        <a:rPr lang="uk-UA" sz="2000" dirty="0" err="1">
                          <a:effectLst/>
                        </a:rPr>
                        <a:t>разочарование</a:t>
                      </a:r>
                      <a:r>
                        <a:rPr lang="ru-RU" sz="2000" dirty="0">
                          <a:effectLst/>
                        </a:rPr>
                        <a:t>  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                                                             </a:t>
                      </a:r>
                      <a:r>
                        <a:rPr lang="ru-RU" sz="1200" dirty="0" smtClean="0">
                          <a:effectLst/>
                        </a:rPr>
                        <a:t>                       </a:t>
                      </a:r>
                      <a:r>
                        <a:rPr lang="uk-UA" sz="2000" b="1" dirty="0">
                          <a:effectLst/>
                        </a:rPr>
                        <a:t>IV.</a:t>
                      </a:r>
                      <a:endParaRPr lang="ru-RU" sz="20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                               </a:t>
                      </a:r>
                      <a:r>
                        <a:rPr lang="uk-UA" sz="3200" dirty="0">
                          <a:effectLst/>
                        </a:rPr>
                        <a:t>↑</a:t>
                      </a:r>
                      <a:r>
                        <a:rPr lang="ru-RU" sz="3200" dirty="0">
                          <a:effectLst/>
                        </a:rPr>
                        <a:t>                                 </a:t>
                      </a:r>
                      <a:endParaRPr lang="ru-RU" sz="1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                             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1" marR="8411" marT="8411" marB="8411" anchor="ctr"/>
                </a:tc>
              </a:tr>
              <a:tr h="270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8411" marR="8411" marT="8411" marB="841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8411" marR="8411" marT="8411" marB="8411" anchor="ctr"/>
                </a:tc>
              </a:tr>
              <a:tr h="32885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Перспектива Б: </a:t>
                      </a:r>
                      <a:r>
                        <a:rPr lang="uk-UA" sz="1800" dirty="0" err="1">
                          <a:effectLst/>
                        </a:rPr>
                        <a:t>опыт</a:t>
                      </a:r>
                      <a:r>
                        <a:rPr lang="uk-UA" sz="1800" dirty="0">
                          <a:effectLst/>
                        </a:rPr>
                        <a:t> других (</a:t>
                      </a:r>
                      <a:r>
                        <a:rPr lang="uk-UA" sz="1800" dirty="0" err="1">
                          <a:effectLst/>
                        </a:rPr>
                        <a:t>включая</a:t>
                      </a:r>
                      <a:r>
                        <a:rPr lang="uk-UA" sz="1800" dirty="0">
                          <a:effectLst/>
                        </a:rPr>
                        <a:t> </a:t>
                      </a:r>
                      <a:r>
                        <a:rPr lang="uk-UA" sz="1800" dirty="0" err="1">
                          <a:effectLst/>
                        </a:rPr>
                        <a:t>исследователя</a:t>
                      </a:r>
                      <a:r>
                        <a:rPr lang="uk-UA" sz="1800" dirty="0">
                          <a:effectLst/>
                        </a:rPr>
                        <a:t>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1" marR="8411" marT="8411" marB="8411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393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↓</a:t>
                      </a:r>
                      <a:r>
                        <a:rPr lang="ru-RU" sz="1200" dirty="0">
                          <a:effectLst/>
                        </a:rPr>
                        <a:t>                       </a:t>
                      </a:r>
                      <a:r>
                        <a:rPr lang="uk-UA" sz="2000" dirty="0" err="1" smtClean="0">
                          <a:effectLst/>
                        </a:rPr>
                        <a:t>Другие</a:t>
                      </a:r>
                      <a:r>
                        <a:rPr lang="uk-UA" sz="2000" dirty="0" smtClean="0">
                          <a:effectLst/>
                        </a:rPr>
                        <a:t>,</a:t>
                      </a:r>
                      <a:endParaRPr lang="ru-RU" sz="20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uk-UA" sz="2000" dirty="0" smtClean="0">
                          <a:effectLst/>
                        </a:rPr>
                        <a:t>II.</a:t>
                      </a:r>
                      <a:r>
                        <a:rPr lang="ru-RU" sz="2000" dirty="0" smtClean="0">
                          <a:effectLst/>
                        </a:rPr>
                        <a:t>      </a:t>
                      </a:r>
                      <a:r>
                        <a:rPr lang="uk-UA" sz="2000" dirty="0" err="1" smtClean="0">
                          <a:effectLst/>
                        </a:rPr>
                        <a:t>включая</a:t>
                      </a:r>
                      <a:r>
                        <a:rPr lang="uk-UA" sz="2000" dirty="0" smtClean="0">
                          <a:effectLst/>
                        </a:rPr>
                        <a:t> </a:t>
                      </a:r>
                      <a:r>
                        <a:rPr lang="ru-RU" sz="2000" dirty="0" smtClean="0">
                          <a:effectLst/>
                        </a:rPr>
                        <a:t>и</a:t>
                      </a:r>
                      <a:r>
                        <a:rPr lang="uk-UA" sz="2000" dirty="0" err="1" smtClean="0">
                          <a:effectLst/>
                        </a:rPr>
                        <a:t>нтервьюера</a:t>
                      </a:r>
                      <a:r>
                        <a:rPr lang="uk-UA" sz="2000" dirty="0" smtClean="0">
                          <a:effectLst/>
                        </a:rPr>
                        <a:t>, </a:t>
                      </a:r>
                      <a:endParaRPr lang="ru-RU" sz="20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         </a:t>
                      </a:r>
                      <a:r>
                        <a:rPr lang="uk-UA" sz="2000" dirty="0" smtClean="0">
                          <a:effectLst/>
                        </a:rPr>
                        <a:t>раз за разом  </a:t>
                      </a:r>
                      <a:endParaRPr lang="ru-RU" sz="20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         </a:t>
                      </a:r>
                      <a:r>
                        <a:rPr lang="uk-UA" sz="2000" dirty="0" err="1" smtClean="0">
                          <a:effectLst/>
                        </a:rPr>
                        <a:t>переживает</a:t>
                      </a:r>
                      <a:r>
                        <a:rPr lang="uk-UA" sz="2000" dirty="0" smtClean="0">
                          <a:effectLst/>
                        </a:rPr>
                        <a:t> </a:t>
                      </a:r>
                      <a:r>
                        <a:rPr lang="uk-UA" sz="2000" dirty="0" err="1" smtClean="0">
                          <a:effectLst/>
                        </a:rPr>
                        <a:t>пациента</a:t>
                      </a:r>
                      <a:r>
                        <a:rPr lang="uk-UA" sz="2000" dirty="0" smtClean="0">
                          <a:effectLst/>
                        </a:rPr>
                        <a:t> </a:t>
                      </a:r>
                      <a:endParaRPr lang="ru-RU" sz="20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         </a:t>
                      </a:r>
                      <a:r>
                        <a:rPr lang="uk-UA" sz="2000" dirty="0" err="1">
                          <a:effectLst/>
                        </a:rPr>
                        <a:t>как</a:t>
                      </a:r>
                      <a:r>
                        <a:rPr lang="uk-UA" sz="2000" dirty="0">
                          <a:effectLst/>
                        </a:rPr>
                        <a:t> ... </a:t>
                      </a:r>
                      <a:endParaRPr lang="ru-RU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          </a:t>
                      </a:r>
                      <a:r>
                        <a:rPr lang="uk-UA" sz="2000" dirty="0" smtClean="0">
                          <a:effectLst/>
                        </a:rPr>
                        <a:t>с </a:t>
                      </a:r>
                      <a:r>
                        <a:rPr lang="uk-UA" sz="2000" dirty="0">
                          <a:effectLst/>
                        </a:rPr>
                        <a:t>трудом </a:t>
                      </a:r>
                      <a:r>
                        <a:rPr lang="uk-UA" sz="2000" dirty="0" err="1">
                          <a:effectLst/>
                        </a:rPr>
                        <a:t>предлагает</a:t>
                      </a:r>
                      <a:r>
                        <a:rPr lang="uk-UA" sz="2000" dirty="0">
                          <a:effectLst/>
                        </a:rPr>
                        <a:t> 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uk-UA" sz="2000" dirty="0" err="1">
                          <a:effectLst/>
                        </a:rPr>
                        <a:t>отношения</a:t>
                      </a:r>
                      <a:r>
                        <a:rPr lang="ru-RU" sz="2000" dirty="0">
                          <a:effectLst/>
                        </a:rPr>
                        <a:t>                                   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1" marR="8411" marT="8411" marB="841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</a:rPr>
                        <a:t>Другие</a:t>
                      </a:r>
                      <a:r>
                        <a:rPr lang="uk-UA" sz="2000" dirty="0">
                          <a:effectLst/>
                        </a:rPr>
                        <a:t>, </a:t>
                      </a:r>
                      <a:r>
                        <a:rPr lang="uk-UA" sz="2000" dirty="0" err="1">
                          <a:effectLst/>
                        </a:rPr>
                        <a:t>включая</a:t>
                      </a:r>
                      <a:r>
                        <a:rPr lang="uk-UA" sz="2000" dirty="0">
                          <a:effectLst/>
                        </a:rPr>
                        <a:t> </a:t>
                      </a:r>
                      <a:r>
                        <a:rPr lang="uk-UA" sz="2000" dirty="0" err="1">
                          <a:effectLst/>
                        </a:rPr>
                        <a:t>интервьюера</a:t>
                      </a:r>
                      <a:r>
                        <a:rPr lang="uk-UA" sz="2000" dirty="0">
                          <a:effectLst/>
                        </a:rPr>
                        <a:t>, раз за разом </a:t>
                      </a:r>
                      <a:r>
                        <a:rPr lang="uk-UA" sz="2000" dirty="0" err="1">
                          <a:effectLst/>
                        </a:rPr>
                        <a:t>переживает</a:t>
                      </a:r>
                      <a:r>
                        <a:rPr lang="uk-UA" sz="2000" dirty="0">
                          <a:effectLst/>
                        </a:rPr>
                        <a:t> </a:t>
                      </a:r>
                      <a:r>
                        <a:rPr lang="uk-UA" sz="2000" dirty="0" err="1">
                          <a:effectLst/>
                        </a:rPr>
                        <a:t>себя</a:t>
                      </a:r>
                      <a:r>
                        <a:rPr lang="uk-UA" sz="2000" dirty="0">
                          <a:effectLst/>
                        </a:rPr>
                        <a:t> в </a:t>
                      </a:r>
                      <a:r>
                        <a:rPr lang="uk-UA" sz="2000" dirty="0" err="1">
                          <a:effectLst/>
                        </a:rPr>
                        <a:t>отношении</a:t>
                      </a:r>
                      <a:r>
                        <a:rPr lang="uk-UA" sz="2000" dirty="0">
                          <a:effectLst/>
                        </a:rPr>
                        <a:t> </a:t>
                      </a:r>
                      <a:r>
                        <a:rPr lang="uk-UA" sz="2000" dirty="0" err="1">
                          <a:effectLst/>
                        </a:rPr>
                        <a:t>пациента</a:t>
                      </a:r>
                      <a:r>
                        <a:rPr lang="uk-UA" sz="2000" dirty="0">
                          <a:effectLst/>
                        </a:rPr>
                        <a:t> </a:t>
                      </a:r>
                      <a:r>
                        <a:rPr lang="uk-UA" sz="2000" dirty="0" err="1">
                          <a:effectLst/>
                        </a:rPr>
                        <a:t>как</a:t>
                      </a:r>
                      <a:r>
                        <a:rPr lang="uk-UA" sz="2000" dirty="0">
                          <a:effectLst/>
                        </a:rPr>
                        <a:t> ... </a:t>
                      </a: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uk-UA" sz="3200" dirty="0">
                          <a:effectLst/>
                          <a:sym typeface="Symbol"/>
                        </a:rPr>
                        <a:t></a:t>
                      </a:r>
                      <a:r>
                        <a:rPr lang="uk-UA" sz="1200" dirty="0">
                          <a:effectLst/>
                        </a:rPr>
                        <a:t> </a:t>
                      </a:r>
                      <a:r>
                        <a:rPr lang="uk-UA" sz="2000" b="1" dirty="0">
                          <a:effectLst/>
                        </a:rPr>
                        <a:t>III</a:t>
                      </a:r>
                      <a:r>
                        <a:rPr lang="uk-UA" sz="2000" dirty="0">
                          <a:effectLst/>
                        </a:rPr>
                        <a:t>. </a:t>
                      </a:r>
                      <a:r>
                        <a:rPr lang="ru-RU" sz="2000" dirty="0">
                          <a:effectLst/>
                        </a:rPr>
                        <a:t>         </a:t>
                      </a:r>
                      <a:r>
                        <a:rPr lang="uk-UA" sz="2000" dirty="0" err="1">
                          <a:effectLst/>
                        </a:rPr>
                        <a:t>бессознательно</a:t>
                      </a:r>
                      <a:r>
                        <a:rPr lang="uk-UA" sz="2000" dirty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                         </a:t>
                      </a:r>
                      <a:r>
                        <a:rPr lang="uk-UA" sz="2000" dirty="0" err="1">
                          <a:effectLst/>
                        </a:rPr>
                        <a:t>предложенный</a:t>
                      </a:r>
                      <a:r>
                        <a:rPr lang="uk-UA" sz="2000" dirty="0">
                          <a:effectLst/>
                        </a:rPr>
                        <a:t> </a:t>
                      </a:r>
                      <a:r>
                        <a:rPr lang="uk-UA" sz="2000" dirty="0" err="1">
                          <a:effectLst/>
                        </a:rPr>
                        <a:t>ответ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11" marR="8411" marT="8411" marB="8411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2417"/>
            <a:ext cx="9144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chemeClr val="tx2"/>
                </a:solidFill>
              </a:rPr>
              <a:t>Схема </a:t>
            </a:r>
            <a:r>
              <a:rPr lang="uk-UA" sz="2000" b="1" dirty="0" err="1">
                <a:solidFill>
                  <a:schemeClr val="tx2"/>
                </a:solidFill>
              </a:rPr>
              <a:t>диагноза</a:t>
            </a:r>
            <a:r>
              <a:rPr lang="uk-UA" sz="2000" b="1" dirty="0">
                <a:solidFill>
                  <a:schemeClr val="tx2"/>
                </a:solidFill>
              </a:rPr>
              <a:t> </a:t>
            </a:r>
            <a:r>
              <a:rPr lang="uk-UA" sz="2000" b="1" dirty="0" err="1">
                <a:solidFill>
                  <a:schemeClr val="tx2"/>
                </a:solidFill>
              </a:rPr>
              <a:t>отношений</a:t>
            </a:r>
            <a:r>
              <a:rPr lang="uk-UA" sz="2000" b="1" dirty="0">
                <a:solidFill>
                  <a:schemeClr val="tx2"/>
                </a:solidFill>
              </a:rPr>
              <a:t> по </a:t>
            </a:r>
            <a:r>
              <a:rPr lang="uk-UA" sz="2000" b="1" dirty="0" smtClean="0">
                <a:solidFill>
                  <a:schemeClr val="tx2"/>
                </a:solidFill>
              </a:rPr>
              <a:t>ОПД-2</a:t>
            </a:r>
            <a:endParaRPr lang="ru-RU" sz="2000" b="1" dirty="0">
              <a:solidFill>
                <a:schemeClr val="tx2"/>
              </a:solidFill>
            </a:endParaRP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2989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054078"/>
              </p:ext>
            </p:extLst>
          </p:nvPr>
        </p:nvGraphicFramePr>
        <p:xfrm>
          <a:off x="-11716" y="902753"/>
          <a:ext cx="9143997" cy="59552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5614"/>
                <a:gridCol w="864096"/>
                <a:gridCol w="936104"/>
                <a:gridCol w="864096"/>
                <a:gridCol w="738624"/>
                <a:gridCol w="845552"/>
                <a:gridCol w="720080"/>
                <a:gridCol w="648072"/>
                <a:gridCol w="750917"/>
                <a:gridCol w="905267"/>
                <a:gridCol w="755575"/>
              </a:tblGrid>
              <a:tr h="576064">
                <a:tc rowSpan="3"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Тип </a:t>
                      </a:r>
                      <a:r>
                        <a:rPr lang="uk-UA" sz="1600" dirty="0" err="1">
                          <a:effectLst/>
                        </a:rPr>
                        <a:t>поведения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Перспектива А: </a:t>
                      </a:r>
                      <a:r>
                        <a:rPr lang="uk-UA" sz="1600" dirty="0" err="1">
                          <a:effectLst/>
                        </a:rPr>
                        <a:t>опыт</a:t>
                      </a:r>
                      <a:r>
                        <a:rPr lang="uk-UA" sz="1600" dirty="0">
                          <a:effectLst/>
                        </a:rPr>
                        <a:t> </a:t>
                      </a:r>
                      <a:r>
                        <a:rPr lang="uk-UA" sz="1600" dirty="0" err="1">
                          <a:effectLst/>
                        </a:rPr>
                        <a:t>пациент</a:t>
                      </a:r>
                      <a:r>
                        <a:rPr lang="ru-RU" sz="1600" dirty="0">
                          <a:effectLst/>
                        </a:rPr>
                        <a:t>а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Перспектива Б: опыт других (включая терапевта)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48875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(А1)  </a:t>
                      </a:r>
                      <a:r>
                        <a:rPr lang="uk-UA" sz="1600" dirty="0" smtClean="0">
                          <a:effectLst/>
                        </a:rPr>
                        <a:t>        </a:t>
                      </a:r>
                      <a:r>
                        <a:rPr lang="uk-UA" sz="1600" dirty="0" err="1" smtClean="0">
                          <a:effectLst/>
                        </a:rPr>
                        <a:t>Пациент</a:t>
                      </a:r>
                      <a:r>
                        <a:rPr lang="uk-UA" sz="1600" dirty="0" smtClean="0">
                          <a:effectLst/>
                        </a:rPr>
                        <a:t> </a:t>
                      </a:r>
                      <a:r>
                        <a:rPr lang="uk-UA" sz="1600" dirty="0">
                          <a:effectLst/>
                        </a:rPr>
                        <a:t>раз за разом </a:t>
                      </a:r>
                      <a:r>
                        <a:rPr lang="uk-UA" sz="1600" dirty="0" err="1" smtClean="0">
                          <a:effectLst/>
                        </a:rPr>
                        <a:t>пережи-вает</a:t>
                      </a:r>
                      <a:r>
                        <a:rPr lang="uk-UA" sz="1600" dirty="0" smtClean="0">
                          <a:effectLst/>
                        </a:rPr>
                        <a:t> </a:t>
                      </a:r>
                      <a:r>
                        <a:rPr lang="uk-UA" sz="1600" dirty="0">
                          <a:effectLst/>
                        </a:rPr>
                        <a:t>других </a:t>
                      </a:r>
                      <a:r>
                        <a:rPr lang="uk-UA" sz="1600" dirty="0" err="1">
                          <a:effectLst/>
                        </a:rPr>
                        <a:t>как</a:t>
                      </a:r>
                      <a:r>
                        <a:rPr lang="uk-UA" sz="1600" dirty="0">
                          <a:effectLst/>
                        </a:rPr>
                        <a:t> …: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(А2) </a:t>
                      </a:r>
                      <a:r>
                        <a:rPr lang="uk-UA" sz="1600" dirty="0" smtClean="0">
                          <a:effectLst/>
                        </a:rPr>
                        <a:t>        </a:t>
                      </a:r>
                      <a:r>
                        <a:rPr lang="uk-UA" sz="1600" dirty="0" err="1" smtClean="0">
                          <a:effectLst/>
                        </a:rPr>
                        <a:t>Пациент</a:t>
                      </a:r>
                      <a:r>
                        <a:rPr lang="uk-UA" sz="1600" dirty="0" smtClean="0">
                          <a:effectLst/>
                        </a:rPr>
                        <a:t> </a:t>
                      </a:r>
                      <a:r>
                        <a:rPr lang="uk-UA" sz="1600" dirty="0">
                          <a:effectLst/>
                        </a:rPr>
                        <a:t>раз за разом </a:t>
                      </a:r>
                      <a:r>
                        <a:rPr lang="uk-UA" sz="1600" dirty="0" err="1" smtClean="0">
                          <a:effectLst/>
                        </a:rPr>
                        <a:t>пережи-вает</a:t>
                      </a:r>
                      <a:r>
                        <a:rPr lang="uk-UA" sz="1600" dirty="0" smtClean="0">
                          <a:effectLst/>
                        </a:rPr>
                        <a:t> </a:t>
                      </a:r>
                      <a:r>
                        <a:rPr lang="uk-UA" sz="1600" dirty="0" err="1">
                          <a:effectLst/>
                        </a:rPr>
                        <a:t>себя</a:t>
                      </a:r>
                      <a:r>
                        <a:rPr lang="uk-UA" sz="1600" dirty="0">
                          <a:effectLst/>
                        </a:rPr>
                        <a:t> </a:t>
                      </a:r>
                      <a:r>
                        <a:rPr lang="uk-UA" sz="1600" dirty="0" err="1">
                          <a:effectLst/>
                        </a:rPr>
                        <a:t>как</a:t>
                      </a:r>
                      <a:r>
                        <a:rPr lang="uk-UA" sz="1600" dirty="0">
                          <a:effectLst/>
                        </a:rPr>
                        <a:t> ...: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(Б1)  </a:t>
                      </a:r>
                      <a:r>
                        <a:rPr lang="uk-UA" sz="1600" dirty="0" smtClean="0">
                          <a:effectLst/>
                        </a:rPr>
                        <a:t>      </a:t>
                      </a:r>
                      <a:r>
                        <a:rPr lang="uk-UA" sz="1600" dirty="0" err="1" smtClean="0">
                          <a:effectLst/>
                        </a:rPr>
                        <a:t>Другие</a:t>
                      </a:r>
                      <a:r>
                        <a:rPr lang="uk-UA" sz="1600" dirty="0" smtClean="0">
                          <a:effectLst/>
                        </a:rPr>
                        <a:t> </a:t>
                      </a:r>
                      <a:r>
                        <a:rPr lang="uk-UA" sz="1600" dirty="0">
                          <a:effectLst/>
                        </a:rPr>
                        <a:t>раз за разом </a:t>
                      </a:r>
                      <a:r>
                        <a:rPr lang="uk-UA" sz="1600" dirty="0" err="1" smtClean="0">
                          <a:effectLst/>
                        </a:rPr>
                        <a:t>пере-живают</a:t>
                      </a:r>
                      <a:r>
                        <a:rPr lang="uk-UA" sz="1600" dirty="0" smtClean="0">
                          <a:effectLst/>
                        </a:rPr>
                        <a:t> </a:t>
                      </a:r>
                      <a:r>
                        <a:rPr lang="uk-UA" sz="1600" dirty="0" err="1" smtClean="0">
                          <a:effectLst/>
                        </a:rPr>
                        <a:t>паци-ента</a:t>
                      </a:r>
                      <a:r>
                        <a:rPr lang="uk-UA" sz="1600" dirty="0" smtClean="0">
                          <a:effectLst/>
                        </a:rPr>
                        <a:t> </a:t>
                      </a:r>
                      <a:r>
                        <a:rPr lang="uk-UA" sz="1600" dirty="0" err="1">
                          <a:effectLst/>
                        </a:rPr>
                        <a:t>как</a:t>
                      </a:r>
                      <a:r>
                        <a:rPr lang="uk-UA" sz="1600" dirty="0">
                          <a:effectLst/>
                        </a:rPr>
                        <a:t> ...</a:t>
                      </a:r>
                      <a:r>
                        <a:rPr lang="ru-RU" sz="1600" dirty="0">
                          <a:effectLst/>
                        </a:rPr>
                        <a:t>: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(Б2)     </a:t>
                      </a:r>
                      <a:r>
                        <a:rPr lang="uk-UA" sz="1600" dirty="0" smtClean="0">
                          <a:effectLst/>
                        </a:rPr>
                        <a:t>        </a:t>
                      </a:r>
                      <a:r>
                        <a:rPr lang="uk-UA" sz="1600" dirty="0" err="1" smtClean="0">
                          <a:effectLst/>
                        </a:rPr>
                        <a:t>Другие</a:t>
                      </a:r>
                      <a:r>
                        <a:rPr lang="uk-UA" sz="1600" dirty="0" smtClean="0">
                          <a:effectLst/>
                        </a:rPr>
                        <a:t> </a:t>
                      </a:r>
                      <a:r>
                        <a:rPr lang="uk-UA" sz="1600" dirty="0">
                          <a:effectLst/>
                        </a:rPr>
                        <a:t>раз за разом </a:t>
                      </a:r>
                      <a:r>
                        <a:rPr lang="uk-UA" sz="1600" dirty="0" err="1" smtClean="0">
                          <a:effectLst/>
                        </a:rPr>
                        <a:t>пережива-ют</a:t>
                      </a:r>
                      <a:r>
                        <a:rPr lang="uk-UA" sz="1600" dirty="0" smtClean="0">
                          <a:effectLst/>
                        </a:rPr>
                        <a:t> </a:t>
                      </a:r>
                      <a:r>
                        <a:rPr lang="uk-UA" sz="1600" dirty="0" err="1">
                          <a:effectLst/>
                        </a:rPr>
                        <a:t>себя</a:t>
                      </a:r>
                      <a:r>
                        <a:rPr lang="uk-UA" sz="1600" dirty="0">
                          <a:effectLst/>
                        </a:rPr>
                        <a:t> с </a:t>
                      </a:r>
                      <a:r>
                        <a:rPr lang="uk-UA" sz="1600" dirty="0" err="1">
                          <a:effectLst/>
                        </a:rPr>
                        <a:t>пациентом</a:t>
                      </a:r>
                      <a:r>
                        <a:rPr lang="uk-UA" sz="1600" dirty="0">
                          <a:effectLst/>
                        </a:rPr>
                        <a:t> </a:t>
                      </a:r>
                      <a:r>
                        <a:rPr lang="uk-UA" sz="1600" dirty="0" err="1">
                          <a:effectLst/>
                        </a:rPr>
                        <a:t>как</a:t>
                      </a:r>
                      <a:r>
                        <a:rPr lang="ru-RU" sz="1600" dirty="0">
                          <a:effectLst/>
                        </a:rPr>
                        <a:t> …: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88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абс.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абс.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абс.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</a:rPr>
                        <a:t>абс</a:t>
                      </a:r>
                      <a:r>
                        <a:rPr lang="uk-UA" sz="1600" dirty="0">
                          <a:effectLst/>
                        </a:rPr>
                        <a:t>.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737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</a:rPr>
                        <a:t>Присоеди-нение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8255">
                        <a:spcAft>
                          <a:spcPts val="0"/>
                        </a:spcAft>
                      </a:pPr>
                      <a:r>
                        <a:rPr lang="uk-UA" sz="1600" dirty="0" err="1" smtClean="0">
                          <a:effectLst/>
                        </a:rPr>
                        <a:t>актив-ный</a:t>
                      </a:r>
                      <a:r>
                        <a:rPr lang="uk-UA" sz="1600" dirty="0" smtClean="0">
                          <a:effectLst/>
                        </a:rPr>
                        <a:t> </a:t>
                      </a:r>
                      <a:r>
                        <a:rPr lang="uk-UA" sz="1600" dirty="0">
                          <a:effectLst/>
                        </a:rPr>
                        <a:t>и                     </a:t>
                      </a:r>
                      <a:endParaRPr lang="ru-RU" sz="1600" dirty="0">
                        <a:effectLst/>
                      </a:endParaRPr>
                    </a:p>
                    <a:p>
                      <a:pPr marL="8255">
                        <a:spcAft>
                          <a:spcPts val="0"/>
                        </a:spcAft>
                      </a:pPr>
                      <a:r>
                        <a:rPr lang="uk-UA" sz="1600" dirty="0" err="1" smtClean="0">
                          <a:effectLst/>
                        </a:rPr>
                        <a:t>реакти-вный</a:t>
                      </a:r>
                      <a:r>
                        <a:rPr lang="uk-UA" sz="1600" dirty="0" smtClean="0">
                          <a:effectLst/>
                        </a:rPr>
                        <a:t>                       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 err="1" smtClean="0">
                          <a:effectLst/>
                        </a:rPr>
                        <a:t>дружес-кий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6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20,0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15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50,0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8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26,7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6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20,0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73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 err="1" smtClean="0">
                          <a:effectLst/>
                        </a:rPr>
                        <a:t>вражде-бный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14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44,7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5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16,7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12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40,0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14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44,7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7374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</a:rPr>
                        <a:t>Взаимоза-висимость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8255">
                        <a:spcAft>
                          <a:spcPts val="0"/>
                        </a:spcAft>
                      </a:pPr>
                      <a:r>
                        <a:rPr lang="uk-UA" sz="1600" dirty="0" err="1" smtClean="0">
                          <a:effectLst/>
                        </a:rPr>
                        <a:t>актив-ный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 err="1" smtClean="0">
                          <a:effectLst/>
                        </a:rPr>
                        <a:t>автоно-мный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6,7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4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13,3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0,0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3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10,0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60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 err="1" smtClean="0">
                          <a:effectLst/>
                        </a:rPr>
                        <a:t>контро-лирую-щий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14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44,7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3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10,0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12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40,0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16,7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60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8255">
                        <a:spcAft>
                          <a:spcPts val="0"/>
                        </a:spcAft>
                      </a:pPr>
                      <a:r>
                        <a:rPr lang="uk-UA" sz="1600" dirty="0" err="1" smtClean="0">
                          <a:effectLst/>
                        </a:rPr>
                        <a:t>реакти-вный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 err="1" smtClean="0">
                          <a:effectLst/>
                        </a:rPr>
                        <a:t>самоут-вержда-ющий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3,3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16,7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3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10,0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11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36,7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73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 err="1" smtClean="0">
                          <a:effectLst/>
                        </a:rPr>
                        <a:t>уступчи-вый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3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10,0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8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26,7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5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16,7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3,3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-11716" y="3347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i="0" u="none" strike="noStrike" cap="none" normalizeH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Межличностное поведение</a:t>
            </a:r>
            <a:r>
              <a:rPr kumimoji="0" lang="ru-RU" sz="2200" i="0" u="none" strike="noStrike" cap="none" normalizeH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TimesNewRomanPSMT"/>
                <a:cs typeface="Times New Roman" pitchFamily="18" charset="0"/>
              </a:rPr>
              <a:t> больных с </a:t>
            </a:r>
            <a:r>
              <a:rPr kumimoji="0" lang="ru-RU" sz="2200" i="0" u="none" strike="noStrike" cap="none" normalizeH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непсихотическими</a:t>
            </a:r>
            <a:r>
              <a:rPr kumimoji="0" lang="ru-RU" sz="2200" i="0" u="none" strike="noStrike" cap="none" normalizeH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психическими расстройствами (Ось </a:t>
            </a:r>
            <a:r>
              <a:rPr kumimoji="0" lang="en-US" sz="2200" i="0" u="none" strike="noStrike" cap="none" normalizeH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II</a:t>
            </a:r>
            <a:r>
              <a:rPr kumimoji="0" lang="ru-RU" sz="2200" i="0" u="none" strike="noStrike" cap="none" normalizeH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ОПД-2)</a:t>
            </a:r>
            <a:endParaRPr kumimoji="0" lang="ru-RU" sz="2200" i="0" u="none" strike="noStrike" cap="none" normalizeH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08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5" y="0"/>
            <a:ext cx="91440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 smtClean="0"/>
          </a:p>
          <a:p>
            <a:r>
              <a:rPr lang="ru-RU" sz="3000" dirty="0" smtClean="0">
                <a:solidFill>
                  <a:schemeClr val="tx2"/>
                </a:solidFill>
              </a:rPr>
              <a:t>Таким образом: </a:t>
            </a:r>
          </a:p>
          <a:p>
            <a:r>
              <a:rPr lang="ru-RU" sz="3000" dirty="0" smtClean="0">
                <a:solidFill>
                  <a:schemeClr val="tx2"/>
                </a:solidFill>
              </a:rPr>
              <a:t>- </a:t>
            </a:r>
            <a:r>
              <a:rPr lang="ru-RU" sz="3000" b="1" dirty="0" smtClean="0">
                <a:solidFill>
                  <a:schemeClr val="tx2"/>
                </a:solidFill>
              </a:rPr>
              <a:t>восприятие </a:t>
            </a:r>
            <a:r>
              <a:rPr lang="ru-RU" sz="3000" b="1" dirty="0">
                <a:solidFill>
                  <a:schemeClr val="tx2"/>
                </a:solidFill>
              </a:rPr>
              <a:t>других людей (перспектива А1) </a:t>
            </a:r>
            <a:r>
              <a:rPr lang="ru-RU" sz="3000" dirty="0">
                <a:solidFill>
                  <a:schemeClr val="tx2"/>
                </a:solidFill>
              </a:rPr>
              <a:t>как враждебных и контролирующих у обследованных преобладало над их восприятием как дружественных (</a:t>
            </a:r>
            <a:r>
              <a:rPr lang="en-US" sz="3000" dirty="0">
                <a:solidFill>
                  <a:schemeClr val="tx2"/>
                </a:solidFill>
              </a:rPr>
              <a:t>p</a:t>
            </a:r>
            <a:r>
              <a:rPr lang="ru-RU" sz="3000" dirty="0">
                <a:solidFill>
                  <a:schemeClr val="tx2"/>
                </a:solidFill>
              </a:rPr>
              <a:t>&lt;0,05), автономных (</a:t>
            </a:r>
            <a:r>
              <a:rPr lang="en-US" sz="3000" dirty="0">
                <a:solidFill>
                  <a:schemeClr val="tx2"/>
                </a:solidFill>
              </a:rPr>
              <a:t>p</a:t>
            </a:r>
            <a:r>
              <a:rPr lang="ru-RU" sz="3000" dirty="0">
                <a:solidFill>
                  <a:schemeClr val="tx2"/>
                </a:solidFill>
              </a:rPr>
              <a:t>&lt;0,001), </a:t>
            </a:r>
            <a:r>
              <a:rPr lang="ru-RU" sz="3000" dirty="0" err="1">
                <a:solidFill>
                  <a:schemeClr val="tx2"/>
                </a:solidFill>
              </a:rPr>
              <a:t>самоутверждающихся</a:t>
            </a:r>
            <a:r>
              <a:rPr lang="ru-RU" sz="3000" dirty="0">
                <a:solidFill>
                  <a:schemeClr val="tx2"/>
                </a:solidFill>
              </a:rPr>
              <a:t> (</a:t>
            </a:r>
            <a:r>
              <a:rPr lang="en-US" sz="3000" dirty="0">
                <a:solidFill>
                  <a:schemeClr val="tx2"/>
                </a:solidFill>
              </a:rPr>
              <a:t>p</a:t>
            </a:r>
            <a:r>
              <a:rPr lang="ru-RU" sz="3000" dirty="0">
                <a:solidFill>
                  <a:schemeClr val="tx2"/>
                </a:solidFill>
              </a:rPr>
              <a:t>&lt;0,001) и уступчивых (</a:t>
            </a:r>
            <a:r>
              <a:rPr lang="en-US" sz="3000" dirty="0">
                <a:solidFill>
                  <a:schemeClr val="tx2"/>
                </a:solidFill>
              </a:rPr>
              <a:t>p</a:t>
            </a:r>
            <a:r>
              <a:rPr lang="ru-RU" sz="3000" dirty="0">
                <a:solidFill>
                  <a:schemeClr val="tx2"/>
                </a:solidFill>
              </a:rPr>
              <a:t>&lt;0,01); </a:t>
            </a:r>
            <a:endParaRPr lang="ru-RU" sz="3000" dirty="0" smtClean="0">
              <a:solidFill>
                <a:schemeClr val="tx2"/>
              </a:solidFill>
            </a:endParaRPr>
          </a:p>
          <a:p>
            <a:endParaRPr lang="ru-RU" sz="3000" dirty="0">
              <a:solidFill>
                <a:schemeClr val="tx2"/>
              </a:solidFill>
            </a:endParaRPr>
          </a:p>
          <a:p>
            <a:r>
              <a:rPr lang="ru-RU" sz="3000" dirty="0" smtClean="0">
                <a:solidFill>
                  <a:schemeClr val="tx2"/>
                </a:solidFill>
              </a:rPr>
              <a:t>- </a:t>
            </a:r>
            <a:r>
              <a:rPr lang="ru-RU" sz="3000" b="1" dirty="0" smtClean="0">
                <a:solidFill>
                  <a:schemeClr val="tx2"/>
                </a:solidFill>
              </a:rPr>
              <a:t>восприятие </a:t>
            </a:r>
            <a:r>
              <a:rPr lang="ru-RU" sz="3000" b="1" dirty="0">
                <a:solidFill>
                  <a:schemeClr val="tx2"/>
                </a:solidFill>
              </a:rPr>
              <a:t>больным себя (перспектива А2) </a:t>
            </a:r>
            <a:r>
              <a:rPr lang="ru-RU" sz="3000" dirty="0">
                <a:solidFill>
                  <a:schemeClr val="tx2"/>
                </a:solidFill>
              </a:rPr>
              <a:t>как дружественного преобладало над восприятием себя как враждебного (</a:t>
            </a:r>
            <a:r>
              <a:rPr lang="en-US" sz="3000" dirty="0">
                <a:solidFill>
                  <a:schemeClr val="tx2"/>
                </a:solidFill>
              </a:rPr>
              <a:t>p</a:t>
            </a:r>
            <a:r>
              <a:rPr lang="ru-RU" sz="3000" dirty="0">
                <a:solidFill>
                  <a:schemeClr val="tx2"/>
                </a:solidFill>
              </a:rPr>
              <a:t>&lt;0,05), автономного (</a:t>
            </a:r>
            <a:r>
              <a:rPr lang="en-US" sz="3000" dirty="0">
                <a:solidFill>
                  <a:schemeClr val="tx2"/>
                </a:solidFill>
              </a:rPr>
              <a:t>p</a:t>
            </a:r>
            <a:r>
              <a:rPr lang="ru-RU" sz="3000" dirty="0">
                <a:solidFill>
                  <a:schemeClr val="tx2"/>
                </a:solidFill>
              </a:rPr>
              <a:t>&lt;0,01), контролирующего (</a:t>
            </a:r>
            <a:r>
              <a:rPr lang="en-US" sz="3000" dirty="0">
                <a:solidFill>
                  <a:schemeClr val="tx2"/>
                </a:solidFill>
              </a:rPr>
              <a:t>p</a:t>
            </a:r>
            <a:r>
              <a:rPr lang="ru-RU" sz="3000" dirty="0">
                <a:solidFill>
                  <a:schemeClr val="tx2"/>
                </a:solidFill>
              </a:rPr>
              <a:t>&lt;0,01), </a:t>
            </a:r>
            <a:r>
              <a:rPr lang="ru-RU" sz="3000" dirty="0" err="1">
                <a:solidFill>
                  <a:schemeClr val="tx2"/>
                </a:solidFill>
              </a:rPr>
              <a:t>самоутверждающегося</a:t>
            </a:r>
            <a:r>
              <a:rPr lang="ru-RU" sz="3000" dirty="0">
                <a:solidFill>
                  <a:schemeClr val="tx2"/>
                </a:solidFill>
              </a:rPr>
              <a:t> (</a:t>
            </a:r>
            <a:r>
              <a:rPr lang="en-US" sz="3000" dirty="0">
                <a:solidFill>
                  <a:schemeClr val="tx2"/>
                </a:solidFill>
              </a:rPr>
              <a:t>p</a:t>
            </a:r>
            <a:r>
              <a:rPr lang="ru-RU" sz="3000" dirty="0">
                <a:solidFill>
                  <a:schemeClr val="tx2"/>
                </a:solidFill>
              </a:rPr>
              <a:t>&lt;0,01) и уступчивого (</a:t>
            </a:r>
            <a:r>
              <a:rPr lang="en-US" sz="3000" dirty="0">
                <a:solidFill>
                  <a:schemeClr val="tx2"/>
                </a:solidFill>
              </a:rPr>
              <a:t>p</a:t>
            </a:r>
            <a:r>
              <a:rPr lang="ru-RU" sz="3000" dirty="0">
                <a:solidFill>
                  <a:schemeClr val="tx2"/>
                </a:solidFill>
              </a:rPr>
              <a:t>&lt;0,01). </a:t>
            </a:r>
          </a:p>
        </p:txBody>
      </p:sp>
    </p:spTree>
    <p:extLst>
      <p:ext uri="{BB962C8B-B14F-4D97-AF65-F5344CB8AC3E}">
        <p14:creationId xmlns:p14="http://schemas.microsoft.com/office/powerpoint/2010/main" val="205175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8" y="836712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tx2"/>
                </a:solidFill>
              </a:rPr>
              <a:t>Для больных, страдающих </a:t>
            </a:r>
            <a:r>
              <a:rPr lang="ru-RU" sz="2400" dirty="0" err="1">
                <a:solidFill>
                  <a:schemeClr val="tx2"/>
                </a:solidFill>
              </a:rPr>
              <a:t>непсихотическими</a:t>
            </a:r>
            <a:r>
              <a:rPr lang="ru-RU" sz="2400" dirty="0">
                <a:solidFill>
                  <a:schemeClr val="tx2"/>
                </a:solidFill>
              </a:rPr>
              <a:t> психическими расстройствами, проведение психотерапии (врачами-психотерапевтами) и </a:t>
            </a:r>
            <a:r>
              <a:rPr lang="ru-RU" sz="2400" dirty="0" err="1">
                <a:solidFill>
                  <a:schemeClr val="tx2"/>
                </a:solidFill>
              </a:rPr>
              <a:t>психокоррекции</a:t>
            </a:r>
            <a:r>
              <a:rPr lang="ru-RU" sz="2400" dirty="0">
                <a:solidFill>
                  <a:schemeClr val="tx2"/>
                </a:solidFill>
              </a:rPr>
              <a:t> (клиническими психологами) является одним из важнейших методов лечения, разрабатываемым и контролируемым в настоящее время с помощью </a:t>
            </a:r>
            <a:r>
              <a:rPr lang="ru-RU" sz="2400" dirty="0" err="1">
                <a:solidFill>
                  <a:schemeClr val="tx2"/>
                </a:solidFill>
              </a:rPr>
              <a:t>операционализированной</a:t>
            </a:r>
            <a:r>
              <a:rPr lang="ru-RU" sz="2400" dirty="0">
                <a:solidFill>
                  <a:schemeClr val="tx2"/>
                </a:solidFill>
              </a:rPr>
              <a:t> психодинамической диагностики (ОПД). </a:t>
            </a:r>
          </a:p>
          <a:p>
            <a:endParaRPr lang="ru-RU" sz="2400" dirty="0">
              <a:solidFill>
                <a:schemeClr val="tx2"/>
              </a:solidFill>
            </a:endParaRPr>
          </a:p>
          <a:p>
            <a:r>
              <a:rPr lang="ru-RU" sz="2400" dirty="0">
                <a:solidFill>
                  <a:schemeClr val="tx2"/>
                </a:solidFill>
              </a:rPr>
              <a:t>В указанной связи о</a:t>
            </a:r>
            <a:r>
              <a:rPr lang="uk-UA" sz="2400" dirty="0" err="1">
                <a:solidFill>
                  <a:schemeClr val="tx2"/>
                </a:solidFill>
              </a:rPr>
              <a:t>перационализированный</a:t>
            </a:r>
            <a:r>
              <a:rPr lang="uk-UA" sz="2400" dirty="0">
                <a:solidFill>
                  <a:schemeClr val="tx2"/>
                </a:solidFill>
              </a:rPr>
              <a:t> </a:t>
            </a:r>
            <a:r>
              <a:rPr lang="uk-UA" sz="2400" dirty="0" err="1">
                <a:solidFill>
                  <a:schemeClr val="tx2"/>
                </a:solidFill>
              </a:rPr>
              <a:t>подход</a:t>
            </a:r>
            <a:r>
              <a:rPr lang="uk-UA" sz="2400" dirty="0">
                <a:solidFill>
                  <a:schemeClr val="tx2"/>
                </a:solidFill>
              </a:rPr>
              <a:t> к </a:t>
            </a:r>
            <a:r>
              <a:rPr lang="uk-UA" sz="2400" dirty="0" err="1">
                <a:solidFill>
                  <a:schemeClr val="tx2"/>
                </a:solidFill>
              </a:rPr>
              <a:t>диагностике</a:t>
            </a:r>
            <a:r>
              <a:rPr lang="uk-UA" sz="2400" dirty="0">
                <a:solidFill>
                  <a:schemeClr val="tx2"/>
                </a:solidFill>
              </a:rPr>
              <a:t> и </a:t>
            </a:r>
            <a:r>
              <a:rPr lang="uk-UA" sz="2400" dirty="0" err="1">
                <a:solidFill>
                  <a:schemeClr val="tx2"/>
                </a:solidFill>
              </a:rPr>
              <a:t>лечению</a:t>
            </a:r>
            <a:r>
              <a:rPr lang="uk-UA" sz="2400" dirty="0">
                <a:solidFill>
                  <a:schemeClr val="tx2"/>
                </a:solidFill>
              </a:rPr>
              <a:t> </a:t>
            </a:r>
            <a:r>
              <a:rPr lang="uk-UA" sz="2400" dirty="0" err="1">
                <a:solidFill>
                  <a:schemeClr val="tx2"/>
                </a:solidFill>
              </a:rPr>
              <a:t>непсихотических</a:t>
            </a:r>
            <a:r>
              <a:rPr lang="uk-UA" sz="2400" dirty="0">
                <a:solidFill>
                  <a:schemeClr val="tx2"/>
                </a:solidFill>
              </a:rPr>
              <a:t> </a:t>
            </a:r>
            <a:r>
              <a:rPr lang="uk-UA" sz="2400" dirty="0" err="1">
                <a:solidFill>
                  <a:schemeClr val="tx2"/>
                </a:solidFill>
              </a:rPr>
              <a:t>психических</a:t>
            </a:r>
            <a:r>
              <a:rPr lang="uk-UA" sz="2400" dirty="0">
                <a:solidFill>
                  <a:schemeClr val="tx2"/>
                </a:solidFill>
              </a:rPr>
              <a:t> </a:t>
            </a:r>
            <a:r>
              <a:rPr lang="uk-UA" sz="2400" dirty="0" err="1">
                <a:solidFill>
                  <a:schemeClr val="tx2"/>
                </a:solidFill>
              </a:rPr>
              <a:t>расстройств</a:t>
            </a:r>
            <a:r>
              <a:rPr lang="ru-RU" sz="2400" dirty="0">
                <a:solidFill>
                  <a:schemeClr val="tx2"/>
                </a:solidFill>
              </a:rPr>
              <a:t> избран в качестве основного научно-методического направления работы </a:t>
            </a:r>
            <a:r>
              <a:rPr lang="uk-UA" sz="2400" dirty="0" err="1">
                <a:solidFill>
                  <a:schemeClr val="tx2"/>
                </a:solidFill>
              </a:rPr>
              <a:t>Республиканско</a:t>
            </a:r>
            <a:r>
              <a:rPr lang="ru-RU" sz="2400" dirty="0">
                <a:solidFill>
                  <a:schemeClr val="tx2"/>
                </a:solidFill>
              </a:rPr>
              <a:t>й клинической психоневрологической больницей – </a:t>
            </a:r>
            <a:r>
              <a:rPr lang="uk-UA" sz="2400" dirty="0" err="1">
                <a:solidFill>
                  <a:schemeClr val="tx2"/>
                </a:solidFill>
              </a:rPr>
              <a:t>медико-психологическ</a:t>
            </a:r>
            <a:r>
              <a:rPr lang="ru-RU" sz="2400" dirty="0">
                <a:solidFill>
                  <a:schemeClr val="tx2"/>
                </a:solidFill>
              </a:rPr>
              <a:t>им </a:t>
            </a:r>
            <a:r>
              <a:rPr lang="uk-UA" sz="2400" dirty="0">
                <a:solidFill>
                  <a:schemeClr val="tx2"/>
                </a:solidFill>
              </a:rPr>
              <a:t>центр</a:t>
            </a:r>
            <a:r>
              <a:rPr lang="ru-RU" sz="2400" dirty="0">
                <a:solidFill>
                  <a:schemeClr val="tx2"/>
                </a:solidFill>
              </a:rPr>
              <a:t>ом МЗ ДНР.</a:t>
            </a:r>
          </a:p>
          <a:p>
            <a:endParaRPr lang="ru-RU" sz="2400" dirty="0" smtClean="0">
              <a:solidFill>
                <a:schemeClr val="tx2"/>
              </a:solidFill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5919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0688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tx2"/>
                </a:solidFill>
              </a:rPr>
              <a:t>В то же время, </a:t>
            </a:r>
            <a:r>
              <a:rPr lang="ru-RU" sz="3200" dirty="0" err="1">
                <a:solidFill>
                  <a:schemeClr val="tx2"/>
                </a:solidFill>
              </a:rPr>
              <a:t>контрпереносное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b="1" dirty="0">
                <a:solidFill>
                  <a:schemeClr val="tx2"/>
                </a:solidFill>
              </a:rPr>
              <a:t>восприятие больного обследующим (перспектива Б1) </a:t>
            </a:r>
            <a:r>
              <a:rPr lang="ru-RU" sz="3200" dirty="0">
                <a:solidFill>
                  <a:schemeClr val="tx2"/>
                </a:solidFill>
              </a:rPr>
              <a:t>как враждебного и контролирующего преобладало над его восприятием как автономного (</a:t>
            </a:r>
            <a:r>
              <a:rPr lang="en-US" sz="3200" dirty="0">
                <a:solidFill>
                  <a:schemeClr val="tx2"/>
                </a:solidFill>
              </a:rPr>
              <a:t>p</a:t>
            </a:r>
            <a:r>
              <a:rPr lang="ru-RU" sz="3200" dirty="0">
                <a:solidFill>
                  <a:schemeClr val="tx2"/>
                </a:solidFill>
              </a:rPr>
              <a:t>&lt;0,001), </a:t>
            </a:r>
            <a:r>
              <a:rPr lang="ru-RU" sz="3200" dirty="0" err="1">
                <a:solidFill>
                  <a:schemeClr val="tx2"/>
                </a:solidFill>
              </a:rPr>
              <a:t>самоутверждающегося</a:t>
            </a:r>
            <a:r>
              <a:rPr lang="ru-RU" sz="3200" dirty="0">
                <a:solidFill>
                  <a:schemeClr val="tx2"/>
                </a:solidFill>
              </a:rPr>
              <a:t> (</a:t>
            </a:r>
            <a:r>
              <a:rPr lang="en-US" sz="3200" dirty="0">
                <a:solidFill>
                  <a:schemeClr val="tx2"/>
                </a:solidFill>
              </a:rPr>
              <a:t>p</a:t>
            </a:r>
            <a:r>
              <a:rPr lang="ru-RU" sz="3200" dirty="0">
                <a:solidFill>
                  <a:schemeClr val="tx2"/>
                </a:solidFill>
              </a:rPr>
              <a:t>&lt;0,05) и уступчивого (</a:t>
            </a:r>
            <a:r>
              <a:rPr lang="en-US" sz="3200" dirty="0">
                <a:solidFill>
                  <a:schemeClr val="tx2"/>
                </a:solidFill>
              </a:rPr>
              <a:t>p</a:t>
            </a:r>
            <a:r>
              <a:rPr lang="ru-RU" sz="3200" dirty="0">
                <a:solidFill>
                  <a:schemeClr val="tx2"/>
                </a:solidFill>
              </a:rPr>
              <a:t>&lt;0,01), что свидетельствует о несовпадении самооценки обследованных и их оценки окружающими, по сути – о значимости влияния у больных с </a:t>
            </a:r>
            <a:r>
              <a:rPr lang="uk-UA" sz="3200" dirty="0" err="1">
                <a:solidFill>
                  <a:schemeClr val="tx2"/>
                </a:solidFill>
              </a:rPr>
              <a:t>непсихотически</a:t>
            </a:r>
            <a:r>
              <a:rPr lang="ru-RU" sz="3200" dirty="0">
                <a:solidFill>
                  <a:schemeClr val="tx2"/>
                </a:solidFill>
              </a:rPr>
              <a:t>ми</a:t>
            </a:r>
            <a:r>
              <a:rPr lang="uk-UA" sz="3200" dirty="0">
                <a:solidFill>
                  <a:schemeClr val="tx2"/>
                </a:solidFill>
              </a:rPr>
              <a:t> </a:t>
            </a:r>
            <a:r>
              <a:rPr lang="uk-UA" sz="3200" dirty="0" err="1">
                <a:solidFill>
                  <a:schemeClr val="tx2"/>
                </a:solidFill>
              </a:rPr>
              <a:t>психически</a:t>
            </a:r>
            <a:r>
              <a:rPr lang="ru-RU" sz="3200" dirty="0">
                <a:solidFill>
                  <a:schemeClr val="tx2"/>
                </a:solidFill>
              </a:rPr>
              <a:t>ми</a:t>
            </a:r>
            <a:r>
              <a:rPr lang="uk-UA" sz="3200" dirty="0">
                <a:solidFill>
                  <a:schemeClr val="tx2"/>
                </a:solidFill>
              </a:rPr>
              <a:t> </a:t>
            </a:r>
            <a:r>
              <a:rPr lang="uk-UA" sz="3200" dirty="0" err="1">
                <a:solidFill>
                  <a:schemeClr val="tx2"/>
                </a:solidFill>
              </a:rPr>
              <a:t>расстройств</a:t>
            </a:r>
            <a:r>
              <a:rPr lang="ru-RU" sz="3200" dirty="0" err="1">
                <a:solidFill>
                  <a:schemeClr val="tx2"/>
                </a:solidFill>
              </a:rPr>
              <a:t>ами</a:t>
            </a:r>
            <a:r>
              <a:rPr lang="ru-RU" sz="3200" dirty="0">
                <a:solidFill>
                  <a:schemeClr val="tx2"/>
                </a:solidFill>
              </a:rPr>
              <a:t> проективных защитных механизмов. </a:t>
            </a:r>
          </a:p>
        </p:txBody>
      </p:sp>
    </p:spTree>
    <p:extLst>
      <p:ext uri="{BB962C8B-B14F-4D97-AF65-F5344CB8AC3E}">
        <p14:creationId xmlns:p14="http://schemas.microsoft.com/office/powerpoint/2010/main" val="357997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8847"/>
            <a:ext cx="9144000" cy="657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600" dirty="0" err="1" smtClean="0">
                <a:solidFill>
                  <a:schemeClr val="tx2"/>
                </a:solidFill>
              </a:rPr>
              <a:t>Циркумплексная</a:t>
            </a:r>
            <a:r>
              <a:rPr lang="ru-RU" sz="2600" dirty="0" smtClean="0">
                <a:solidFill>
                  <a:schemeClr val="tx2"/>
                </a:solidFill>
              </a:rPr>
              <a:t> </a:t>
            </a:r>
            <a:r>
              <a:rPr lang="ru-RU" sz="2600" dirty="0">
                <a:solidFill>
                  <a:schemeClr val="tx2"/>
                </a:solidFill>
              </a:rPr>
              <a:t>модель межличностного поведения подразумевает, что наличие изначальной установки индивидуума в отношении окружающих определяет отношение окружающих к нему (по крайней мере, подтверждает в его восприятии данную установку). </a:t>
            </a:r>
            <a:endParaRPr lang="ru-RU" sz="2600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ru-RU" sz="26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ru-RU" sz="2600" dirty="0" err="1" smtClean="0">
                <a:solidFill>
                  <a:schemeClr val="tx2"/>
                </a:solidFill>
              </a:rPr>
              <a:t>Контрпереносное</a:t>
            </a:r>
            <a:r>
              <a:rPr lang="ru-RU" sz="2600" dirty="0" smtClean="0">
                <a:solidFill>
                  <a:schemeClr val="tx2"/>
                </a:solidFill>
              </a:rPr>
              <a:t> </a:t>
            </a:r>
            <a:r>
              <a:rPr lang="ru-RU" sz="2600" b="1" dirty="0">
                <a:solidFill>
                  <a:schemeClr val="tx2"/>
                </a:solidFill>
              </a:rPr>
              <a:t>восприятие обследующим  себя по отношению к больному (перспектива Б2)</a:t>
            </a:r>
            <a:r>
              <a:rPr lang="ru-RU" sz="2600" dirty="0">
                <a:solidFill>
                  <a:schemeClr val="tx2"/>
                </a:solidFill>
              </a:rPr>
              <a:t>, как следует из полученных данных, служит для этого основой, поскольку </a:t>
            </a:r>
            <a:r>
              <a:rPr lang="ru-RU" sz="2600" dirty="0" err="1">
                <a:solidFill>
                  <a:schemeClr val="tx2"/>
                </a:solidFill>
              </a:rPr>
              <a:t>самовосприятие</a:t>
            </a:r>
            <a:r>
              <a:rPr lang="ru-RU" sz="2600" dirty="0">
                <a:solidFill>
                  <a:schemeClr val="tx2"/>
                </a:solidFill>
              </a:rPr>
              <a:t> обследующего как враждебного доминировало над его </a:t>
            </a:r>
            <a:r>
              <a:rPr lang="ru-RU" sz="2600" dirty="0" err="1">
                <a:solidFill>
                  <a:schemeClr val="tx2"/>
                </a:solidFill>
              </a:rPr>
              <a:t>самовосприятием</a:t>
            </a:r>
            <a:r>
              <a:rPr lang="ru-RU" sz="2600" dirty="0">
                <a:solidFill>
                  <a:schemeClr val="tx2"/>
                </a:solidFill>
              </a:rPr>
              <a:t> как автономного (</a:t>
            </a:r>
            <a:r>
              <a:rPr lang="en-US" sz="2600" dirty="0">
                <a:solidFill>
                  <a:schemeClr val="tx2"/>
                </a:solidFill>
              </a:rPr>
              <a:t>p</a:t>
            </a:r>
            <a:r>
              <a:rPr lang="ru-RU" sz="2600" dirty="0">
                <a:solidFill>
                  <a:schemeClr val="tx2"/>
                </a:solidFill>
              </a:rPr>
              <a:t>&lt;0,05), контролирующего (</a:t>
            </a:r>
            <a:r>
              <a:rPr lang="en-US" sz="2600" dirty="0">
                <a:solidFill>
                  <a:schemeClr val="tx2"/>
                </a:solidFill>
              </a:rPr>
              <a:t>p</a:t>
            </a:r>
            <a:r>
              <a:rPr lang="ru-RU" sz="2600" dirty="0">
                <a:solidFill>
                  <a:schemeClr val="tx2"/>
                </a:solidFill>
              </a:rPr>
              <a:t>&lt;0,01) и уступчивого (</a:t>
            </a:r>
            <a:r>
              <a:rPr lang="en-US" sz="2600" dirty="0">
                <a:solidFill>
                  <a:schemeClr val="tx2"/>
                </a:solidFill>
              </a:rPr>
              <a:t>p</a:t>
            </a:r>
            <a:r>
              <a:rPr lang="ru-RU" sz="2600" dirty="0">
                <a:solidFill>
                  <a:schemeClr val="tx2"/>
                </a:solidFill>
              </a:rPr>
              <a:t>&lt;0,001) (в перспективе А1 другие, в основном, воспринимались, в том числе, как враждебные), а </a:t>
            </a:r>
            <a:r>
              <a:rPr lang="ru-RU" sz="2600" dirty="0" err="1">
                <a:solidFill>
                  <a:schemeClr val="tx2"/>
                </a:solidFill>
              </a:rPr>
              <a:t>самовосприятие</a:t>
            </a:r>
            <a:r>
              <a:rPr lang="ru-RU" sz="2600" dirty="0">
                <a:solidFill>
                  <a:schemeClr val="tx2"/>
                </a:solidFill>
              </a:rPr>
              <a:t> обследующего как </a:t>
            </a:r>
            <a:r>
              <a:rPr lang="ru-RU" sz="2600" dirty="0" err="1">
                <a:solidFill>
                  <a:schemeClr val="tx2"/>
                </a:solidFill>
              </a:rPr>
              <a:t>самоутверждающегося</a:t>
            </a:r>
            <a:r>
              <a:rPr lang="ru-RU" sz="2600" dirty="0">
                <a:solidFill>
                  <a:schemeClr val="tx2"/>
                </a:solidFill>
              </a:rPr>
              <a:t> преобладало над его </a:t>
            </a:r>
            <a:r>
              <a:rPr lang="ru-RU" sz="2600" dirty="0" err="1">
                <a:solidFill>
                  <a:schemeClr val="tx2"/>
                </a:solidFill>
              </a:rPr>
              <a:t>самовосприятием</a:t>
            </a:r>
            <a:r>
              <a:rPr lang="ru-RU" sz="2600" dirty="0">
                <a:solidFill>
                  <a:schemeClr val="tx2"/>
                </a:solidFill>
              </a:rPr>
              <a:t> как автономного (</a:t>
            </a:r>
            <a:r>
              <a:rPr lang="en-US" sz="2600" dirty="0">
                <a:solidFill>
                  <a:schemeClr val="tx2"/>
                </a:solidFill>
              </a:rPr>
              <a:t>p</a:t>
            </a:r>
            <a:r>
              <a:rPr lang="ru-RU" sz="2600" dirty="0">
                <a:solidFill>
                  <a:schemeClr val="tx2"/>
                </a:solidFill>
              </a:rPr>
              <a:t>&lt;0,05) и уступчивого (</a:t>
            </a:r>
            <a:r>
              <a:rPr lang="en-US" sz="2600" dirty="0">
                <a:solidFill>
                  <a:schemeClr val="tx2"/>
                </a:solidFill>
              </a:rPr>
              <a:t>p</a:t>
            </a:r>
            <a:r>
              <a:rPr lang="ru-RU" sz="2600" dirty="0">
                <a:solidFill>
                  <a:schemeClr val="tx2"/>
                </a:solidFill>
              </a:rPr>
              <a:t>&lt;0,01) (</a:t>
            </a:r>
            <a:r>
              <a:rPr lang="ru-RU" sz="2600" dirty="0" err="1">
                <a:solidFill>
                  <a:schemeClr val="tx2"/>
                </a:solidFill>
              </a:rPr>
              <a:t>самоутверждающий</a:t>
            </a:r>
            <a:r>
              <a:rPr lang="ru-RU" sz="2600" dirty="0">
                <a:solidFill>
                  <a:schemeClr val="tx2"/>
                </a:solidFill>
              </a:rPr>
              <a:t> тип поведения других может восприниматься больным как контролирующий). </a:t>
            </a:r>
          </a:p>
        </p:txBody>
      </p:sp>
    </p:spTree>
    <p:extLst>
      <p:ext uri="{BB962C8B-B14F-4D97-AF65-F5344CB8AC3E}">
        <p14:creationId xmlns:p14="http://schemas.microsoft.com/office/powerpoint/2010/main" val="50792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966" y="188640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ru-RU" sz="2600" dirty="0" smtClean="0">
                <a:solidFill>
                  <a:schemeClr val="tx2"/>
                </a:solidFill>
              </a:rPr>
              <a:t>Нами также установлено, что для </a:t>
            </a:r>
            <a:r>
              <a:rPr lang="ru-RU" sz="2600" dirty="0">
                <a:solidFill>
                  <a:schemeClr val="tx2"/>
                </a:solidFill>
              </a:rPr>
              <a:t>тревожного расстройства органической природы</a:t>
            </a:r>
            <a:r>
              <a:rPr lang="ru-RU" sz="2600" b="1" dirty="0">
                <a:solidFill>
                  <a:schemeClr val="tx2"/>
                </a:solidFill>
              </a:rPr>
              <a:t> </a:t>
            </a:r>
            <a:r>
              <a:rPr lang="ru-RU" sz="2600" dirty="0">
                <a:solidFill>
                  <a:schemeClr val="tx2"/>
                </a:solidFill>
              </a:rPr>
              <a:t>(F06.4) </a:t>
            </a:r>
            <a:r>
              <a:rPr lang="ru-RU" sz="2600" dirty="0" smtClean="0">
                <a:solidFill>
                  <a:schemeClr val="tx2"/>
                </a:solidFill>
              </a:rPr>
              <a:t>у обследованных характерно </a:t>
            </a:r>
            <a:r>
              <a:rPr lang="ru-RU" sz="2600" dirty="0">
                <a:solidFill>
                  <a:schemeClr val="tx2"/>
                </a:solidFill>
              </a:rPr>
              <a:t>(</a:t>
            </a:r>
            <a:r>
              <a:rPr lang="uk-UA" sz="2600" dirty="0" err="1">
                <a:solidFill>
                  <a:schemeClr val="tx2"/>
                </a:solidFill>
              </a:rPr>
              <a:t>коэффициент</a:t>
            </a:r>
            <a:r>
              <a:rPr lang="uk-UA" sz="2600" dirty="0">
                <a:solidFill>
                  <a:schemeClr val="tx2"/>
                </a:solidFill>
              </a:rPr>
              <a:t> </a:t>
            </a:r>
            <a:r>
              <a:rPr lang="uk-UA" sz="2600" dirty="0" err="1">
                <a:solidFill>
                  <a:schemeClr val="tx2"/>
                </a:solidFill>
              </a:rPr>
              <a:t>корреляции</a:t>
            </a:r>
            <a:r>
              <a:rPr lang="uk-UA" sz="2600" dirty="0">
                <a:solidFill>
                  <a:schemeClr val="tx2"/>
                </a:solidFill>
              </a:rPr>
              <a:t> </a:t>
            </a:r>
            <a:r>
              <a:rPr lang="ru-RU" sz="2600" dirty="0">
                <a:solidFill>
                  <a:schemeClr val="tx2"/>
                </a:solidFill>
              </a:rPr>
              <a:t>Пирсона, </a:t>
            </a:r>
            <a:r>
              <a:rPr lang="uk-UA" sz="2600" dirty="0">
                <a:solidFill>
                  <a:schemeClr val="tx2"/>
                </a:solidFill>
              </a:rPr>
              <a:t>r</a:t>
            </a:r>
            <a:r>
              <a:rPr lang="ru-RU" sz="2600" dirty="0">
                <a:solidFill>
                  <a:schemeClr val="tx2"/>
                </a:solidFill>
              </a:rPr>
              <a:t>) восприятие окружающих дружественными и уступчивыми, себя – контролирующим; окружающие воспринимают больных дружественными, себя – уступчивыми. </a:t>
            </a:r>
            <a:endParaRPr lang="ru-RU" sz="2600" dirty="0" smtClean="0">
              <a:solidFill>
                <a:schemeClr val="tx2"/>
              </a:solidFill>
            </a:endParaRPr>
          </a:p>
          <a:p>
            <a:pPr marL="174625"/>
            <a:endParaRPr lang="ru-RU" sz="2600" dirty="0">
              <a:solidFill>
                <a:schemeClr val="tx2"/>
              </a:solidFill>
            </a:endParaRPr>
          </a:p>
          <a:p>
            <a:pPr marL="174625"/>
            <a:r>
              <a:rPr lang="ru-RU" sz="2600" dirty="0" smtClean="0">
                <a:solidFill>
                  <a:schemeClr val="tx2"/>
                </a:solidFill>
              </a:rPr>
              <a:t>При </a:t>
            </a:r>
            <a:r>
              <a:rPr lang="ru-RU" sz="2600" dirty="0">
                <a:solidFill>
                  <a:schemeClr val="tx2"/>
                </a:solidFill>
              </a:rPr>
              <a:t>невротических тревожных расстройствах</a:t>
            </a:r>
            <a:r>
              <a:rPr lang="ru-RU" sz="2600" b="1" dirty="0">
                <a:solidFill>
                  <a:schemeClr val="tx2"/>
                </a:solidFill>
              </a:rPr>
              <a:t> </a:t>
            </a:r>
            <a:r>
              <a:rPr lang="ru-RU" sz="2600" dirty="0">
                <a:solidFill>
                  <a:schemeClr val="tx2"/>
                </a:solidFill>
              </a:rPr>
              <a:t>(F40+F41, F41.3, F41.1) больные не воспринимают других и себя дружественными, и окружающие не считают их и себя дружественными. </a:t>
            </a:r>
            <a:endParaRPr lang="ru-RU" sz="2600" dirty="0" smtClean="0">
              <a:solidFill>
                <a:schemeClr val="tx2"/>
              </a:solidFill>
            </a:endParaRPr>
          </a:p>
          <a:p>
            <a:pPr marL="174625"/>
            <a:endParaRPr lang="ru-RU" sz="2600" dirty="0">
              <a:solidFill>
                <a:schemeClr val="tx2"/>
              </a:solidFill>
            </a:endParaRPr>
          </a:p>
          <a:p>
            <a:pPr marL="174625"/>
            <a:r>
              <a:rPr lang="ru-RU" sz="2600" dirty="0" smtClean="0">
                <a:solidFill>
                  <a:schemeClr val="tx2"/>
                </a:solidFill>
              </a:rPr>
              <a:t>Больные </a:t>
            </a:r>
            <a:r>
              <a:rPr lang="ru-RU" sz="2600" dirty="0">
                <a:solidFill>
                  <a:schemeClr val="tx2"/>
                </a:solidFill>
              </a:rPr>
              <a:t>с личностной патологией</a:t>
            </a:r>
            <a:r>
              <a:rPr lang="ru-RU" sz="2600" b="1" dirty="0">
                <a:solidFill>
                  <a:schemeClr val="tx2"/>
                </a:solidFill>
              </a:rPr>
              <a:t> </a:t>
            </a:r>
            <a:r>
              <a:rPr lang="ru-RU" sz="2600" dirty="0">
                <a:solidFill>
                  <a:schemeClr val="tx2"/>
                </a:solidFill>
              </a:rPr>
              <a:t>(F07.0, F07+F6, F62.8) окружающих воспринимают враждебными, себя – в основном, враждебными, а окружающим не видятся контролирующими. </a:t>
            </a:r>
            <a:endParaRPr lang="ru-RU" sz="2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0411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4638" y="360512"/>
            <a:ext cx="878497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>
                <a:solidFill>
                  <a:schemeClr val="tx2"/>
                </a:solidFill>
              </a:rPr>
              <a:t>При аффективной (депрессивной) патологии (F06.32, F33.1, F34.1, F3, F06.32+F3) окружающие видятся  автономными, </a:t>
            </a:r>
            <a:r>
              <a:rPr lang="ru-RU" sz="2600" dirty="0" err="1">
                <a:solidFill>
                  <a:schemeClr val="tx2"/>
                </a:solidFill>
              </a:rPr>
              <a:t>самовосприятие</a:t>
            </a:r>
            <a:r>
              <a:rPr lang="ru-RU" sz="2600" dirty="0">
                <a:solidFill>
                  <a:schemeClr val="tx2"/>
                </a:solidFill>
              </a:rPr>
              <a:t> – </a:t>
            </a:r>
            <a:r>
              <a:rPr lang="ru-RU" sz="2600" dirty="0" err="1">
                <a:solidFill>
                  <a:schemeClr val="tx2"/>
                </a:solidFill>
              </a:rPr>
              <a:t>самоутверждающееся</a:t>
            </a:r>
            <a:r>
              <a:rPr lang="ru-RU" sz="2600" dirty="0">
                <a:solidFill>
                  <a:schemeClr val="tx2"/>
                </a:solidFill>
              </a:rPr>
              <a:t>, а другие видят больных враждебными, а себя – контролирующими. </a:t>
            </a:r>
            <a:endParaRPr lang="ru-RU" sz="2600" dirty="0" smtClean="0">
              <a:solidFill>
                <a:schemeClr val="tx2"/>
              </a:solidFill>
            </a:endParaRPr>
          </a:p>
          <a:p>
            <a:endParaRPr lang="ru-RU" sz="2600" dirty="0">
              <a:solidFill>
                <a:schemeClr val="tx2"/>
              </a:solidFill>
            </a:endParaRPr>
          </a:p>
          <a:p>
            <a:r>
              <a:rPr lang="ru-RU" sz="2600" dirty="0" smtClean="0">
                <a:solidFill>
                  <a:schemeClr val="tx2"/>
                </a:solidFill>
              </a:rPr>
              <a:t>При </a:t>
            </a:r>
            <a:r>
              <a:rPr lang="ru-RU" sz="2600" dirty="0">
                <a:solidFill>
                  <a:schemeClr val="tx2"/>
                </a:solidFill>
              </a:rPr>
              <a:t>органических психических расстройствах (F0) другие воспринимаются автономными, в </a:t>
            </a:r>
            <a:r>
              <a:rPr lang="ru-RU" sz="2600" dirty="0" err="1">
                <a:solidFill>
                  <a:schemeClr val="tx2"/>
                </a:solidFill>
              </a:rPr>
              <a:t>контрпереносе</a:t>
            </a:r>
            <a:r>
              <a:rPr lang="ru-RU" sz="2600" dirty="0">
                <a:solidFill>
                  <a:schemeClr val="tx2"/>
                </a:solidFill>
              </a:rPr>
              <a:t> – дружественная оценка и неконтролирующая самооценка. </a:t>
            </a:r>
            <a:endParaRPr lang="ru-RU" sz="2600" dirty="0" smtClean="0">
              <a:solidFill>
                <a:schemeClr val="tx2"/>
              </a:solidFill>
            </a:endParaRPr>
          </a:p>
          <a:p>
            <a:endParaRPr lang="ru-RU" sz="2600" dirty="0">
              <a:solidFill>
                <a:schemeClr val="tx2"/>
              </a:solidFill>
            </a:endParaRPr>
          </a:p>
          <a:p>
            <a:r>
              <a:rPr lang="ru-RU" sz="2600" dirty="0" smtClean="0">
                <a:solidFill>
                  <a:schemeClr val="tx2"/>
                </a:solidFill>
              </a:rPr>
              <a:t>При </a:t>
            </a:r>
            <a:r>
              <a:rPr lang="ru-RU" sz="2600" dirty="0">
                <a:solidFill>
                  <a:schemeClr val="tx2"/>
                </a:solidFill>
              </a:rPr>
              <a:t>расстройствах адаптации</a:t>
            </a:r>
            <a:r>
              <a:rPr lang="ru-RU" sz="2600" b="1" dirty="0">
                <a:solidFill>
                  <a:schemeClr val="tx2"/>
                </a:solidFill>
              </a:rPr>
              <a:t> </a:t>
            </a:r>
            <a:r>
              <a:rPr lang="ru-RU" sz="2600" dirty="0">
                <a:solidFill>
                  <a:schemeClr val="tx2"/>
                </a:solidFill>
              </a:rPr>
              <a:t>(F43, F43.21, F43.22) окружающие видятся дружественными, невраждебными и </a:t>
            </a:r>
            <a:r>
              <a:rPr lang="ru-RU" sz="2600" dirty="0" err="1">
                <a:solidFill>
                  <a:schemeClr val="tx2"/>
                </a:solidFill>
              </a:rPr>
              <a:t>самоутверждающимися</a:t>
            </a:r>
            <a:r>
              <a:rPr lang="ru-RU" sz="2600" dirty="0">
                <a:solidFill>
                  <a:schemeClr val="tx2"/>
                </a:solidFill>
              </a:rPr>
              <a:t>, </a:t>
            </a:r>
            <a:r>
              <a:rPr lang="ru-RU" sz="2600" dirty="0" err="1">
                <a:solidFill>
                  <a:schemeClr val="tx2"/>
                </a:solidFill>
              </a:rPr>
              <a:t>самовосприятие</a:t>
            </a:r>
            <a:r>
              <a:rPr lang="ru-RU" sz="2600" dirty="0">
                <a:solidFill>
                  <a:schemeClr val="tx2"/>
                </a:solidFill>
              </a:rPr>
              <a:t> – </a:t>
            </a:r>
            <a:r>
              <a:rPr lang="ru-RU" sz="2600" dirty="0" err="1">
                <a:solidFill>
                  <a:schemeClr val="tx2"/>
                </a:solidFill>
              </a:rPr>
              <a:t>самоутверждающееся</a:t>
            </a:r>
            <a:r>
              <a:rPr lang="ru-RU" sz="2600" dirty="0">
                <a:solidFill>
                  <a:schemeClr val="tx2"/>
                </a:solidFill>
              </a:rPr>
              <a:t>, в </a:t>
            </a:r>
            <a:r>
              <a:rPr lang="ru-RU" sz="2600" dirty="0" err="1">
                <a:solidFill>
                  <a:schemeClr val="tx2"/>
                </a:solidFill>
              </a:rPr>
              <a:t>контрпереносе</a:t>
            </a:r>
            <a:r>
              <a:rPr lang="ru-RU" sz="2600" dirty="0">
                <a:solidFill>
                  <a:schemeClr val="tx2"/>
                </a:solidFill>
              </a:rPr>
              <a:t> восприятие дружественное и </a:t>
            </a:r>
            <a:r>
              <a:rPr lang="ru-RU" sz="2600" dirty="0" err="1">
                <a:solidFill>
                  <a:schemeClr val="tx2"/>
                </a:solidFill>
              </a:rPr>
              <a:t>самоутверждающееся</a:t>
            </a:r>
            <a:r>
              <a:rPr lang="ru-RU" sz="2600" dirty="0">
                <a:solidFill>
                  <a:schemeClr val="tx2"/>
                </a:solidFill>
              </a:rPr>
              <a:t>, а </a:t>
            </a:r>
            <a:r>
              <a:rPr lang="ru-RU" sz="2600" dirty="0" err="1">
                <a:solidFill>
                  <a:schemeClr val="tx2"/>
                </a:solidFill>
              </a:rPr>
              <a:t>самовосприятие</a:t>
            </a:r>
            <a:r>
              <a:rPr lang="ru-RU" sz="2600" dirty="0">
                <a:solidFill>
                  <a:schemeClr val="tx2"/>
                </a:solidFill>
              </a:rPr>
              <a:t> – контролирующее. </a:t>
            </a:r>
            <a:endParaRPr lang="ru-RU" sz="2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3357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40" y="0"/>
            <a:ext cx="9144000" cy="7145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>
              <a:lnSpc>
                <a:spcPts val="2200"/>
              </a:lnSpc>
            </a:pPr>
            <a:endParaRPr lang="ru-RU" sz="2600" dirty="0" smtClean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  <a:p>
            <a:pPr marL="87313">
              <a:lnSpc>
                <a:spcPts val="2200"/>
              </a:lnSpc>
            </a:pPr>
            <a:r>
              <a:rPr lang="ru-RU" sz="26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Таким </a:t>
            </a:r>
            <a:r>
              <a:rPr lang="ru-RU" sz="26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образом, можно сделать следующие </a:t>
            </a:r>
            <a:r>
              <a:rPr lang="ru-RU" sz="2600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выводы</a:t>
            </a:r>
            <a:r>
              <a:rPr lang="ru-RU" sz="26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о закономерностях, </a:t>
            </a:r>
            <a:r>
              <a:rPr lang="ru-RU" sz="26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характеризующих </a:t>
            </a:r>
            <a:r>
              <a:rPr lang="ru-RU" sz="26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межличностные отношения при </a:t>
            </a:r>
            <a:r>
              <a:rPr lang="ru-RU" sz="2600" dirty="0" err="1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непсихотических</a:t>
            </a:r>
            <a:r>
              <a:rPr lang="ru-RU" sz="26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психических расстройствах</a:t>
            </a:r>
            <a:r>
              <a:rPr lang="ru-RU" sz="26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у </a:t>
            </a:r>
            <a:r>
              <a:rPr lang="ru-RU" sz="26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обследованных</a:t>
            </a:r>
            <a:r>
              <a:rPr lang="ru-RU" sz="26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87313">
              <a:lnSpc>
                <a:spcPts val="2200"/>
              </a:lnSpc>
            </a:pPr>
            <a:endParaRPr lang="ru-RU" sz="2600" b="1" dirty="0" smtClean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  <a:p>
            <a:pPr marL="87313">
              <a:lnSpc>
                <a:spcPts val="2200"/>
              </a:lnSpc>
            </a:pPr>
            <a:r>
              <a:rPr lang="ru-RU" sz="26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1.</a:t>
            </a:r>
            <a:r>
              <a:rPr lang="ru-RU" sz="26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У обследованных преобладали восприятие других людей как враждебных и контролирующих, а также дружественное </a:t>
            </a:r>
            <a:r>
              <a:rPr lang="ru-RU" sz="2600" dirty="0" err="1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самовосприятие</a:t>
            </a:r>
            <a:r>
              <a:rPr lang="ru-RU" sz="26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. </a:t>
            </a:r>
          </a:p>
          <a:p>
            <a:pPr marL="87313">
              <a:lnSpc>
                <a:spcPts val="2200"/>
              </a:lnSpc>
            </a:pPr>
            <a:endParaRPr lang="ru-RU" sz="2600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  <a:p>
            <a:pPr marL="87313">
              <a:lnSpc>
                <a:spcPts val="2200"/>
              </a:lnSpc>
            </a:pPr>
            <a:r>
              <a:rPr lang="ru-RU" sz="26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2.</a:t>
            </a:r>
            <a:r>
              <a:rPr lang="ru-RU" sz="26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В </a:t>
            </a:r>
            <a:r>
              <a:rPr lang="ru-RU" sz="2600" dirty="0" err="1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контрпереносе</a:t>
            </a:r>
            <a:r>
              <a:rPr lang="ru-RU" sz="26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преобладало восприятие больного как враждебного и контролирующего, что свидетельствует о значимости проективных защитных механизмов. </a:t>
            </a:r>
          </a:p>
          <a:p>
            <a:pPr marL="87313">
              <a:lnSpc>
                <a:spcPts val="2200"/>
              </a:lnSpc>
            </a:pPr>
            <a:endParaRPr lang="ru-RU" sz="2600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  <a:p>
            <a:pPr marL="87313">
              <a:lnSpc>
                <a:spcPts val="2200"/>
              </a:lnSpc>
            </a:pPr>
            <a:r>
              <a:rPr lang="ru-RU" sz="26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3.</a:t>
            </a:r>
            <a:r>
              <a:rPr lang="ru-RU" sz="26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В </a:t>
            </a:r>
            <a:r>
              <a:rPr lang="ru-RU" sz="2600" dirty="0" err="1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контрпереносном</a:t>
            </a:r>
            <a:r>
              <a:rPr lang="ru-RU" sz="26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dirty="0" err="1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самовосприятии</a:t>
            </a:r>
            <a:r>
              <a:rPr lang="ru-RU" sz="26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доминировали враждебность (в перспективе А1 другие, в основном, воспринимались, в том числе, как враждебные) и </a:t>
            </a:r>
            <a:r>
              <a:rPr lang="ru-RU" sz="2600" dirty="0" err="1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самоутверждающийся</a:t>
            </a:r>
            <a:r>
              <a:rPr lang="ru-RU" sz="26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тип поведения (возможно, воспринимаемый больными как контролирующий). </a:t>
            </a:r>
            <a:endParaRPr lang="ru-RU" sz="2600" dirty="0" smtClean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  <a:p>
            <a:pPr marL="87313">
              <a:lnSpc>
                <a:spcPts val="2200"/>
              </a:lnSpc>
            </a:pPr>
            <a:endParaRPr lang="ru-RU" sz="2600" b="1" dirty="0" smtClean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  <a:p>
            <a:pPr marL="87313">
              <a:lnSpc>
                <a:spcPts val="2200"/>
              </a:lnSpc>
            </a:pPr>
            <a:r>
              <a:rPr lang="ru-RU" sz="26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4.</a:t>
            </a:r>
            <a:r>
              <a:rPr lang="ru-RU" sz="26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Закономерности межличностных отношений </a:t>
            </a:r>
            <a:r>
              <a:rPr lang="ru-RU" sz="26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при </a:t>
            </a:r>
            <a:r>
              <a:rPr lang="ru-RU" sz="26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различных </a:t>
            </a:r>
            <a:r>
              <a:rPr lang="ru-RU" sz="2600" dirty="0" err="1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непсихотических</a:t>
            </a:r>
            <a:r>
              <a:rPr lang="ru-RU" sz="26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6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психических расстройствах </a:t>
            </a:r>
            <a:r>
              <a:rPr lang="ru-RU" sz="26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являются основой разработки </a:t>
            </a:r>
            <a:r>
              <a:rPr lang="ru-RU" sz="26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и применения психотерапевтических </a:t>
            </a:r>
            <a:r>
              <a:rPr lang="ru-RU" sz="26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техник у больных с наличием данных видов патологии.  </a:t>
            </a:r>
            <a:endParaRPr lang="ru-RU" sz="2600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ts val="2200"/>
              </a:lnSpc>
            </a:pPr>
            <a:r>
              <a:rPr lang="ru-RU" sz="26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ru-RU" sz="2600" dirty="0" smtClean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59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ÐÐ°ÑÑÐ¸Ð½ÐºÐ¸ Ð¿Ð¾ Ð·Ð°Ð¿ÑÐ¾ÑÑ Ð¼Ð¾ÑÐµ ÑÐ¾ÑÐ¾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684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344686" y="2659559"/>
            <a:ext cx="644747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</a:rPr>
              <a:t>СПАСИБО ЗА ВНИМАНИЕ!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67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862" y="10307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sz="2400" dirty="0" smtClean="0">
              <a:solidFill>
                <a:schemeClr val="tx2"/>
              </a:solidFill>
            </a:endParaRPr>
          </a:p>
          <a:p>
            <a:r>
              <a:rPr lang="ru-RU" sz="2400" dirty="0">
                <a:solidFill>
                  <a:schemeClr val="tx2"/>
                </a:solidFill>
              </a:rPr>
              <a:t>В настоящее время предполагается, что ориентированному на психоанализ психотерапевту можно уже при первом контакте с пациентом поставить диагноз, выявить клинические причины развития заболевания (</a:t>
            </a:r>
            <a:r>
              <a:rPr lang="uk-UA" sz="2400" dirty="0" err="1">
                <a:solidFill>
                  <a:schemeClr val="tx2"/>
                </a:solidFill>
              </a:rPr>
              <a:t>Хайгл-Эверс</a:t>
            </a:r>
            <a:r>
              <a:rPr lang="uk-UA" sz="2400" dirty="0">
                <a:solidFill>
                  <a:schemeClr val="tx2"/>
                </a:solidFill>
              </a:rPr>
              <a:t> А., </a:t>
            </a:r>
            <a:r>
              <a:rPr lang="uk-UA" sz="2400" dirty="0" err="1">
                <a:solidFill>
                  <a:schemeClr val="tx2"/>
                </a:solidFill>
              </a:rPr>
              <a:t>Хайгл</a:t>
            </a:r>
            <a:r>
              <a:rPr lang="uk-UA" sz="2400" dirty="0">
                <a:solidFill>
                  <a:schemeClr val="tx2"/>
                </a:solidFill>
              </a:rPr>
              <a:t> Ф., </a:t>
            </a:r>
            <a:r>
              <a:rPr lang="uk-UA" sz="2400" dirty="0" err="1">
                <a:solidFill>
                  <a:schemeClr val="tx2"/>
                </a:solidFill>
              </a:rPr>
              <a:t>Отт</a:t>
            </a:r>
            <a:r>
              <a:rPr lang="uk-UA" sz="2400" dirty="0">
                <a:solidFill>
                  <a:schemeClr val="tx2"/>
                </a:solidFill>
              </a:rPr>
              <a:t> Ю., </a:t>
            </a:r>
            <a:r>
              <a:rPr lang="uk-UA" sz="2400" dirty="0" err="1">
                <a:solidFill>
                  <a:schemeClr val="tx2"/>
                </a:solidFill>
              </a:rPr>
              <a:t>Рюгер</a:t>
            </a:r>
            <a:r>
              <a:rPr lang="uk-UA" sz="2400" dirty="0">
                <a:solidFill>
                  <a:schemeClr val="tx2"/>
                </a:solidFill>
              </a:rPr>
              <a:t> У. </a:t>
            </a:r>
            <a:r>
              <a:rPr lang="uk-UA" sz="2400" u="sng" dirty="0">
                <a:solidFill>
                  <a:schemeClr val="tx2"/>
                </a:solidFill>
                <a:hlinkClick r:id="rId2"/>
              </a:rPr>
              <a:t> </a:t>
            </a:r>
            <a:endParaRPr lang="en-US" sz="2400" u="sng" dirty="0">
              <a:solidFill>
                <a:schemeClr val="tx2"/>
              </a:solidFill>
              <a:hlinkClick r:id="rId2"/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(</a:t>
            </a:r>
            <a:r>
              <a:rPr lang="en-US" sz="2400" dirty="0" err="1">
                <a:solidFill>
                  <a:schemeClr val="tx2"/>
                </a:solidFill>
              </a:rPr>
              <a:t>Heigl</a:t>
            </a:r>
            <a:r>
              <a:rPr lang="en-US" sz="2400" dirty="0">
                <a:solidFill>
                  <a:schemeClr val="tx2"/>
                </a:solidFill>
              </a:rPr>
              <a:t>-Evers A., </a:t>
            </a:r>
            <a:r>
              <a:rPr lang="en-US" sz="2400" dirty="0" err="1">
                <a:solidFill>
                  <a:schemeClr val="tx2"/>
                </a:solidFill>
              </a:rPr>
              <a:t>Heigl</a:t>
            </a:r>
            <a:r>
              <a:rPr lang="en-US" sz="2400" dirty="0">
                <a:solidFill>
                  <a:schemeClr val="tx2"/>
                </a:solidFill>
              </a:rPr>
              <a:t> F., </a:t>
            </a:r>
            <a:r>
              <a:rPr lang="en-US" sz="2400" dirty="0" err="1">
                <a:solidFill>
                  <a:schemeClr val="tx2"/>
                </a:solidFill>
              </a:rPr>
              <a:t>Ott</a:t>
            </a:r>
            <a:r>
              <a:rPr lang="en-US" sz="2400" dirty="0">
                <a:solidFill>
                  <a:schemeClr val="tx2"/>
                </a:solidFill>
              </a:rPr>
              <a:t> J. </a:t>
            </a:r>
            <a:r>
              <a:rPr lang="ru-RU" sz="2400" dirty="0">
                <a:solidFill>
                  <a:schemeClr val="tx2"/>
                </a:solidFill>
              </a:rPr>
              <a:t>, </a:t>
            </a:r>
            <a:r>
              <a:rPr lang="ru-RU" sz="2400" dirty="0" err="1">
                <a:solidFill>
                  <a:schemeClr val="tx2"/>
                </a:solidFill>
              </a:rPr>
              <a:t>Rüger</a:t>
            </a:r>
            <a:r>
              <a:rPr lang="ru-RU" sz="2400" dirty="0">
                <a:solidFill>
                  <a:schemeClr val="tx2"/>
                </a:solidFill>
              </a:rPr>
              <a:t> U.), </a:t>
            </a:r>
            <a:r>
              <a:rPr lang="uk-UA" sz="2400" dirty="0">
                <a:solidFill>
                  <a:schemeClr val="tx2"/>
                </a:solidFill>
              </a:rPr>
              <a:t>2002</a:t>
            </a:r>
            <a:r>
              <a:rPr lang="ru-RU" sz="2400" dirty="0">
                <a:solidFill>
                  <a:schemeClr val="tx2"/>
                </a:solidFill>
              </a:rPr>
              <a:t>). </a:t>
            </a:r>
          </a:p>
          <a:p>
            <a:endParaRPr lang="en-US" sz="2400" dirty="0">
              <a:solidFill>
                <a:schemeClr val="tx2"/>
              </a:solidFill>
            </a:endParaRPr>
          </a:p>
          <a:p>
            <a:r>
              <a:rPr lang="ru-RU" sz="2400" dirty="0">
                <a:solidFill>
                  <a:schemeClr val="tx2"/>
                </a:solidFill>
              </a:rPr>
              <a:t>Применяемый при этом метод, </a:t>
            </a:r>
            <a:r>
              <a:rPr lang="ru-RU" sz="2400" b="1" dirty="0">
                <a:solidFill>
                  <a:schemeClr val="tx2"/>
                </a:solidFill>
              </a:rPr>
              <a:t>первичное психоаналитическое интервью</a:t>
            </a:r>
            <a:r>
              <a:rPr lang="ru-RU" sz="2400" dirty="0">
                <a:solidFill>
                  <a:schemeClr val="tx2"/>
                </a:solidFill>
              </a:rPr>
              <a:t>, был в общих чертах разработан уже З. Фрейдом.</a:t>
            </a:r>
          </a:p>
          <a:p>
            <a:endParaRPr lang="ru-RU" sz="2400" dirty="0">
              <a:solidFill>
                <a:schemeClr val="tx2"/>
              </a:solidFill>
            </a:endParaRPr>
          </a:p>
          <a:p>
            <a:r>
              <a:rPr lang="ru-RU" sz="2400" dirty="0">
                <a:solidFill>
                  <a:schemeClr val="tx2"/>
                </a:solidFill>
              </a:rPr>
              <a:t>В дальнейшем Г. </a:t>
            </a:r>
            <a:r>
              <a:rPr lang="ru-RU" sz="2400" dirty="0" err="1">
                <a:solidFill>
                  <a:schemeClr val="tx2"/>
                </a:solidFill>
              </a:rPr>
              <a:t>Аргеландером</a:t>
            </a:r>
            <a:r>
              <a:rPr lang="ru-RU" sz="2400" dirty="0">
                <a:solidFill>
                  <a:schemeClr val="tx2"/>
                </a:solidFill>
              </a:rPr>
              <a:t> (</a:t>
            </a:r>
            <a:r>
              <a:rPr lang="ru-RU" sz="2400" dirty="0" err="1">
                <a:solidFill>
                  <a:schemeClr val="tx2"/>
                </a:solidFill>
              </a:rPr>
              <a:t>Argelander</a:t>
            </a:r>
            <a:r>
              <a:rPr lang="ru-RU" sz="2400" dirty="0">
                <a:solidFill>
                  <a:schemeClr val="tx2"/>
                </a:solidFill>
              </a:rPr>
              <a:t> Н., 1966, 1967, 1970) была разработана концептуализация первичного психоаналитического интервью. </a:t>
            </a:r>
          </a:p>
          <a:p>
            <a:endParaRPr lang="ru-RU" sz="2400" dirty="0">
              <a:solidFill>
                <a:schemeClr val="tx2"/>
              </a:solidFill>
            </a:endParaRPr>
          </a:p>
          <a:p>
            <a:r>
              <a:rPr lang="ru-RU" sz="2400" dirty="0">
                <a:solidFill>
                  <a:schemeClr val="tx2"/>
                </a:solidFill>
              </a:rPr>
              <a:t>Структурированное интервью, разработанное О. </a:t>
            </a:r>
            <a:r>
              <a:rPr lang="ru-RU" sz="2400" dirty="0" err="1">
                <a:solidFill>
                  <a:schemeClr val="tx2"/>
                </a:solidFill>
              </a:rPr>
              <a:t>Кернбергом</a:t>
            </a:r>
            <a:r>
              <a:rPr lang="ru-RU" sz="2400" dirty="0">
                <a:solidFill>
                  <a:schemeClr val="tx2"/>
                </a:solidFill>
              </a:rPr>
              <a:t> (</a:t>
            </a:r>
            <a:r>
              <a:rPr lang="ru-RU" sz="2400" dirty="0" err="1">
                <a:solidFill>
                  <a:schemeClr val="tx2"/>
                </a:solidFill>
              </a:rPr>
              <a:t>Kernberg</a:t>
            </a:r>
            <a:r>
              <a:rPr lang="ru-RU" sz="2400" dirty="0">
                <a:solidFill>
                  <a:schemeClr val="tx2"/>
                </a:solidFill>
              </a:rPr>
              <a:t> O.F., 1988), представляет собой второе поколение ранних «динамических интервью».</a:t>
            </a:r>
          </a:p>
        </p:txBody>
      </p:sp>
    </p:spTree>
    <p:extLst>
      <p:ext uri="{BB962C8B-B14F-4D97-AF65-F5344CB8AC3E}">
        <p14:creationId xmlns:p14="http://schemas.microsoft.com/office/powerpoint/2010/main" val="374825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54084"/>
            <a:ext cx="9144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ru-RU" sz="2400" dirty="0">
                <a:solidFill>
                  <a:schemeClr val="tx2"/>
                </a:solidFill>
              </a:rPr>
              <a:t>В результате усилий, направленных на создание систематизированной и </a:t>
            </a:r>
            <a:r>
              <a:rPr lang="ru-RU" sz="2400" dirty="0" err="1">
                <a:solidFill>
                  <a:schemeClr val="tx2"/>
                </a:solidFill>
              </a:rPr>
              <a:t>интерсубъективно</a:t>
            </a:r>
            <a:r>
              <a:rPr lang="ru-RU" sz="2400" dirty="0">
                <a:solidFill>
                  <a:schemeClr val="tx2"/>
                </a:solidFill>
              </a:rPr>
              <a:t> сравнимой (проверяемой), ориентированной на психоанализ диагностики, которую, в то же время, нужно было отграничить от рассматривающей симптомы диагностики, опирающейся на нозологические регистры МКБ-10 и DSM-IV, в сентябре 1992 был создан межрегиональный Комитет по ОПД, т. е., </a:t>
            </a:r>
            <a:r>
              <a:rPr lang="ru-RU" sz="2400" b="1" dirty="0" err="1">
                <a:solidFill>
                  <a:schemeClr val="tx2"/>
                </a:solidFill>
              </a:rPr>
              <a:t>операционализированной</a:t>
            </a:r>
            <a:r>
              <a:rPr lang="ru-RU" sz="2400" b="1" dirty="0">
                <a:solidFill>
                  <a:schemeClr val="tx2"/>
                </a:solidFill>
              </a:rPr>
              <a:t> психодинамической диагностике</a:t>
            </a:r>
            <a:r>
              <a:rPr lang="ru-RU" sz="2400" dirty="0">
                <a:solidFill>
                  <a:schemeClr val="tx2"/>
                </a:solidFill>
              </a:rPr>
              <a:t>. </a:t>
            </a:r>
          </a:p>
          <a:p>
            <a:pPr>
              <a:lnSpc>
                <a:spcPts val="2400"/>
              </a:lnSpc>
            </a:pPr>
            <a:endParaRPr lang="ru-RU" sz="2400" dirty="0">
              <a:solidFill>
                <a:schemeClr val="tx2"/>
              </a:solidFill>
            </a:endParaRPr>
          </a:p>
          <a:p>
            <a:pPr>
              <a:lnSpc>
                <a:spcPts val="2400"/>
              </a:lnSpc>
            </a:pPr>
            <a:r>
              <a:rPr lang="ru-RU" sz="2400" dirty="0">
                <a:solidFill>
                  <a:schemeClr val="tx2"/>
                </a:solidFill>
              </a:rPr>
              <a:t>Задачей этого Комитета была разработка клинических и эмпирических руководств. Первые формулировки совместно работающих здесь групп уже собраны и опубликованы (1996). </a:t>
            </a:r>
          </a:p>
          <a:p>
            <a:pPr>
              <a:lnSpc>
                <a:spcPts val="2400"/>
              </a:lnSpc>
            </a:pPr>
            <a:endParaRPr lang="uk-UA" sz="2400" dirty="0">
              <a:solidFill>
                <a:schemeClr val="tx2"/>
              </a:solidFill>
            </a:endParaRPr>
          </a:p>
          <a:p>
            <a:pPr>
              <a:lnSpc>
                <a:spcPts val="2400"/>
              </a:lnSpc>
            </a:pPr>
            <a:r>
              <a:rPr lang="uk-UA" sz="2400" dirty="0" err="1">
                <a:solidFill>
                  <a:schemeClr val="tx2"/>
                </a:solidFill>
              </a:rPr>
              <a:t>После</a:t>
            </a:r>
            <a:r>
              <a:rPr lang="uk-UA" sz="2400" dirty="0">
                <a:solidFill>
                  <a:schemeClr val="tx2"/>
                </a:solidFill>
              </a:rPr>
              <a:t> 10 лет </a:t>
            </a:r>
            <a:r>
              <a:rPr lang="uk-UA" sz="2400" dirty="0" err="1">
                <a:solidFill>
                  <a:schemeClr val="tx2"/>
                </a:solidFill>
              </a:rPr>
              <a:t>работы</a:t>
            </a:r>
            <a:r>
              <a:rPr lang="uk-UA" sz="2400" dirty="0">
                <a:solidFill>
                  <a:schemeClr val="tx2"/>
                </a:solidFill>
              </a:rPr>
              <a:t> с </a:t>
            </a:r>
            <a:r>
              <a:rPr lang="uk-UA" sz="2400" dirty="0" err="1">
                <a:solidFill>
                  <a:schemeClr val="tx2"/>
                </a:solidFill>
              </a:rPr>
              <a:t>первой</a:t>
            </a:r>
            <a:r>
              <a:rPr lang="uk-UA" sz="2400" dirty="0">
                <a:solidFill>
                  <a:schemeClr val="tx2"/>
                </a:solidFill>
              </a:rPr>
              <a:t> </a:t>
            </a:r>
            <a:r>
              <a:rPr lang="uk-UA" sz="2400" dirty="0" err="1">
                <a:solidFill>
                  <a:schemeClr val="tx2"/>
                </a:solidFill>
              </a:rPr>
              <a:t>версией</a:t>
            </a:r>
            <a:r>
              <a:rPr lang="uk-UA" sz="2400" dirty="0">
                <a:solidFill>
                  <a:schemeClr val="tx2"/>
                </a:solidFill>
              </a:rPr>
              <a:t> ОПД и </a:t>
            </a:r>
            <a:r>
              <a:rPr lang="uk-UA" sz="2400" dirty="0" err="1">
                <a:solidFill>
                  <a:schemeClr val="tx2"/>
                </a:solidFill>
              </a:rPr>
              <a:t>её</a:t>
            </a:r>
            <a:r>
              <a:rPr lang="uk-UA" sz="2400" dirty="0">
                <a:solidFill>
                  <a:schemeClr val="tx2"/>
                </a:solidFill>
              </a:rPr>
              <a:t> </a:t>
            </a:r>
            <a:r>
              <a:rPr lang="uk-UA" sz="2400" dirty="0" err="1">
                <a:solidFill>
                  <a:schemeClr val="tx2"/>
                </a:solidFill>
              </a:rPr>
              <a:t>применения</a:t>
            </a:r>
            <a:r>
              <a:rPr lang="uk-UA" sz="2400" dirty="0">
                <a:solidFill>
                  <a:schemeClr val="tx2"/>
                </a:solidFill>
              </a:rPr>
              <a:t> в </a:t>
            </a:r>
            <a:r>
              <a:rPr lang="uk-UA" sz="2400" dirty="0" err="1">
                <a:solidFill>
                  <a:schemeClr val="tx2"/>
                </a:solidFill>
              </a:rPr>
              <a:t>различных</a:t>
            </a:r>
            <a:r>
              <a:rPr lang="uk-UA" sz="2400" dirty="0">
                <a:solidFill>
                  <a:schemeClr val="tx2"/>
                </a:solidFill>
              </a:rPr>
              <a:t> </a:t>
            </a:r>
            <a:r>
              <a:rPr lang="uk-UA" sz="2400" dirty="0" err="1">
                <a:solidFill>
                  <a:schemeClr val="tx2"/>
                </a:solidFill>
              </a:rPr>
              <a:t>условиях</a:t>
            </a:r>
            <a:r>
              <a:rPr lang="uk-UA" sz="2400" dirty="0">
                <a:solidFill>
                  <a:schemeClr val="tx2"/>
                </a:solidFill>
              </a:rPr>
              <a:t> </a:t>
            </a:r>
            <a:r>
              <a:rPr lang="uk-UA" sz="2400" dirty="0" err="1">
                <a:solidFill>
                  <a:schemeClr val="tx2"/>
                </a:solidFill>
              </a:rPr>
              <a:t>была</a:t>
            </a:r>
            <a:r>
              <a:rPr lang="uk-UA" sz="2400" dirty="0">
                <a:solidFill>
                  <a:schemeClr val="tx2"/>
                </a:solidFill>
              </a:rPr>
              <a:t> представлена </a:t>
            </a:r>
            <a:r>
              <a:rPr lang="ru-RU" sz="2400" dirty="0">
                <a:solidFill>
                  <a:schemeClr val="tx2"/>
                </a:solidFill>
              </a:rPr>
              <a:t>её </a:t>
            </a:r>
            <a:r>
              <a:rPr lang="uk-UA" sz="2400" dirty="0" err="1">
                <a:solidFill>
                  <a:schemeClr val="tx2"/>
                </a:solidFill>
              </a:rPr>
              <a:t>вторая</a:t>
            </a:r>
            <a:r>
              <a:rPr lang="uk-UA" sz="2400" dirty="0">
                <a:solidFill>
                  <a:schemeClr val="tx2"/>
                </a:solidFill>
              </a:rPr>
              <a:t> </a:t>
            </a:r>
            <a:r>
              <a:rPr lang="uk-UA" sz="2400" dirty="0" err="1">
                <a:solidFill>
                  <a:schemeClr val="tx2"/>
                </a:solidFill>
              </a:rPr>
              <a:t>версия</a:t>
            </a:r>
            <a:r>
              <a:rPr lang="uk-UA" sz="2400" dirty="0">
                <a:solidFill>
                  <a:schemeClr val="tx2"/>
                </a:solidFill>
              </a:rPr>
              <a:t> </a:t>
            </a:r>
            <a:r>
              <a:rPr lang="ru-RU" sz="2400" dirty="0">
                <a:solidFill>
                  <a:schemeClr val="tx2"/>
                </a:solidFill>
              </a:rPr>
              <a:t>(</a:t>
            </a:r>
            <a:r>
              <a:rPr lang="uk-UA" sz="2400" dirty="0">
                <a:solidFill>
                  <a:schemeClr val="tx2"/>
                </a:solidFill>
              </a:rPr>
              <a:t>ОПД</a:t>
            </a:r>
            <a:r>
              <a:rPr lang="ru-RU" sz="2400" dirty="0">
                <a:solidFill>
                  <a:schemeClr val="tx2"/>
                </a:solidFill>
              </a:rPr>
              <a:t>-2). </a:t>
            </a:r>
            <a:r>
              <a:rPr lang="uk-UA" sz="2400" dirty="0">
                <a:solidFill>
                  <a:schemeClr val="tx2"/>
                </a:solidFill>
              </a:rPr>
              <a:t>С </a:t>
            </a:r>
            <a:r>
              <a:rPr lang="uk-UA" sz="2400" dirty="0" err="1">
                <a:solidFill>
                  <a:schemeClr val="tx2"/>
                </a:solidFill>
              </a:rPr>
              <a:t>помощью</a:t>
            </a:r>
            <a:r>
              <a:rPr lang="uk-UA" sz="2400" dirty="0">
                <a:solidFill>
                  <a:schemeClr val="tx2"/>
                </a:solidFill>
              </a:rPr>
              <a:t> ОПД-2 </a:t>
            </a:r>
            <a:r>
              <a:rPr lang="uk-UA" sz="2400" dirty="0" err="1">
                <a:solidFill>
                  <a:schemeClr val="tx2"/>
                </a:solidFill>
              </a:rPr>
              <a:t>могут</a:t>
            </a:r>
            <a:r>
              <a:rPr lang="uk-UA" sz="2400" dirty="0">
                <a:solidFill>
                  <a:schemeClr val="tx2"/>
                </a:solidFill>
              </a:rPr>
              <a:t> </a:t>
            </a:r>
            <a:r>
              <a:rPr lang="uk-UA" sz="2400" dirty="0" err="1">
                <a:solidFill>
                  <a:schemeClr val="tx2"/>
                </a:solidFill>
              </a:rPr>
              <a:t>быть</a:t>
            </a:r>
            <a:r>
              <a:rPr lang="uk-UA" sz="2400" dirty="0">
                <a:solidFill>
                  <a:schemeClr val="tx2"/>
                </a:solidFill>
              </a:rPr>
              <a:t> </a:t>
            </a:r>
            <a:r>
              <a:rPr lang="uk-UA" sz="2400" dirty="0" err="1">
                <a:solidFill>
                  <a:schemeClr val="tx2"/>
                </a:solidFill>
              </a:rPr>
              <a:t>определены</a:t>
            </a:r>
            <a:r>
              <a:rPr lang="uk-UA" sz="2400" dirty="0">
                <a:solidFill>
                  <a:schemeClr val="tx2"/>
                </a:solidFill>
              </a:rPr>
              <a:t> </a:t>
            </a:r>
            <a:r>
              <a:rPr lang="uk-UA" sz="2400" dirty="0" err="1">
                <a:solidFill>
                  <a:schemeClr val="tx2"/>
                </a:solidFill>
              </a:rPr>
              <a:t>цели</a:t>
            </a:r>
            <a:r>
              <a:rPr lang="uk-UA" sz="2400" dirty="0">
                <a:solidFill>
                  <a:schemeClr val="tx2"/>
                </a:solidFill>
              </a:rPr>
              <a:t> </a:t>
            </a:r>
            <a:r>
              <a:rPr lang="uk-UA" sz="2400" dirty="0" err="1">
                <a:solidFill>
                  <a:schemeClr val="tx2"/>
                </a:solidFill>
              </a:rPr>
              <a:t>терапии</a:t>
            </a:r>
            <a:r>
              <a:rPr lang="uk-UA" sz="2400" dirty="0">
                <a:solidFill>
                  <a:schemeClr val="tx2"/>
                </a:solidFill>
              </a:rPr>
              <a:t> и </a:t>
            </a:r>
            <a:r>
              <a:rPr lang="uk-UA" sz="2400" dirty="0" err="1">
                <a:solidFill>
                  <a:schemeClr val="tx2"/>
                </a:solidFill>
              </a:rPr>
              <a:t>выбраны</a:t>
            </a:r>
            <a:r>
              <a:rPr lang="uk-UA" sz="2400" dirty="0">
                <a:solidFill>
                  <a:schemeClr val="tx2"/>
                </a:solidFill>
              </a:rPr>
              <a:t> </a:t>
            </a:r>
            <a:r>
              <a:rPr lang="uk-UA" sz="2400" dirty="0" err="1">
                <a:solidFill>
                  <a:schemeClr val="tx2"/>
                </a:solidFill>
              </a:rPr>
              <a:t>соответствующие</a:t>
            </a:r>
            <a:r>
              <a:rPr lang="uk-UA" sz="2400" dirty="0">
                <a:solidFill>
                  <a:schemeClr val="tx2"/>
                </a:solidFill>
              </a:rPr>
              <a:t> </a:t>
            </a:r>
            <a:r>
              <a:rPr lang="uk-UA" sz="2400" dirty="0" err="1">
                <a:solidFill>
                  <a:schemeClr val="tx2"/>
                </a:solidFill>
              </a:rPr>
              <a:t>области</a:t>
            </a:r>
            <a:r>
              <a:rPr lang="uk-UA" sz="2400" dirty="0">
                <a:solidFill>
                  <a:schemeClr val="tx2"/>
                </a:solidFill>
              </a:rPr>
              <a:t> </a:t>
            </a:r>
            <a:r>
              <a:rPr lang="uk-UA" sz="2400" dirty="0" err="1">
                <a:solidFill>
                  <a:schemeClr val="tx2"/>
                </a:solidFill>
              </a:rPr>
              <a:t>внимания</a:t>
            </a:r>
            <a:r>
              <a:rPr lang="uk-UA" sz="2400" dirty="0">
                <a:solidFill>
                  <a:schemeClr val="tx2"/>
                </a:solidFill>
              </a:rPr>
              <a:t> для </a:t>
            </a:r>
            <a:r>
              <a:rPr lang="uk-UA" sz="2400" dirty="0" err="1">
                <a:solidFill>
                  <a:schemeClr val="tx2"/>
                </a:solidFill>
              </a:rPr>
              <a:t>лечения</a:t>
            </a:r>
            <a:r>
              <a:rPr lang="uk-UA" sz="2400" dirty="0">
                <a:solidFill>
                  <a:schemeClr val="tx2"/>
                </a:solidFill>
              </a:rPr>
              <a:t>. </a:t>
            </a:r>
            <a:endParaRPr lang="uk-UA" sz="2400" dirty="0" smtClean="0">
              <a:solidFill>
                <a:schemeClr val="tx2"/>
              </a:solidFill>
            </a:endParaRPr>
          </a:p>
          <a:p>
            <a:pPr>
              <a:lnSpc>
                <a:spcPts val="2400"/>
              </a:lnSpc>
            </a:pPr>
            <a:endParaRPr lang="ru-RU" sz="2400" dirty="0" smtClean="0"/>
          </a:p>
          <a:p>
            <a:pPr>
              <a:lnSpc>
                <a:spcPts val="2400"/>
              </a:lnSpc>
            </a:pPr>
            <a:r>
              <a:rPr lang="ru-RU" sz="2400" dirty="0" smtClean="0">
                <a:solidFill>
                  <a:schemeClr val="tx2"/>
                </a:solidFill>
              </a:rPr>
              <a:t>Для </a:t>
            </a:r>
            <a:r>
              <a:rPr lang="ru-RU" sz="2400" dirty="0">
                <a:solidFill>
                  <a:schemeClr val="tx2"/>
                </a:solidFill>
              </a:rPr>
              <a:t>формулировок общей психоаналитической многоуровневой диагностики в ОПД используется 5 осевых направлений (осей).</a:t>
            </a:r>
          </a:p>
          <a:p>
            <a:endParaRPr lang="ru-RU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49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3" y="2770"/>
            <a:ext cx="9050019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tx2"/>
                </a:solidFill>
              </a:rPr>
              <a:t>С целью исследования</a:t>
            </a:r>
            <a:r>
              <a:rPr lang="ru-RU" sz="3200" b="1" dirty="0" smtClean="0">
                <a:solidFill>
                  <a:schemeClr val="tx2"/>
                </a:solidFill>
              </a:rPr>
              <a:t> </a:t>
            </a:r>
            <a:r>
              <a:rPr lang="ru-RU" sz="3200" dirty="0">
                <a:solidFill>
                  <a:schemeClr val="tx2"/>
                </a:solidFill>
              </a:rPr>
              <a:t>на примере </a:t>
            </a:r>
            <a:r>
              <a:rPr lang="ru-RU" sz="3200" dirty="0" err="1">
                <a:solidFill>
                  <a:schemeClr val="tx2"/>
                </a:solidFill>
              </a:rPr>
              <a:t>непсихотических</a:t>
            </a:r>
            <a:r>
              <a:rPr lang="ru-RU" sz="3200" dirty="0">
                <a:solidFill>
                  <a:schemeClr val="tx2"/>
                </a:solidFill>
              </a:rPr>
              <a:t> психических расстройств значения </a:t>
            </a:r>
            <a:r>
              <a:rPr lang="ru-RU" sz="3200" dirty="0" err="1">
                <a:solidFill>
                  <a:schemeClr val="tx2"/>
                </a:solidFill>
              </a:rPr>
              <a:t>операционализированной</a:t>
            </a:r>
            <a:r>
              <a:rPr lang="ru-RU" sz="3200" dirty="0">
                <a:solidFill>
                  <a:schemeClr val="tx2"/>
                </a:solidFill>
              </a:rPr>
              <a:t> психодинамической диагностики как инновационного клинико-психологического </a:t>
            </a:r>
            <a:r>
              <a:rPr lang="ru-RU" sz="3200" dirty="0" smtClean="0">
                <a:solidFill>
                  <a:schemeClr val="tx2"/>
                </a:solidFill>
              </a:rPr>
              <a:t>подхода нами, с </a:t>
            </a:r>
            <a:r>
              <a:rPr lang="ru-RU" sz="3200" dirty="0">
                <a:solidFill>
                  <a:schemeClr val="tx2"/>
                </a:solidFill>
              </a:rPr>
              <a:t>помощью рабочих материалов </a:t>
            </a:r>
            <a:r>
              <a:rPr lang="ru-RU" sz="3200" dirty="0" smtClean="0">
                <a:solidFill>
                  <a:schemeClr val="tx2"/>
                </a:solidFill>
              </a:rPr>
              <a:t>ОПД-2, обследовано 30 </a:t>
            </a:r>
            <a:r>
              <a:rPr lang="ru-RU" sz="3200" dirty="0">
                <a:solidFill>
                  <a:schemeClr val="tx2"/>
                </a:solidFill>
              </a:rPr>
              <a:t>больных с данной патологией, находившихся на стационарном лечении в </a:t>
            </a:r>
            <a:r>
              <a:rPr lang="uk-UA" sz="3200" dirty="0" err="1">
                <a:solidFill>
                  <a:schemeClr val="tx2"/>
                </a:solidFill>
              </a:rPr>
              <a:t>Республиканско</a:t>
            </a:r>
            <a:r>
              <a:rPr lang="ru-RU" sz="3200" dirty="0">
                <a:solidFill>
                  <a:schemeClr val="tx2"/>
                </a:solidFill>
              </a:rPr>
              <a:t>й клинической психоневрологической больнице – </a:t>
            </a:r>
            <a:r>
              <a:rPr lang="uk-UA" sz="3200" dirty="0" err="1">
                <a:solidFill>
                  <a:schemeClr val="tx2"/>
                </a:solidFill>
              </a:rPr>
              <a:t>медико-психологическо</a:t>
            </a:r>
            <a:r>
              <a:rPr lang="ru-RU" sz="3200" dirty="0">
                <a:solidFill>
                  <a:schemeClr val="tx2"/>
                </a:solidFill>
              </a:rPr>
              <a:t>м </a:t>
            </a:r>
            <a:r>
              <a:rPr lang="uk-UA" sz="3200" dirty="0">
                <a:solidFill>
                  <a:schemeClr val="tx2"/>
                </a:solidFill>
              </a:rPr>
              <a:t>центр</a:t>
            </a:r>
            <a:r>
              <a:rPr lang="ru-RU" sz="3200" dirty="0">
                <a:solidFill>
                  <a:schemeClr val="tx2"/>
                </a:solidFill>
              </a:rPr>
              <a:t>е МЗ ДНР. Полученные результаты статистически обработаны с использованием программы </a:t>
            </a:r>
            <a:r>
              <a:rPr lang="en-US" sz="3200" dirty="0">
                <a:solidFill>
                  <a:schemeClr val="tx2"/>
                </a:solidFill>
              </a:rPr>
              <a:t>Microsoft Excel</a:t>
            </a:r>
            <a:r>
              <a:rPr lang="ru-RU" sz="3200" dirty="0">
                <a:solidFill>
                  <a:schemeClr val="tx2"/>
                </a:solidFill>
              </a:rPr>
              <a:t>.</a:t>
            </a:r>
          </a:p>
          <a:p>
            <a:endParaRPr lang="ru-RU" sz="3200" dirty="0">
              <a:solidFill>
                <a:schemeClr val="tx2"/>
              </a:solidFill>
            </a:endParaRPr>
          </a:p>
          <a:p>
            <a:endParaRPr lang="ru-RU" sz="28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94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096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98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94940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9589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92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1687</Words>
  <Application>Microsoft Office PowerPoint</Application>
  <PresentationFormat>Экран (4:3)</PresentationFormat>
  <Paragraphs>180</Paragraphs>
  <Slides>25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Профессор</dc:creator>
  <cp:lastModifiedBy>Профессор</cp:lastModifiedBy>
  <cp:revision>163</cp:revision>
  <dcterms:created xsi:type="dcterms:W3CDTF">2018-04-19T06:05:01Z</dcterms:created>
  <dcterms:modified xsi:type="dcterms:W3CDTF">2020-10-30T18:41:02Z</dcterms:modified>
</cp:coreProperties>
</file>