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933" autoAdjust="0"/>
  </p:normalViewPr>
  <p:slideViewPr>
    <p:cSldViewPr snapToGrid="0">
      <p:cViewPr varScale="1">
        <p:scale>
          <a:sx n="64" d="100"/>
          <a:sy n="64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больных по возрастным группам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CC-470E-B485-1146B739CC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6CC-470E-B485-1146B739CC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CC-470E-B485-1146B739CC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6CC-470E-B485-1146B739CCFC}"/>
              </c:ext>
            </c:extLst>
          </c:dPt>
          <c:dLbls>
            <c:dLbl>
              <c:idx val="0"/>
              <c:layout>
                <c:manualLayout>
                  <c:x val="4.5922443980559079E-2"/>
                  <c:y val="4.3687428135507543E-2"/>
                </c:manualLayout>
              </c:layout>
              <c:tx>
                <c:rich>
                  <a:bodyPr/>
                  <a:lstStyle/>
                  <a:p>
                    <a:fld id="{95E68FA9-6EE2-4DF7-90E7-209B3E6B541B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6CC-470E-B485-1146B739CCFC}"/>
                </c:ext>
              </c:extLst>
            </c:dLbl>
            <c:dLbl>
              <c:idx val="1"/>
              <c:layout>
                <c:manualLayout>
                  <c:x val="3.8495970139416733E-2"/>
                  <c:y val="-0.10365078706674873"/>
                </c:manualLayout>
              </c:layout>
              <c:tx>
                <c:rich>
                  <a:bodyPr/>
                  <a:lstStyle/>
                  <a:p>
                    <a:fld id="{5461465F-2837-45AE-86BC-C75E56593B53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6CC-470E-B485-1146B739CCFC}"/>
                </c:ext>
              </c:extLst>
            </c:dLbl>
            <c:dLbl>
              <c:idx val="2"/>
              <c:layout>
                <c:manualLayout>
                  <c:x val="-2.3311577045158134E-2"/>
                  <c:y val="-3.3005559538902732E-2"/>
                </c:manualLayout>
              </c:layout>
              <c:tx>
                <c:rich>
                  <a:bodyPr/>
                  <a:lstStyle/>
                  <a:p>
                    <a:fld id="{8E95C9ED-5C4D-43A0-9F25-4BA07672EC2B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6CC-470E-B485-1146B739CCFC}"/>
                </c:ext>
              </c:extLst>
            </c:dLbl>
            <c:dLbl>
              <c:idx val="3"/>
              <c:layout>
                <c:manualLayout>
                  <c:x val="-3.5945124517239829E-2"/>
                  <c:y val="5.6775364381799837E-2"/>
                </c:manualLayout>
              </c:layout>
              <c:tx>
                <c:rich>
                  <a:bodyPr/>
                  <a:lstStyle/>
                  <a:p>
                    <a:fld id="{FDBB192E-F93F-49D1-BD10-FC85D3D2CE74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6CC-470E-B485-1146B739CC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19050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 5 лет</c:v>
                </c:pt>
                <c:pt idx="1">
                  <c:v>от 5 до 10 лет</c:v>
                </c:pt>
                <c:pt idx="2">
                  <c:v>от 10 до 19 лет</c:v>
                </c:pt>
                <c:pt idx="3">
                  <c:v>старше 19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13.3</c:v>
                </c:pt>
                <c:pt idx="1">
                  <c:v>46.7</c:v>
                </c:pt>
                <c:pt idx="2">
                  <c:v>26.7</c:v>
                </c:pt>
                <c:pt idx="3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CC-470E-B485-1146B739CC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7509E5A5-16E9-45F5-AAC0-0E854EC837FC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569-4045-B352-848D26953B8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689207B8-DB1C-4A57-B2FA-DE67876D9BA5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569-4045-B352-848D26953B8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66821529-7700-4269-8BA4-A14EB4D67DAA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569-4045-B352-848D26953B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Один очаг выпадения волос</c:v>
                </c:pt>
                <c:pt idx="1">
                  <c:v>от двух до четырёх очагов выпадения волос</c:v>
                </c:pt>
                <c:pt idx="2">
                  <c:v>офиазисная форма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</c:v>
                </c:pt>
                <c:pt idx="1">
                  <c:v>40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69-4045-B352-848D26953B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7022368"/>
        <c:axId val="437030688"/>
      </c:barChart>
      <c:catAx>
        <c:axId val="43702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7030688"/>
        <c:crosses val="autoZero"/>
        <c:auto val="1"/>
        <c:lblAlgn val="ctr"/>
        <c:lblOffset val="100"/>
        <c:noMultiLvlLbl val="0"/>
      </c:catAx>
      <c:valAx>
        <c:axId val="437030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7022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5152456C-8C7E-4C3F-A9B1-9373E6D9FCC3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7E6-476C-8541-9E4DA1BC963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AA3421C-EBB8-415F-9A84-F7942E8186D5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7E6-476C-8541-9E4DA1BC96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лямблиоз, аскаридоз</c:v>
                </c:pt>
                <c:pt idx="1">
                  <c:v>острицы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26.7</c:v>
                </c:pt>
                <c:pt idx="1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E6-476C-8541-9E4DA1BC96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4732640"/>
        <c:axId val="434725984"/>
      </c:barChart>
      <c:catAx>
        <c:axId val="43473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4725984"/>
        <c:crosses val="autoZero"/>
        <c:auto val="1"/>
        <c:lblAlgn val="ctr"/>
        <c:lblOffset val="100"/>
        <c:noMultiLvlLbl val="0"/>
      </c:catAx>
      <c:valAx>
        <c:axId val="434725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473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Прогрессирующая стадия</c:v>
                </c:pt>
                <c:pt idx="1">
                  <c:v>Стационарная стадия</c:v>
                </c:pt>
                <c:pt idx="2">
                  <c:v>Регрессирующая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 formatCode="0%">
                  <c:v>0.6</c:v>
                </c:pt>
                <c:pt idx="1">
                  <c:v>0.26700000000000002</c:v>
                </c:pt>
                <c:pt idx="2">
                  <c:v>0.13300000000000001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3E-4E5E-AFA8-89F37B5E6F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4737632"/>
        <c:axId val="434729728"/>
      </c:barChart>
      <c:catAx>
        <c:axId val="43473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4729728"/>
        <c:crosses val="autoZero"/>
        <c:auto val="1"/>
        <c:lblAlgn val="ctr"/>
        <c:lblOffset val="100"/>
        <c:noMultiLvlLbl val="0"/>
      </c:catAx>
      <c:valAx>
        <c:axId val="43472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473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3E18-B56A-40B7-B2D4-FB472C48184C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5C92-E8C2-44E5-9BFB-344AD0AB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37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3E18-B56A-40B7-B2D4-FB472C48184C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5C92-E8C2-44E5-9BFB-344AD0AB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10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3E18-B56A-40B7-B2D4-FB472C48184C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5C92-E8C2-44E5-9BFB-344AD0AB4CD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8794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3E18-B56A-40B7-B2D4-FB472C48184C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5C92-E8C2-44E5-9BFB-344AD0AB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845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3E18-B56A-40B7-B2D4-FB472C48184C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5C92-E8C2-44E5-9BFB-344AD0AB4CD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145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3E18-B56A-40B7-B2D4-FB472C48184C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5C92-E8C2-44E5-9BFB-344AD0AB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584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3E18-B56A-40B7-B2D4-FB472C48184C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5C92-E8C2-44E5-9BFB-344AD0AB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793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3E18-B56A-40B7-B2D4-FB472C48184C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5C92-E8C2-44E5-9BFB-344AD0AB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383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30B119F-41C8-4F99-9A02-A05C2B1BD9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7578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7BB4769-AF2C-4846-8A63-816AE0908B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185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3E18-B56A-40B7-B2D4-FB472C48184C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5C92-E8C2-44E5-9BFB-344AD0AB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832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3E18-B56A-40B7-B2D4-FB472C48184C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5C92-E8C2-44E5-9BFB-344AD0AB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50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3E18-B56A-40B7-B2D4-FB472C48184C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5C92-E8C2-44E5-9BFB-344AD0AB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170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3E18-B56A-40B7-B2D4-FB472C48184C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5C92-E8C2-44E5-9BFB-344AD0AB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39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3E18-B56A-40B7-B2D4-FB472C48184C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5C92-E8C2-44E5-9BFB-344AD0AB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0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3E18-B56A-40B7-B2D4-FB472C48184C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5C92-E8C2-44E5-9BFB-344AD0AB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082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3E18-B56A-40B7-B2D4-FB472C48184C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5C92-E8C2-44E5-9BFB-344AD0AB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8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5C92-E8C2-44E5-9BFB-344AD0AB4CD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3E18-B56A-40B7-B2D4-FB472C48184C}" type="datetimeFigureOut">
              <a:rPr lang="ru-RU" smtClean="0"/>
              <a:t>25.10.2020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56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23E18-B56A-40B7-B2D4-FB472C48184C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275C92-E8C2-44E5-9BFB-344AD0AB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4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0650" y="1964862"/>
            <a:ext cx="10055872" cy="1080120"/>
          </a:xfrm>
        </p:spPr>
        <p:txBody>
          <a:bodyPr>
            <a:noAutofit/>
          </a:bodyPr>
          <a:lstStyle/>
          <a:p>
            <a:pPr algn="ctr" eaLnBrk="0" hangingPunct="0"/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69898" y="5008990"/>
            <a:ext cx="3440773" cy="644835"/>
          </a:xfrm>
        </p:spPr>
        <p:txBody>
          <a:bodyPr>
            <a:normAutofit/>
          </a:bodyPr>
          <a:lstStyle/>
          <a:p>
            <a:r>
              <a:rPr lang="ru-RU" sz="2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Зубаревская</a:t>
            </a:r>
            <a:r>
              <a:rPr lang="ru-RU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О.А.</a:t>
            </a:r>
            <a:endParaRPr lang="ru-RU" sz="2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3655" y="5963354"/>
            <a:ext cx="1269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Донецк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7243" y="182511"/>
            <a:ext cx="87007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клинический дерматовенерологический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 МЗ ДНР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2547" y="2625985"/>
            <a:ext cx="8522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ДЕРМАТОСКОПИЧЕСКИЕ КРИТЕРИИ ГНЕЗДНОЙ АЛОПЕЦИИ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8870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7543800" cy="90805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</a:rPr>
              <a:t>Патогенез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91201" y="764732"/>
            <a:ext cx="8532812" cy="5860919"/>
          </a:xfrm>
        </p:spPr>
        <p:txBody>
          <a:bodyPr rtlCol="0">
            <a:normAutofit lnSpcReduction="10000"/>
          </a:bodyPr>
          <a:lstStyle/>
          <a:p>
            <a:pPr marL="274320" indent="-274320">
              <a:lnSpc>
                <a:spcPct val="80000"/>
              </a:lnSpc>
              <a:buClr>
                <a:schemeClr val="accent3"/>
              </a:buClr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Иммунный:</a:t>
            </a: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None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- связь с аутоиммунными заболеваниями;</a:t>
            </a: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None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- нарушение клеточного иммунитета;</a:t>
            </a: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None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- гистопатология и перифолликулярная лимфоцитарная                                    инфильтрация;</a:t>
            </a: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Генетический: истинная наследственная предрасположенность выпадению волос только у 1,4% больных, чаще предрасположенность к вегето – сосудистой дистонии;</a:t>
            </a: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Нейрогенный – стресс;</a:t>
            </a: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Микроциркуляторный и гемореологический;</a:t>
            </a: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Эндокринный – эндокринопатии;</a:t>
            </a: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Инфекционно – токсический: токсоплазмоз (чаще диффузное поредение или тотальная форма), лямблиоз (ониходистрофия, выраженная гипотония), ЦМВ,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Helicobacter pilory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, недостаток цинка ( чаще при врожденной аплазии волос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75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1"/>
            <a:ext cx="7543800" cy="1412875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</a:rPr>
              <a:t>Клинические формы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42077" y="803719"/>
            <a:ext cx="8576873" cy="5589587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Очаговая 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– 1-2 очага выпадения волос;</a:t>
            </a:r>
          </a:p>
          <a:p>
            <a:pPr algn="just">
              <a:lnSpc>
                <a:spcPct val="80000"/>
              </a:lnSpc>
            </a:pP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Лентовидная (</a:t>
            </a:r>
            <a:r>
              <a:rPr lang="ru-RU" altLang="ru-RU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офиазис</a:t>
            </a: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Цельса</a:t>
            </a: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– вид ленты идет от затылочного бугра к лобному;</a:t>
            </a:r>
          </a:p>
          <a:p>
            <a:pPr algn="just">
              <a:lnSpc>
                <a:spcPct val="80000"/>
              </a:lnSpc>
            </a:pP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Субтотальная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– несколько очагов сливаются между собой с образованием 1 обширного очага (есть на бровях, ресницах);</a:t>
            </a:r>
          </a:p>
          <a:p>
            <a:pPr algn="just">
              <a:lnSpc>
                <a:spcPct val="80000"/>
              </a:lnSpc>
            </a:pP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Тотальная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– полностью отсутствуют волосы на голове (нет волос бровей, ресниц, у мужчин – волос бороды);</a:t>
            </a:r>
          </a:p>
          <a:p>
            <a:pPr algn="just">
              <a:lnSpc>
                <a:spcPct val="80000"/>
              </a:lnSpc>
            </a:pP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Универсальная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– не вообще никаких волос на кожном покрове;</a:t>
            </a:r>
          </a:p>
          <a:p>
            <a:pPr algn="just">
              <a:lnSpc>
                <a:spcPct val="80000"/>
              </a:lnSpc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Гнездная </a:t>
            </a:r>
            <a:r>
              <a:rPr lang="ru-RU" altLang="ru-RU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алопеция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с поражением ногтей – 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точечные вдавления, продольная </a:t>
            </a:r>
            <a:r>
              <a:rPr lang="ru-RU" altLang="ru-RU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исчерченность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, волнообразные ногти</a:t>
            </a:r>
          </a:p>
        </p:txBody>
      </p:sp>
    </p:spTree>
    <p:extLst>
      <p:ext uri="{BB962C8B-B14F-4D97-AF65-F5344CB8AC3E}">
        <p14:creationId xmlns:p14="http://schemas.microsoft.com/office/powerpoint/2010/main" val="35501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849" y="374756"/>
            <a:ext cx="2565816" cy="629586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</a:rPr>
              <a:t>Стадии: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07364" y="1526760"/>
            <a:ext cx="10030918" cy="2340703"/>
          </a:xfrm>
        </p:spPr>
        <p:txBody>
          <a:bodyPr>
            <a:noAutofit/>
          </a:bodyPr>
          <a:lstStyle/>
          <a:p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Прогрессирующая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– выпадение волос, по периферии очага можно потянуть волосы и они </a:t>
            </a:r>
            <a:r>
              <a:rPr lang="ru-RU" altLang="ru-RU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эпилизируются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(зона «расшатанных волос»);</a:t>
            </a:r>
          </a:p>
          <a:p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Стационарная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– прекращается выпадение волос, зона «расшатанных волос» определяется нечетко или не определяется вообще;</a:t>
            </a:r>
          </a:p>
          <a:p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Регрессирующая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– зарастают очаги и появляются </a:t>
            </a:r>
            <a:r>
              <a:rPr lang="ru-RU" altLang="ru-RU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пушковые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волосы (</a:t>
            </a:r>
            <a:r>
              <a:rPr lang="ru-RU" altLang="ru-RU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веллюс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0177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ru-RU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</a:rPr>
              <a:t>По площади поражения выделяют: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876547" y="2310491"/>
            <a:ext cx="6967650" cy="2291490"/>
          </a:xfrm>
        </p:spPr>
        <p:txBody>
          <a:bodyPr>
            <a:noAutofit/>
          </a:bodyPr>
          <a:lstStyle/>
          <a:p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Легкая степень – до 25%;</a:t>
            </a:r>
          </a:p>
          <a:p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Средняя степень – 25-50%;</a:t>
            </a:r>
          </a:p>
          <a:p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Тяжелая степень – свыше 50%</a:t>
            </a:r>
          </a:p>
        </p:txBody>
      </p:sp>
    </p:spTree>
    <p:extLst>
      <p:ext uri="{BB962C8B-B14F-4D97-AF65-F5344CB8AC3E}">
        <p14:creationId xmlns:p14="http://schemas.microsoft.com/office/powerpoint/2010/main" val="75614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344774" y="1"/>
            <a:ext cx="9713626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обследования больных различными формами </a:t>
            </a:r>
            <a:r>
              <a:rPr lang="ru-RU" alt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алопеции</a:t>
            </a:r>
            <a:endParaRPr lang="ru-RU" alt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179883" y="1066801"/>
            <a:ext cx="10508104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302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9625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9013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2000" b="1" dirty="0">
                <a:latin typeface="Book Antiqua" panose="0204060205030503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Фототрихограмма</a:t>
            </a:r>
            <a:r>
              <a:rPr lang="ru-RU" altLang="ru-RU" sz="20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ru-RU" altLang="ru-RU" sz="2000" b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трихоскопия</a:t>
            </a:r>
            <a:r>
              <a:rPr lang="ru-RU" altLang="ru-RU" sz="20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ru-RU" altLang="ru-RU" sz="2000" b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дерматоскопия</a:t>
            </a:r>
            <a:endParaRPr lang="ru-RU" altLang="ru-RU" sz="20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2000" b="1" dirty="0" smtClean="0">
                <a:latin typeface="Book Antiqua" panose="02040602050305030304" pitchFamily="18" charset="0"/>
              </a:rPr>
              <a:t> ОАК </a:t>
            </a:r>
            <a:endParaRPr lang="ru-RU" altLang="ru-RU" sz="2000" b="1" dirty="0">
              <a:latin typeface="Book Antiqua" panose="0204060205030503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20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Ферритин</a:t>
            </a:r>
            <a:r>
              <a:rPr lang="ru-RU" alt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,</a:t>
            </a:r>
            <a:r>
              <a:rPr lang="ru-RU" altLang="ru-RU" sz="2000" b="1" dirty="0">
                <a:latin typeface="Book Antiqua" panose="02040602050305030304" pitchFamily="18" charset="0"/>
              </a:rPr>
              <a:t> сывороточное железо.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2000" b="1" dirty="0">
                <a:latin typeface="Book Antiqua" panose="02040602050305030304" pitchFamily="18" charset="0"/>
              </a:rPr>
              <a:t> Биохимический анализ крови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2000" b="1" dirty="0">
                <a:latin typeface="Book Antiqua" panose="02040602050305030304" pitchFamily="18" charset="0"/>
              </a:rPr>
              <a:t> КСР, ВИЧ, гепатиты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2000" b="1" dirty="0">
                <a:latin typeface="Book Antiqua" panose="02040602050305030304" pitchFamily="18" charset="0"/>
              </a:rPr>
              <a:t> Уровень кортизола в </a:t>
            </a:r>
            <a:r>
              <a:rPr lang="ru-RU" altLang="ru-RU" sz="2000" b="1" dirty="0" smtClean="0">
                <a:latin typeface="Book Antiqua" panose="02040602050305030304" pitchFamily="18" charset="0"/>
              </a:rPr>
              <a:t>крови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2000" b="1" dirty="0" smtClean="0">
                <a:latin typeface="Book Antiqua" panose="02040602050305030304" pitchFamily="18" charset="0"/>
              </a:rPr>
              <a:t>Выявление паразитарной инвазии</a:t>
            </a:r>
            <a:endParaRPr lang="ru-RU" altLang="ru-RU" sz="2000" b="1" dirty="0">
              <a:latin typeface="Book Antiqua" panose="0204060205030503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2000" b="1" dirty="0">
                <a:latin typeface="Book Antiqua" panose="02040602050305030304" pitchFamily="18" charset="0"/>
              </a:rPr>
              <a:t> </a:t>
            </a:r>
            <a:r>
              <a:rPr lang="ru-RU" alt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Анализ крови на регулирующие гормоны гипофиза и щитовидной железы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2000" b="1" dirty="0">
                <a:latin typeface="Book Antiqua" panose="02040602050305030304" pitchFamily="18" charset="0"/>
              </a:rPr>
              <a:t> КТ турецкого седла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2000" b="1" dirty="0">
                <a:latin typeface="Book Antiqua" panose="02040602050305030304" pitchFamily="18" charset="0"/>
              </a:rPr>
              <a:t> УЗИ внутренних органов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2000" b="1" dirty="0">
                <a:latin typeface="Book Antiqua" panose="02040602050305030304" pitchFamily="18" charset="0"/>
              </a:rPr>
              <a:t> Спектральный анализ волос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2000" b="1" dirty="0">
                <a:latin typeface="Book Antiqua" panose="02040602050305030304" pitchFamily="18" charset="0"/>
              </a:rPr>
              <a:t> Консультация эндокринолога, гинеколога, невропатолога, психотерапевта </a:t>
            </a:r>
          </a:p>
        </p:txBody>
      </p:sp>
    </p:spTree>
    <p:extLst>
      <p:ext uri="{BB962C8B-B14F-4D97-AF65-F5344CB8AC3E}">
        <p14:creationId xmlns:p14="http://schemas.microsoft.com/office/powerpoint/2010/main" val="17553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443" y="2685246"/>
            <a:ext cx="8596668" cy="1032316"/>
          </a:xfrm>
        </p:spPr>
        <p:txBody>
          <a:bodyPr>
            <a:normAutofit fontScale="85000" lnSpcReduction="10000"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работы было оценить выраженность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дерматоскопических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паттернов у больных с 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52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452" y="1516012"/>
            <a:ext cx="8596668" cy="2561313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методы.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нашим наблюдением находились 15 пациентов в возрасте до 20 лет (6 лиц мужского и 9 лиц женского пола) с диагнозом ГА, обратившихся в РКДВЦ в 2020 году.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Дерматоскопические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исследования проводили с помощью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дерматоскопов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Hiene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Delta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20© (Германия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85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56" y="234846"/>
            <a:ext cx="9084040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больных по возрастным группам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427778"/>
              </p:ext>
            </p:extLst>
          </p:nvPr>
        </p:nvGraphicFramePr>
        <p:xfrm>
          <a:off x="164892" y="2160588"/>
          <a:ext cx="9968459" cy="4360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89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45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4156625"/>
              </p:ext>
            </p:extLst>
          </p:nvPr>
        </p:nvGraphicFramePr>
        <p:xfrm>
          <a:off x="677863" y="1439056"/>
          <a:ext cx="8596312" cy="5036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0427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Паразитарная инвазия была выявлена у 6 (40,0%) обследованных пациентов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266336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530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90213" y="236113"/>
            <a:ext cx="4306790" cy="81995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волос: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38697" y="1645434"/>
            <a:ext cx="8596668" cy="3880773"/>
          </a:xfrm>
        </p:spPr>
        <p:txBody>
          <a:bodyPr rtlCol="0">
            <a:normAutofit/>
          </a:bodyPr>
          <a:lstStyle/>
          <a:p>
            <a:pPr marL="274320" indent="-274320">
              <a:lnSpc>
                <a:spcPct val="90000"/>
              </a:lnSpc>
              <a:buClr>
                <a:schemeClr val="accent3"/>
              </a:buClr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Пушковые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первичный пушок (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lanugo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вторичный пушок (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vellus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третичные (постоянные);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Длинные (в области волосистой части головы, бороды, усов, лобка, подмышечных впадин);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Щетинистые (в области ресниц, бровей, ноздрей, наружного слухового прохода) </a:t>
            </a:r>
          </a:p>
        </p:txBody>
      </p:sp>
    </p:spTree>
    <p:extLst>
      <p:ext uri="{BB962C8B-B14F-4D97-AF65-F5344CB8AC3E}">
        <p14:creationId xmlns:p14="http://schemas.microsoft.com/office/powerpoint/2010/main" val="135406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Градация больных в зависимости от стадии ГА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81208"/>
              </p:ext>
            </p:extLst>
          </p:nvPr>
        </p:nvGraphicFramePr>
        <p:xfrm>
          <a:off x="677863" y="2160588"/>
          <a:ext cx="8596312" cy="4300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8560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39842" y="1311639"/>
            <a:ext cx="4322000" cy="5546361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прогрессирующей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у всех больных отмечалась незначительная эритема в очагах поражения, по краю границ обнаруживались обломанные волосы в виде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восклицательных знаков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отмечались дистрофические изменения стержня волос краевой зоны в виде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оборванного каната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465" y="194872"/>
            <a:ext cx="3733800" cy="31249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616" y="1394086"/>
            <a:ext cx="3744418" cy="33765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629" y="3492708"/>
            <a:ext cx="3902439" cy="32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88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9686" y="869430"/>
            <a:ext cx="3987384" cy="5216577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стационарной стадии гиперемия в очагах не определялась, волосы в виде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восклицательных знаков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отсутствовали. В стадии регресса отмечалось появление роста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веллусных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волос,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пушковых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депигментированных волос и частичный рост терминальных пигментированных волос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064" y="3717562"/>
            <a:ext cx="4478936" cy="31404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665" y="1873771"/>
            <a:ext cx="4553887" cy="31854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448" y="224853"/>
            <a:ext cx="3732552" cy="323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7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34518" y="2202837"/>
            <a:ext cx="86193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565" indent="450215" algn="just" eaLnBrk="0" hangingPunct="0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Выводы.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Дерматоскопические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признаки позволяют на ранних стадиях оценить эффективность терапии и оптимизировать лечебно-реабилитационные мероприятия.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311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1104" y="624590"/>
            <a:ext cx="5543584" cy="94937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9" descr="hair_20l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083" y="1685691"/>
            <a:ext cx="4785870" cy="443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770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5842714" cy="105251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волоса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2326" y="981075"/>
            <a:ext cx="3995738" cy="5876925"/>
          </a:xfrm>
        </p:spPr>
        <p:txBody>
          <a:bodyPr rtlCol="0">
            <a:normAutofit/>
          </a:bodyPr>
          <a:lstStyle/>
          <a:p>
            <a:pPr marL="274320" indent="-274320">
              <a:lnSpc>
                <a:spcPct val="80000"/>
              </a:lnSpc>
              <a:buClr>
                <a:schemeClr val="accent3"/>
              </a:buClr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Стержень </a:t>
            </a: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Корень </a:t>
            </a: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None/>
              <a:defRPr/>
            </a:pP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None/>
              <a:defRPr/>
            </a:pP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Корень, окруженный эпителием, называется волосяным фолликулом;</a:t>
            </a: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Снаружи волосяной фолликул окружает соединительнотканная волосяная сумка;</a:t>
            </a: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Корень и стержень образованы тремя слоями: мозговым веществом, корковым веществом и кутикулой волоса  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86606003"/>
              </p:ext>
            </p:extLst>
          </p:nvPr>
        </p:nvGraphicFramePr>
        <p:xfrm>
          <a:off x="5623149" y="244698"/>
          <a:ext cx="5851927" cy="6465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intbrush Picture" r:id="rId3" imgW="2495238" imgH="2704762" progId="PBrush">
                  <p:embed/>
                </p:oleObj>
              </mc:Choice>
              <mc:Fallback>
                <p:oleObj name="Paintbrush Picture" r:id="rId3" imgW="2495238" imgH="2704762" progId="PBrush">
                  <p:embed/>
                  <p:pic>
                    <p:nvPicPr>
                      <p:cNvPr id="1026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3149" y="244698"/>
                        <a:ext cx="5851927" cy="6465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300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762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Фазы роста волоса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3316" name="Picture 4" descr="FAZA-NEW-SLO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7" y="978794"/>
            <a:ext cx="8869251" cy="545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11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>
          <a:xfrm>
            <a:off x="892935" y="206062"/>
            <a:ext cx="9144000" cy="12954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4000" b="1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Фаза анагена</a:t>
            </a:r>
            <a:r>
              <a:rPr lang="ru-RU" sz="4000" b="1">
                <a:solidFill>
                  <a:schemeClr val="tx2">
                    <a:satMod val="130000"/>
                  </a:schemeClr>
                </a:solidFill>
                <a:latin typeface="Bookman Old Style" pitchFamily="18" charset="0"/>
              </a:rPr>
              <a:t> – </a:t>
            </a:r>
            <a:r>
              <a:rPr lang="ru-RU" sz="2800" b="1">
                <a:solidFill>
                  <a:schemeClr val="tx2">
                    <a:satMod val="130000"/>
                  </a:schemeClr>
                </a:solidFill>
                <a:latin typeface="Bookman Old Style" pitchFamily="18" charset="0"/>
              </a:rPr>
              <a:t>фаза роста волоса; длится от 2 до 5 лет (в среднем 1000 дней)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2580" y="1600200"/>
            <a:ext cx="5484858" cy="5257800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непрерывное деление стволовых клеток в глубине волосяной луковицы и их продвижение вверх, где они становятся клетками корневого влагалища и стержня волоса, то есть </a:t>
            </a:r>
            <a:r>
              <a:rPr lang="ru-RU" alt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медуллы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кортекса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кутикулы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ru-RU" alt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завершается производством кератина, основного компонента стержня волоса, и полным замещением клеток корня волоса образованным кератином</a:t>
            </a:r>
          </a:p>
        </p:txBody>
      </p:sp>
      <p:pic>
        <p:nvPicPr>
          <p:cNvPr id="14340" name="Picture 7" descr="Untitled-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12725" y="1455313"/>
            <a:ext cx="4077505" cy="5048518"/>
          </a:xfrm>
          <a:noFill/>
        </p:spPr>
      </p:pic>
    </p:spTree>
    <p:extLst>
      <p:ext uri="{BB962C8B-B14F-4D97-AF65-F5344CB8AC3E}">
        <p14:creationId xmlns:p14="http://schemas.microsoft.com/office/powerpoint/2010/main" val="215891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871" y="151327"/>
            <a:ext cx="9144000" cy="12954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Фаза </a:t>
            </a:r>
            <a:r>
              <a:rPr lang="ru-RU" sz="4000" b="1" dirty="0" err="1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катагена</a:t>
            </a:r>
            <a:r>
              <a:rPr lang="ru-RU" sz="4000" b="1" dirty="0">
                <a:solidFill>
                  <a:schemeClr val="tx2">
                    <a:satMod val="130000"/>
                  </a:schemeClr>
                </a:solidFill>
                <a:latin typeface="Bookman Old Style" pitchFamily="18" charset="0"/>
              </a:rPr>
              <a:t> - </a:t>
            </a:r>
            <a:r>
              <a:rPr lang="ru-RU" sz="2800" b="1" dirty="0">
                <a:solidFill>
                  <a:schemeClr val="tx2">
                    <a:satMod val="130000"/>
                  </a:schemeClr>
                </a:solidFill>
                <a:latin typeface="Bookman Old Style" pitchFamily="18" charset="0"/>
              </a:rPr>
              <a:t>фаза переходного состояния, фаза регрессивных изменений; длится 2-3 недели</a:t>
            </a:r>
            <a:br>
              <a:rPr lang="ru-RU" sz="2800" b="1" dirty="0">
                <a:solidFill>
                  <a:schemeClr val="tx2">
                    <a:satMod val="130000"/>
                  </a:schemeClr>
                </a:solidFill>
                <a:latin typeface="Bookman Old Style" pitchFamily="18" charset="0"/>
              </a:rPr>
            </a:br>
            <a:endParaRPr lang="ru-RU" sz="2800" b="1" dirty="0">
              <a:solidFill>
                <a:schemeClr val="tx2">
                  <a:satMod val="13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5363" name="Picture 7" descr="Untitled-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155" y="1635618"/>
            <a:ext cx="4482295" cy="4481848"/>
          </a:xfrm>
          <a:noFill/>
        </p:spPr>
      </p:pic>
      <p:sp>
        <p:nvSpPr>
          <p:cNvPr id="1843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25492" y="1598300"/>
            <a:ext cx="5307662" cy="4907431"/>
          </a:xfrm>
        </p:spPr>
        <p:txBody>
          <a:bodyPr rtlCol="0">
            <a:normAutofit lnSpcReduction="10000"/>
          </a:bodyPr>
          <a:lstStyle/>
          <a:p>
            <a:pPr algn="just">
              <a:lnSpc>
                <a:spcPct val="9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 клеток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прекращается</a:t>
            </a:r>
          </a:p>
          <a:p>
            <a:pPr algn="just">
              <a:lnSpc>
                <a:spcPct val="9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Волосяная луковица постепенно отсоединяется от питающего ее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дермального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сосочка, и начинается постепенное отмирание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клеток</a:t>
            </a:r>
          </a:p>
          <a:p>
            <a:pPr algn="just">
              <a:lnSpc>
                <a:spcPct val="9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Волосяной фолликул сокращается до одной трети от своей первоначальной длины и поднимается к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 кожи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710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4000" b="1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Фаза телогена</a:t>
            </a:r>
            <a:r>
              <a:rPr lang="ru-RU" sz="4000" b="1">
                <a:solidFill>
                  <a:schemeClr val="tx2">
                    <a:satMod val="130000"/>
                  </a:schemeClr>
                </a:solidFill>
                <a:latin typeface="Bookman Old Style" pitchFamily="18" charset="0"/>
              </a:rPr>
              <a:t> – </a:t>
            </a:r>
            <a:r>
              <a:rPr lang="ru-RU" sz="2800" b="1">
                <a:solidFill>
                  <a:schemeClr val="tx2">
                    <a:satMod val="130000"/>
                  </a:schemeClr>
                </a:solidFill>
                <a:latin typeface="Bookman Old Style" pitchFamily="18" charset="0"/>
              </a:rPr>
              <a:t>фаза покоя, фаза выпадения; длится 100 дней</a:t>
            </a:r>
            <a:r>
              <a:rPr lang="ru-RU" sz="2800">
                <a:solidFill>
                  <a:schemeClr val="tx2">
                    <a:satMod val="130000"/>
                  </a:schemeClr>
                </a:solidFill>
              </a:rPr>
              <a:t> </a:t>
            </a:r>
            <a:br>
              <a:rPr lang="ru-RU" sz="2800">
                <a:solidFill>
                  <a:schemeClr val="tx2">
                    <a:satMod val="130000"/>
                  </a:schemeClr>
                </a:solidFill>
              </a:rPr>
            </a:br>
            <a:endParaRPr lang="ru-RU" sz="280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9738" y="1495269"/>
            <a:ext cx="5281534" cy="5257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Волос выпадает, причем этот процесс бывает пассивным и активным, когда новый растущий волос выталкивает старый;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Фолликул продвигается в глубь дермы, а в </a:t>
            </a:r>
            <a:r>
              <a:rPr lang="ru-RU" alt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дермальном</a:t>
            </a: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сосочке начинается следующая фаза роста нового волоса</a:t>
            </a:r>
          </a:p>
        </p:txBody>
      </p:sp>
      <p:sp>
        <p:nvSpPr>
          <p:cNvPr id="16388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6172200" y="1981201"/>
            <a:ext cx="4038600" cy="4525963"/>
          </a:xfrm>
        </p:spPr>
        <p:txBody>
          <a:bodyPr/>
          <a:lstStyle/>
          <a:p>
            <a:endParaRPr lang="ru-RU" altLang="ru-RU" sz="2800"/>
          </a:p>
        </p:txBody>
      </p:sp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025" y="1254177"/>
            <a:ext cx="515661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35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04851"/>
            <a:ext cx="8229600" cy="652463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</a:rPr>
              <a:t>Классификация алопеции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978421" y="1739744"/>
            <a:ext cx="8286750" cy="4301292"/>
          </a:xfrm>
        </p:spPr>
        <p:txBody>
          <a:bodyPr>
            <a:normAutofit/>
          </a:bodyPr>
          <a:lstStyle/>
          <a:p>
            <a:pPr marL="609600" indent="-609600"/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Рубцовая </a:t>
            </a:r>
          </a:p>
          <a:p>
            <a:pPr marL="609600" indent="-609600"/>
            <a:r>
              <a:rPr lang="ru-RU" altLang="ru-RU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Нерубцовая</a:t>
            </a: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 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Гнездная (очаговая);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Андрогенетическая (обычное облысение);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Диффузная: раннего типа (</a:t>
            </a:r>
            <a:r>
              <a:rPr lang="ru-RU" altLang="ru-RU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анагеновая</a:t>
            </a: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);</a:t>
            </a:r>
          </a:p>
          <a:p>
            <a:pPr marL="609600" indent="-609600">
              <a:buNone/>
            </a:pP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       позднего типа (</a:t>
            </a:r>
            <a:r>
              <a:rPr lang="ru-RU" altLang="ru-RU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телогеновая</a:t>
            </a: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)    </a:t>
            </a:r>
          </a:p>
        </p:txBody>
      </p:sp>
    </p:spTree>
    <p:extLst>
      <p:ext uri="{BB962C8B-B14F-4D97-AF65-F5344CB8AC3E}">
        <p14:creationId xmlns:p14="http://schemas.microsoft.com/office/powerpoint/2010/main" val="27916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</a:rPr>
              <a:t>Гнездная </a:t>
            </a: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</a:rPr>
              <a:t>алопеция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</a:rPr>
              <a:t> (ГА)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2160589"/>
            <a:ext cx="8596668" cy="3295831"/>
          </a:xfrm>
        </p:spPr>
        <p:txBody>
          <a:bodyPr>
            <a:normAutofit/>
          </a:bodyPr>
          <a:lstStyle/>
          <a:p>
            <a:pPr algn="just"/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Наиболее частое поражение волос у детей и взрослых, проявляется внезапным образованием очага облысения на волосистой части головы, реже выпадение ресниц и бровей, волос на бороде и туловище</a:t>
            </a:r>
          </a:p>
        </p:txBody>
      </p:sp>
    </p:spTree>
    <p:extLst>
      <p:ext uri="{BB962C8B-B14F-4D97-AF65-F5344CB8AC3E}">
        <p14:creationId xmlns:p14="http://schemas.microsoft.com/office/powerpoint/2010/main" val="383216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</TotalTime>
  <Words>820</Words>
  <Application>Microsoft Office PowerPoint</Application>
  <PresentationFormat>Широкоэкранный</PresentationFormat>
  <Paragraphs>101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Book Antiqua</vt:lpstr>
      <vt:lpstr>Bookman Old Style</vt:lpstr>
      <vt:lpstr>Calibri</vt:lpstr>
      <vt:lpstr>Times New Roman</vt:lpstr>
      <vt:lpstr>Trebuchet MS</vt:lpstr>
      <vt:lpstr>Wingdings</vt:lpstr>
      <vt:lpstr>Wingdings 3</vt:lpstr>
      <vt:lpstr>Аспект</vt:lpstr>
      <vt:lpstr>Paintbrush Picture</vt:lpstr>
      <vt:lpstr>  </vt:lpstr>
      <vt:lpstr>Типы волос:</vt:lpstr>
      <vt:lpstr>Строение волоса</vt:lpstr>
      <vt:lpstr>Фазы роста волоса</vt:lpstr>
      <vt:lpstr>Фаза анагена – фаза роста волоса; длится от 2 до 5 лет (в среднем 1000 дней)</vt:lpstr>
      <vt:lpstr>Фаза катагена - фаза переходного состояния, фаза регрессивных изменений; длится 2-3 недели </vt:lpstr>
      <vt:lpstr>Фаза телогена – фаза покоя, фаза выпадения; длится 100 дней  </vt:lpstr>
      <vt:lpstr>Классификация алопеции</vt:lpstr>
      <vt:lpstr>Гнездная алопеция (ГА)</vt:lpstr>
      <vt:lpstr>Патогенез</vt:lpstr>
      <vt:lpstr>Клинические формы</vt:lpstr>
      <vt:lpstr>Стадии:</vt:lpstr>
      <vt:lpstr>По площади поражения выделяют:</vt:lpstr>
      <vt:lpstr>Презентация PowerPoint</vt:lpstr>
      <vt:lpstr>Презентация PowerPoint</vt:lpstr>
      <vt:lpstr>Презентация PowerPoint</vt:lpstr>
      <vt:lpstr>Распределение больных по возрастным группам</vt:lpstr>
      <vt:lpstr>Клиника</vt:lpstr>
      <vt:lpstr>Паразитарная инвазия была выявлена у 6 (40,0%) обследованных пациентов</vt:lpstr>
      <vt:lpstr>Градация больных в зависимости от стадии ГА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</dc:title>
  <dc:creator>Tosik Tosik</dc:creator>
  <cp:lastModifiedBy>Tosik Tosik</cp:lastModifiedBy>
  <cp:revision>6</cp:revision>
  <dcterms:created xsi:type="dcterms:W3CDTF">2020-10-25T16:18:16Z</dcterms:created>
  <dcterms:modified xsi:type="dcterms:W3CDTF">2020-10-25T17:20:00Z</dcterms:modified>
</cp:coreProperties>
</file>