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8" r:id="rId4"/>
    <p:sldId id="269" r:id="rId5"/>
    <p:sldId id="287" r:id="rId6"/>
    <p:sldId id="283" r:id="rId7"/>
    <p:sldId id="285" r:id="rId8"/>
    <p:sldId id="286" r:id="rId9"/>
    <p:sldId id="258" r:id="rId10"/>
    <p:sldId id="259" r:id="rId11"/>
    <p:sldId id="272" r:id="rId12"/>
    <p:sldId id="277" r:id="rId13"/>
    <p:sldId id="278" r:id="rId14"/>
    <p:sldId id="279" r:id="rId15"/>
    <p:sldId id="267" r:id="rId16"/>
    <p:sldId id="270" r:id="rId1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66" autoAdjust="0"/>
    <p:restoredTop sz="94660"/>
  </p:normalViewPr>
  <p:slideViewPr>
    <p:cSldViewPr snapToGrid="0">
      <p:cViewPr varScale="1">
        <p:scale>
          <a:sx n="59" d="100"/>
          <a:sy n="59" d="100"/>
        </p:scale>
        <p:origin x="-84" y="-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A9535A-92E2-4E48-96A6-BD5056EBCB9E}" type="doc">
      <dgm:prSet loTypeId="urn:microsoft.com/office/officeart/2005/8/layout/chevron2" loCatId="process" qsTypeId="urn:microsoft.com/office/officeart/2005/8/quickstyle/3d2#1" qsCatId="3D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614DD7C8-5123-4B24-A8B6-C099AF5CBF29}">
      <dgm:prSet phldrT="[Текст]"/>
      <dgm:spPr/>
      <dgm:t>
        <a:bodyPr/>
        <a:lstStyle/>
        <a:p>
          <a:r>
            <a:rPr lang="ru-RU" dirty="0"/>
            <a:t>1 этап</a:t>
          </a:r>
        </a:p>
      </dgm:t>
    </dgm:pt>
    <dgm:pt modelId="{9E594370-9347-4039-9EB3-A62661A68D73}" type="parTrans" cxnId="{1E94C854-634A-4B1E-9942-F5F008D56B78}">
      <dgm:prSet/>
      <dgm:spPr/>
      <dgm:t>
        <a:bodyPr/>
        <a:lstStyle/>
        <a:p>
          <a:endParaRPr lang="ru-RU"/>
        </a:p>
      </dgm:t>
    </dgm:pt>
    <dgm:pt modelId="{80D76F95-8777-430A-BAB0-3C13DE4CA34E}" type="sibTrans" cxnId="{1E94C854-634A-4B1E-9942-F5F008D56B78}">
      <dgm:prSet/>
      <dgm:spPr/>
      <dgm:t>
        <a:bodyPr/>
        <a:lstStyle/>
        <a:p>
          <a:endParaRPr lang="ru-RU"/>
        </a:p>
      </dgm:t>
    </dgm:pt>
    <dgm:pt modelId="{FCA42D4F-7D2A-452A-B669-CF078F49D3D0}">
      <dgm:prSet phldrT="[Текст]"/>
      <dgm:spPr/>
      <dgm:t>
        <a:bodyPr/>
        <a:lstStyle/>
        <a:p>
          <a:r>
            <a:rPr lang="ru-RU" dirty="0"/>
            <a:t>Создание протокола метаанализа </a:t>
          </a:r>
        </a:p>
      </dgm:t>
    </dgm:pt>
    <dgm:pt modelId="{89EDBF3E-24E8-464A-B629-FAEDF3BED5F8}" type="parTrans" cxnId="{792B3837-1A17-41A9-88CC-ECD064E0BC6B}">
      <dgm:prSet/>
      <dgm:spPr/>
      <dgm:t>
        <a:bodyPr/>
        <a:lstStyle/>
        <a:p>
          <a:endParaRPr lang="ru-RU"/>
        </a:p>
      </dgm:t>
    </dgm:pt>
    <dgm:pt modelId="{90FDBE2A-A527-4A2E-B0C2-B7565F9A683A}" type="sibTrans" cxnId="{792B3837-1A17-41A9-88CC-ECD064E0BC6B}">
      <dgm:prSet/>
      <dgm:spPr/>
      <dgm:t>
        <a:bodyPr/>
        <a:lstStyle/>
        <a:p>
          <a:endParaRPr lang="ru-RU"/>
        </a:p>
      </dgm:t>
    </dgm:pt>
    <dgm:pt modelId="{5C3F8C73-C4F6-4169-885C-4BE620B93CF1}">
      <dgm:prSet phldrT="[Текст]"/>
      <dgm:spPr/>
      <dgm:t>
        <a:bodyPr/>
        <a:lstStyle/>
        <a:p>
          <a:r>
            <a:rPr lang="ru-RU" dirty="0"/>
            <a:t>2 этап</a:t>
          </a:r>
        </a:p>
      </dgm:t>
    </dgm:pt>
    <dgm:pt modelId="{FD9C9A39-D5D0-4F23-ABE7-8B7989EC5170}" type="parTrans" cxnId="{51D22C56-0B5A-4963-B51E-7526A21AF260}">
      <dgm:prSet/>
      <dgm:spPr/>
      <dgm:t>
        <a:bodyPr/>
        <a:lstStyle/>
        <a:p>
          <a:endParaRPr lang="ru-RU"/>
        </a:p>
      </dgm:t>
    </dgm:pt>
    <dgm:pt modelId="{FF912887-1E92-40C1-A594-812D32285680}" type="sibTrans" cxnId="{51D22C56-0B5A-4963-B51E-7526A21AF260}">
      <dgm:prSet/>
      <dgm:spPr/>
      <dgm:t>
        <a:bodyPr/>
        <a:lstStyle/>
        <a:p>
          <a:endParaRPr lang="ru-RU"/>
        </a:p>
      </dgm:t>
    </dgm:pt>
    <dgm:pt modelId="{23C42CC3-51E2-425A-892D-849055B79040}">
      <dgm:prSet phldrT="[Текст]"/>
      <dgm:spPr/>
      <dgm:t>
        <a:bodyPr/>
        <a:lstStyle/>
        <a:p>
          <a:r>
            <a:rPr lang="ru-RU" dirty="0"/>
            <a:t>Отбор оригинальных публикаций</a:t>
          </a:r>
        </a:p>
      </dgm:t>
    </dgm:pt>
    <dgm:pt modelId="{E28B4ECE-F99B-41D3-9C70-B90D6BE440CD}" type="parTrans" cxnId="{07AA3ADD-E9A9-49EC-8452-18E347CDF1B7}">
      <dgm:prSet/>
      <dgm:spPr/>
      <dgm:t>
        <a:bodyPr/>
        <a:lstStyle/>
        <a:p>
          <a:endParaRPr lang="ru-RU"/>
        </a:p>
      </dgm:t>
    </dgm:pt>
    <dgm:pt modelId="{80471CD1-C343-491C-BE5D-00F800D0E654}" type="sibTrans" cxnId="{07AA3ADD-E9A9-49EC-8452-18E347CDF1B7}">
      <dgm:prSet/>
      <dgm:spPr/>
      <dgm:t>
        <a:bodyPr/>
        <a:lstStyle/>
        <a:p>
          <a:endParaRPr lang="ru-RU"/>
        </a:p>
      </dgm:t>
    </dgm:pt>
    <dgm:pt modelId="{78687FBD-28BF-4F74-BE4B-98206CB6E70E}">
      <dgm:prSet phldrT="[Текст]"/>
      <dgm:spPr/>
      <dgm:t>
        <a:bodyPr/>
        <a:lstStyle/>
        <a:p>
          <a:r>
            <a:rPr lang="ru-RU" dirty="0"/>
            <a:t>3 этап</a:t>
          </a:r>
        </a:p>
      </dgm:t>
    </dgm:pt>
    <dgm:pt modelId="{A6FC5775-0425-4BC1-AECB-D288707FBF0D}" type="parTrans" cxnId="{48A1B2B5-6032-4BDB-92B2-FE54BDFC0766}">
      <dgm:prSet/>
      <dgm:spPr/>
      <dgm:t>
        <a:bodyPr/>
        <a:lstStyle/>
        <a:p>
          <a:endParaRPr lang="ru-RU"/>
        </a:p>
      </dgm:t>
    </dgm:pt>
    <dgm:pt modelId="{96FA5795-D7A3-41B6-9D82-2BECCF907C87}" type="sibTrans" cxnId="{48A1B2B5-6032-4BDB-92B2-FE54BDFC0766}">
      <dgm:prSet/>
      <dgm:spPr/>
      <dgm:t>
        <a:bodyPr/>
        <a:lstStyle/>
        <a:p>
          <a:endParaRPr lang="ru-RU"/>
        </a:p>
      </dgm:t>
    </dgm:pt>
    <dgm:pt modelId="{813C3FBD-1BC5-442F-A27C-B3F2E8FEB504}">
      <dgm:prSet phldrT="[Текст]"/>
      <dgm:spPr/>
      <dgm:t>
        <a:bodyPr/>
        <a:lstStyle/>
        <a:p>
          <a:r>
            <a:rPr lang="ru-RU" dirty="0"/>
            <a:t>Статистическая обработка данных </a:t>
          </a:r>
        </a:p>
      </dgm:t>
    </dgm:pt>
    <dgm:pt modelId="{8A1EF2EE-5FC4-4179-8A85-DF793D49CDF1}" type="parTrans" cxnId="{6ABFB67D-1104-4EEB-9888-917DCDC19892}">
      <dgm:prSet/>
      <dgm:spPr/>
      <dgm:t>
        <a:bodyPr/>
        <a:lstStyle/>
        <a:p>
          <a:endParaRPr lang="ru-RU"/>
        </a:p>
      </dgm:t>
    </dgm:pt>
    <dgm:pt modelId="{F8AF5759-4DF8-49D4-B9A0-F5ED3C1EBA9C}" type="sibTrans" cxnId="{6ABFB67D-1104-4EEB-9888-917DCDC19892}">
      <dgm:prSet/>
      <dgm:spPr/>
      <dgm:t>
        <a:bodyPr/>
        <a:lstStyle/>
        <a:p>
          <a:endParaRPr lang="ru-RU"/>
        </a:p>
      </dgm:t>
    </dgm:pt>
    <dgm:pt modelId="{5AB64123-30AC-412C-BD4E-99E0103184D0}" type="pres">
      <dgm:prSet presAssocID="{97A9535A-92E2-4E48-96A6-BD5056EBCB9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52DAF0-16C3-4313-AB69-7658E7DC07BA}" type="pres">
      <dgm:prSet presAssocID="{614DD7C8-5123-4B24-A8B6-C099AF5CBF29}" presName="composite" presStyleCnt="0"/>
      <dgm:spPr/>
    </dgm:pt>
    <dgm:pt modelId="{1C45BE65-2140-409A-9E1B-04C24FFA573F}" type="pres">
      <dgm:prSet presAssocID="{614DD7C8-5123-4B24-A8B6-C099AF5CBF2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4895F-CDC1-4B83-9E45-33FC822C2363}" type="pres">
      <dgm:prSet presAssocID="{614DD7C8-5123-4B24-A8B6-C099AF5CBF2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8FEC5-7B66-48ED-9141-A4715B1EA626}" type="pres">
      <dgm:prSet presAssocID="{80D76F95-8777-430A-BAB0-3C13DE4CA34E}" presName="sp" presStyleCnt="0"/>
      <dgm:spPr/>
    </dgm:pt>
    <dgm:pt modelId="{5D2E632E-5680-43D1-8E40-98881DEF88B1}" type="pres">
      <dgm:prSet presAssocID="{5C3F8C73-C4F6-4169-885C-4BE620B93CF1}" presName="composite" presStyleCnt="0"/>
      <dgm:spPr/>
    </dgm:pt>
    <dgm:pt modelId="{8C7F3504-4006-4510-A67E-D0A70C9B4E4F}" type="pres">
      <dgm:prSet presAssocID="{5C3F8C73-C4F6-4169-885C-4BE620B93CF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1F799-7F20-48FF-86FE-9C7AD618187A}" type="pres">
      <dgm:prSet presAssocID="{5C3F8C73-C4F6-4169-885C-4BE620B93CF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5598A-6A10-4AC3-B433-32D694091FB1}" type="pres">
      <dgm:prSet presAssocID="{FF912887-1E92-40C1-A594-812D32285680}" presName="sp" presStyleCnt="0"/>
      <dgm:spPr/>
    </dgm:pt>
    <dgm:pt modelId="{AF4989FB-0A3C-4E80-969A-5928B7FB2BD7}" type="pres">
      <dgm:prSet presAssocID="{78687FBD-28BF-4F74-BE4B-98206CB6E70E}" presName="composite" presStyleCnt="0"/>
      <dgm:spPr/>
    </dgm:pt>
    <dgm:pt modelId="{7C2A69EF-1B3D-448A-82C2-42CEE9D768B6}" type="pres">
      <dgm:prSet presAssocID="{78687FBD-28BF-4F74-BE4B-98206CB6E70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25182-29C5-4468-89E7-7C44CD3A4D88}" type="pres">
      <dgm:prSet presAssocID="{78687FBD-28BF-4F74-BE4B-98206CB6E70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2B3837-1A17-41A9-88CC-ECD064E0BC6B}" srcId="{614DD7C8-5123-4B24-A8B6-C099AF5CBF29}" destId="{FCA42D4F-7D2A-452A-B669-CF078F49D3D0}" srcOrd="0" destOrd="0" parTransId="{89EDBF3E-24E8-464A-B629-FAEDF3BED5F8}" sibTransId="{90FDBE2A-A527-4A2E-B0C2-B7565F9A683A}"/>
    <dgm:cxn modelId="{12AAA6F8-F209-4132-9B28-CCCF38A76891}" type="presOf" srcId="{5C3F8C73-C4F6-4169-885C-4BE620B93CF1}" destId="{8C7F3504-4006-4510-A67E-D0A70C9B4E4F}" srcOrd="0" destOrd="0" presId="urn:microsoft.com/office/officeart/2005/8/layout/chevron2"/>
    <dgm:cxn modelId="{69304AFA-2C2E-4A7E-A5E3-DB89EE3AB4AC}" type="presOf" srcId="{97A9535A-92E2-4E48-96A6-BD5056EBCB9E}" destId="{5AB64123-30AC-412C-BD4E-99E0103184D0}" srcOrd="0" destOrd="0" presId="urn:microsoft.com/office/officeart/2005/8/layout/chevron2"/>
    <dgm:cxn modelId="{28A1737D-9FFA-444E-946E-E2529A381BDE}" type="presOf" srcId="{614DD7C8-5123-4B24-A8B6-C099AF5CBF29}" destId="{1C45BE65-2140-409A-9E1B-04C24FFA573F}" srcOrd="0" destOrd="0" presId="urn:microsoft.com/office/officeart/2005/8/layout/chevron2"/>
    <dgm:cxn modelId="{B3CD1FCD-91AF-4BCC-813D-BC58157AAD66}" type="presOf" srcId="{23C42CC3-51E2-425A-892D-849055B79040}" destId="{F001F799-7F20-48FF-86FE-9C7AD618187A}" srcOrd="0" destOrd="0" presId="urn:microsoft.com/office/officeart/2005/8/layout/chevron2"/>
    <dgm:cxn modelId="{8FA98BBD-4530-489F-A629-D3A59237AE00}" type="presOf" srcId="{FCA42D4F-7D2A-452A-B669-CF078F49D3D0}" destId="{AE94895F-CDC1-4B83-9E45-33FC822C2363}" srcOrd="0" destOrd="0" presId="urn:microsoft.com/office/officeart/2005/8/layout/chevron2"/>
    <dgm:cxn modelId="{1E94C854-634A-4B1E-9942-F5F008D56B78}" srcId="{97A9535A-92E2-4E48-96A6-BD5056EBCB9E}" destId="{614DD7C8-5123-4B24-A8B6-C099AF5CBF29}" srcOrd="0" destOrd="0" parTransId="{9E594370-9347-4039-9EB3-A62661A68D73}" sibTransId="{80D76F95-8777-430A-BAB0-3C13DE4CA34E}"/>
    <dgm:cxn modelId="{48A1B2B5-6032-4BDB-92B2-FE54BDFC0766}" srcId="{97A9535A-92E2-4E48-96A6-BD5056EBCB9E}" destId="{78687FBD-28BF-4F74-BE4B-98206CB6E70E}" srcOrd="2" destOrd="0" parTransId="{A6FC5775-0425-4BC1-AECB-D288707FBF0D}" sibTransId="{96FA5795-D7A3-41B6-9D82-2BECCF907C87}"/>
    <dgm:cxn modelId="{FC343BA7-8A84-4C58-911E-939034FCA9AF}" type="presOf" srcId="{813C3FBD-1BC5-442F-A27C-B3F2E8FEB504}" destId="{45A25182-29C5-4468-89E7-7C44CD3A4D88}" srcOrd="0" destOrd="0" presId="urn:microsoft.com/office/officeart/2005/8/layout/chevron2"/>
    <dgm:cxn modelId="{51D22C56-0B5A-4963-B51E-7526A21AF260}" srcId="{97A9535A-92E2-4E48-96A6-BD5056EBCB9E}" destId="{5C3F8C73-C4F6-4169-885C-4BE620B93CF1}" srcOrd="1" destOrd="0" parTransId="{FD9C9A39-D5D0-4F23-ABE7-8B7989EC5170}" sibTransId="{FF912887-1E92-40C1-A594-812D32285680}"/>
    <dgm:cxn modelId="{6ABFB67D-1104-4EEB-9888-917DCDC19892}" srcId="{78687FBD-28BF-4F74-BE4B-98206CB6E70E}" destId="{813C3FBD-1BC5-442F-A27C-B3F2E8FEB504}" srcOrd="0" destOrd="0" parTransId="{8A1EF2EE-5FC4-4179-8A85-DF793D49CDF1}" sibTransId="{F8AF5759-4DF8-49D4-B9A0-F5ED3C1EBA9C}"/>
    <dgm:cxn modelId="{B380A2DB-19EA-4B10-B4F8-E266D48F9CB4}" type="presOf" srcId="{78687FBD-28BF-4F74-BE4B-98206CB6E70E}" destId="{7C2A69EF-1B3D-448A-82C2-42CEE9D768B6}" srcOrd="0" destOrd="0" presId="urn:microsoft.com/office/officeart/2005/8/layout/chevron2"/>
    <dgm:cxn modelId="{07AA3ADD-E9A9-49EC-8452-18E347CDF1B7}" srcId="{5C3F8C73-C4F6-4169-885C-4BE620B93CF1}" destId="{23C42CC3-51E2-425A-892D-849055B79040}" srcOrd="0" destOrd="0" parTransId="{E28B4ECE-F99B-41D3-9C70-B90D6BE440CD}" sibTransId="{80471CD1-C343-491C-BE5D-00F800D0E654}"/>
    <dgm:cxn modelId="{F623E91A-CEA2-4F9A-923D-781F67B8393C}" type="presParOf" srcId="{5AB64123-30AC-412C-BD4E-99E0103184D0}" destId="{7152DAF0-16C3-4313-AB69-7658E7DC07BA}" srcOrd="0" destOrd="0" presId="urn:microsoft.com/office/officeart/2005/8/layout/chevron2"/>
    <dgm:cxn modelId="{A53E0B3C-F0B7-47C8-9E18-F24FE54E3422}" type="presParOf" srcId="{7152DAF0-16C3-4313-AB69-7658E7DC07BA}" destId="{1C45BE65-2140-409A-9E1B-04C24FFA573F}" srcOrd="0" destOrd="0" presId="urn:microsoft.com/office/officeart/2005/8/layout/chevron2"/>
    <dgm:cxn modelId="{039917F6-9E96-427D-90F6-70649F6F4849}" type="presParOf" srcId="{7152DAF0-16C3-4313-AB69-7658E7DC07BA}" destId="{AE94895F-CDC1-4B83-9E45-33FC822C2363}" srcOrd="1" destOrd="0" presId="urn:microsoft.com/office/officeart/2005/8/layout/chevron2"/>
    <dgm:cxn modelId="{676525EE-BCDE-4F38-B13E-4C9725DA5976}" type="presParOf" srcId="{5AB64123-30AC-412C-BD4E-99E0103184D0}" destId="{0D88FEC5-7B66-48ED-9141-A4715B1EA626}" srcOrd="1" destOrd="0" presId="urn:microsoft.com/office/officeart/2005/8/layout/chevron2"/>
    <dgm:cxn modelId="{2AA34573-34E4-4849-82CA-1E08625EF5EC}" type="presParOf" srcId="{5AB64123-30AC-412C-BD4E-99E0103184D0}" destId="{5D2E632E-5680-43D1-8E40-98881DEF88B1}" srcOrd="2" destOrd="0" presId="urn:microsoft.com/office/officeart/2005/8/layout/chevron2"/>
    <dgm:cxn modelId="{DFA67A77-69FA-4EFD-AD2A-FB71BE67D070}" type="presParOf" srcId="{5D2E632E-5680-43D1-8E40-98881DEF88B1}" destId="{8C7F3504-4006-4510-A67E-D0A70C9B4E4F}" srcOrd="0" destOrd="0" presId="urn:microsoft.com/office/officeart/2005/8/layout/chevron2"/>
    <dgm:cxn modelId="{B0FCFBFA-40E0-4BD1-8F9E-BD534BF33A90}" type="presParOf" srcId="{5D2E632E-5680-43D1-8E40-98881DEF88B1}" destId="{F001F799-7F20-48FF-86FE-9C7AD618187A}" srcOrd="1" destOrd="0" presId="urn:microsoft.com/office/officeart/2005/8/layout/chevron2"/>
    <dgm:cxn modelId="{1FAF07CD-ADC3-489C-8DA3-596591D13543}" type="presParOf" srcId="{5AB64123-30AC-412C-BD4E-99E0103184D0}" destId="{9AC5598A-6A10-4AC3-B433-32D694091FB1}" srcOrd="3" destOrd="0" presId="urn:microsoft.com/office/officeart/2005/8/layout/chevron2"/>
    <dgm:cxn modelId="{17873CF1-B9D8-48D3-8212-3156E8874F1E}" type="presParOf" srcId="{5AB64123-30AC-412C-BD4E-99E0103184D0}" destId="{AF4989FB-0A3C-4E80-969A-5928B7FB2BD7}" srcOrd="4" destOrd="0" presId="urn:microsoft.com/office/officeart/2005/8/layout/chevron2"/>
    <dgm:cxn modelId="{10AA866F-3A04-499C-9D51-015BBCAC7515}" type="presParOf" srcId="{AF4989FB-0A3C-4E80-969A-5928B7FB2BD7}" destId="{7C2A69EF-1B3D-448A-82C2-42CEE9D768B6}" srcOrd="0" destOrd="0" presId="urn:microsoft.com/office/officeart/2005/8/layout/chevron2"/>
    <dgm:cxn modelId="{F462D98F-8E14-417D-BAF3-6D78BD3B5AD0}" type="presParOf" srcId="{AF4989FB-0A3C-4E80-969A-5928B7FB2BD7}" destId="{45A25182-29C5-4468-89E7-7C44CD3A4D8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B61B7-A861-4894-8E5B-7D181BD26200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79605-3D7F-4D18-A99A-0BE4066F5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C7463-D99F-45D8-8C7B-F50435607DB0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5793C-AD1A-40A5-83F3-603B7CB79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F36C1-83E8-480A-9362-93AA1A40E974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E2BD1-F34F-42F0-BCAE-ADA8A4101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694DF-736B-45AC-9D91-12EC06E3050F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30BDA-F380-4B4E-B131-BCC1B55F0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1CFDB-1E40-423E-9B5B-7E4879A31017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EB4F2-C197-43F7-B38D-9A5D29C12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46021-56C7-480B-BF67-039B954DC57D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E5BA4-79C4-4952-AB93-A74382170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C7FBD-44F0-4AE8-9529-2C30762D763E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2D1DA-E5A6-4C2A-BF14-1667A9DFC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27387-82B4-4BC1-B89B-E8193C21EF34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8A74B-C518-4DAC-B02F-C8F5B501F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0DAF8-625B-4BFA-BFC8-0AE971FC1240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AEAD3-560A-4005-B417-817483537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1F764-2987-4657-9E46-8450DD492D0F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91768-B2F7-47E1-B655-110B6B62C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3901A-0793-42A0-85F0-1B9A5021C221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BA56B-3B2E-43DF-BB14-A85B0D3D5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29107-7CDF-49F7-83C7-B7B4A511F9B8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C46B0-D9EB-4B4E-96E9-D01595942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DED8D-9A45-4FA5-B391-5B1A47474B50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F15BE-4FF0-4536-B9AD-0B7945FB1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3CF6F-9587-4E17-8B25-776C0960B115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9CF3-EBA9-4FF3-A222-6526FBF6F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9F466-C1A7-43F9-8E87-0368CA9A9D44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41183-2BCF-4BAA-AE5B-C356E57AD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AE76D-385E-48DE-8DB5-FD5903B66381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CC29B-05FE-4338-ADAE-A1C4D989E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EFD3C-35E0-48B8-BA5F-A669D3A0E488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08852-546C-40B1-9AF7-99453F202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5F9D0-EFA6-4056-B9E7-6B9F2AB67790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73869-259D-4018-A282-8DF72A80D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6DFED-37A7-434C-828A-556952161CA2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BDA56-EC69-4269-B81E-1A55D738F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3BA41-4FD7-4817-B959-398509442BA0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7DA36-4D45-42AE-8D34-92879BF58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D758E-A44F-42AA-8438-B0231CDF7CB3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5FA9B-648A-4449-86B0-EF768A24F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7B086-7F0F-4399-841A-6D5CE55A6224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57914-C7A2-40BB-890B-082F7CDCB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B79575-37CA-4CA9-A9CD-5845B8429195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D15DFA-B826-426C-A04C-50332AA76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5F9A3B-0272-4311-B671-34BC4752CE67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9CCF6F-D88A-4C60-908D-92F3FED95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96925" y="92075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>
            <a:spLocks noGrp="1"/>
          </p:cNvSpPr>
          <p:nvPr>
            <p:ph type="ctrTitle"/>
          </p:nvPr>
        </p:nvSpPr>
        <p:spPr>
          <a:xfrm>
            <a:off x="1524000" y="1906588"/>
            <a:ext cx="9883775" cy="2387600"/>
          </a:xfrm>
        </p:spPr>
        <p:txBody>
          <a:bodyPr/>
          <a:lstStyle/>
          <a:p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Результаты метаанализа эффективности пентавалентной живой оральной вакцины для профилактики ротавирусного гастроэнтерита у детей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3375" y="4476750"/>
            <a:ext cx="11506200" cy="21971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Косова Анна Александровна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к.м.н., доцент, и. о. зав. каф. эпидемиологии, социальной гигиены и организации госсанэпидслужбы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Башкирова Елена Сергеевна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врач-эпидемиолог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3198813" y="328613"/>
            <a:ext cx="63373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ФГБОУ ВО УГМУ Минздрава России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кафедра эпидемиологии, социальной гигиены и организации госсанэпидслужбы</a:t>
            </a:r>
          </a:p>
        </p:txBody>
      </p:sp>
      <p:pic>
        <p:nvPicPr>
          <p:cNvPr id="25605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80988"/>
            <a:ext cx="2143125" cy="214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84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66700" y="673100"/>
          <a:ext cx="11469688" cy="581025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33763">
                  <a:extLst>
                    <a:ext uri="{9D8B030D-6E8A-4147-A177-3AD203B41FA5}"/>
                  </a:extLst>
                </a:gridCol>
                <a:gridCol w="1433763">
                  <a:extLst>
                    <a:ext uri="{9D8B030D-6E8A-4147-A177-3AD203B41FA5}"/>
                  </a:extLst>
                </a:gridCol>
                <a:gridCol w="1433763">
                  <a:extLst>
                    <a:ext uri="{9D8B030D-6E8A-4147-A177-3AD203B41FA5}"/>
                  </a:extLst>
                </a:gridCol>
                <a:gridCol w="1433763">
                  <a:extLst>
                    <a:ext uri="{9D8B030D-6E8A-4147-A177-3AD203B41FA5}"/>
                  </a:extLst>
                </a:gridCol>
                <a:gridCol w="1433763">
                  <a:extLst>
                    <a:ext uri="{9D8B030D-6E8A-4147-A177-3AD203B41FA5}"/>
                  </a:extLst>
                </a:gridCol>
                <a:gridCol w="1433763">
                  <a:extLst>
                    <a:ext uri="{9D8B030D-6E8A-4147-A177-3AD203B41FA5}"/>
                  </a:extLst>
                </a:gridCol>
                <a:gridCol w="1433763">
                  <a:extLst>
                    <a:ext uri="{9D8B030D-6E8A-4147-A177-3AD203B41FA5}"/>
                  </a:extLst>
                </a:gridCol>
                <a:gridCol w="1433763">
                  <a:extLst>
                    <a:ext uri="{9D8B030D-6E8A-4147-A177-3AD203B41FA5}"/>
                  </a:extLst>
                </a:gridCol>
              </a:tblGrid>
              <a:tr h="23703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Генерация случайной последовательности (системная ошибка отбора)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Сокрытие распределения (системная ошибка отбора)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Маскировка данных для участников исследования и персонала (системная ошибка, связанная с ходом исследования)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Маскировка оценки исхода (системная ошибка, связанная с выявлением исхода)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Неполные данные об исходе (системная ошибка связанная с выбыванием участников)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Избирательное предоставление данных в отчетах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Другие системные ошибки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491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K </a:t>
                      </a:r>
                      <a:r>
                        <a:rPr lang="ru-RU" sz="1400" dirty="0" err="1">
                          <a:effectLst/>
                        </a:rPr>
                        <a:t>Zaman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et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r>
                        <a:rPr lang="ru-RU" sz="1400" dirty="0" err="1">
                          <a:effectLst/>
                        </a:rPr>
                        <a:t>al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extLst>
                  <a:ext uri="{0D108BD9-81ED-4DB2-BD59-A6C34878D82A}"/>
                </a:extLst>
              </a:tr>
              <a:tr h="491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Milagritos</a:t>
                      </a:r>
                      <a:r>
                        <a:rPr lang="en-US" sz="1400" dirty="0">
                          <a:effectLst/>
                        </a:rPr>
                        <a:t> D. Tapia et. al.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extLst>
                  <a:ext uri="{0D108BD9-81ED-4DB2-BD59-A6C34878D82A}"/>
                </a:extLst>
              </a:tr>
              <a:tr h="491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Robert F. </a:t>
                      </a:r>
                      <a:r>
                        <a:rPr lang="en-US" sz="1400" dirty="0" err="1">
                          <a:effectLst/>
                        </a:rPr>
                        <a:t>Breiman</a:t>
                      </a:r>
                      <a:r>
                        <a:rPr lang="en-US" sz="1400" dirty="0">
                          <a:effectLst/>
                        </a:rPr>
                        <a:t> et. al.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extLst>
                  <a:ext uri="{0D108BD9-81ED-4DB2-BD59-A6C34878D82A}"/>
                </a:extLst>
              </a:tr>
              <a:tr h="491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Samba O. Sow et. al.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extLst>
                  <a:ext uri="{0D108BD9-81ED-4DB2-BD59-A6C34878D82A}"/>
                </a:extLst>
              </a:tr>
              <a:tr h="491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Satoshi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Iwata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et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r>
                        <a:rPr lang="ru-RU" sz="1400" dirty="0" err="1">
                          <a:effectLst/>
                        </a:rPr>
                        <a:t>al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extLst>
                  <a:ext uri="{0D108BD9-81ED-4DB2-BD59-A6C34878D82A}"/>
                </a:extLst>
              </a:tr>
              <a:tr h="491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Timo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Vesikari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et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r>
                        <a:rPr lang="ru-RU" sz="1400" dirty="0" err="1">
                          <a:effectLst/>
                        </a:rPr>
                        <a:t>al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extLst>
                  <a:ext uri="{0D108BD9-81ED-4DB2-BD59-A6C34878D82A}"/>
                </a:extLst>
              </a:tr>
              <a:tr h="491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Timo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Vesikari</a:t>
                      </a:r>
                      <a:r>
                        <a:rPr lang="ru-RU" sz="1400" dirty="0">
                          <a:effectLst/>
                        </a:rPr>
                        <a:t>_ </a:t>
                      </a:r>
                      <a:r>
                        <a:rPr lang="ru-RU" sz="1400" dirty="0" err="1">
                          <a:effectLst/>
                        </a:rPr>
                        <a:t>et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r>
                        <a:rPr lang="ru-RU" sz="1400" dirty="0" err="1">
                          <a:effectLst/>
                        </a:rPr>
                        <a:t>al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2293672" y="3148613"/>
            <a:ext cx="272716" cy="256674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699278" y="3148613"/>
            <a:ext cx="272716" cy="256674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121658" y="3155702"/>
            <a:ext cx="272716" cy="256674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8007258" y="3186896"/>
            <a:ext cx="272716" cy="256674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9454032" y="3180252"/>
            <a:ext cx="272716" cy="256674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0879029" y="3186896"/>
            <a:ext cx="272716" cy="256674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9466710" y="4137840"/>
            <a:ext cx="272716" cy="256674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10879029" y="4120293"/>
            <a:ext cx="272716" cy="256674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7996020" y="4615917"/>
            <a:ext cx="272716" cy="256674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9466710" y="4638615"/>
            <a:ext cx="272716" cy="256674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10879029" y="5138168"/>
            <a:ext cx="272716" cy="256674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7974943" y="5092380"/>
            <a:ext cx="272716" cy="256674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9474548" y="5120531"/>
            <a:ext cx="272716" cy="256674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5137983" y="5108382"/>
            <a:ext cx="272716" cy="256674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3687132" y="5095840"/>
            <a:ext cx="272716" cy="256674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2279148" y="5095840"/>
            <a:ext cx="272716" cy="256674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9474548" y="5621889"/>
            <a:ext cx="272716" cy="256674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9474548" y="6088213"/>
            <a:ext cx="272716" cy="256674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6582955" y="4126784"/>
            <a:ext cx="256674" cy="256674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8007220" y="4137840"/>
            <a:ext cx="256674" cy="256674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8012994" y="3662368"/>
            <a:ext cx="256674" cy="256674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10895071" y="3659505"/>
            <a:ext cx="256674" cy="256674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6565561" y="4615917"/>
            <a:ext cx="256674" cy="256674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10879029" y="4649206"/>
            <a:ext cx="256674" cy="256674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7996854" y="5566189"/>
            <a:ext cx="256674" cy="256674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8023300" y="6095476"/>
            <a:ext cx="256674" cy="256674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6546976" y="3212386"/>
            <a:ext cx="256674" cy="256674"/>
          </a:xfrm>
          <a:prstGeom prst="ellipse">
            <a:avLst/>
          </a:prstGeom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2293107" y="3650743"/>
            <a:ext cx="256674" cy="256674"/>
          </a:xfrm>
          <a:prstGeom prst="ellipse">
            <a:avLst/>
          </a:prstGeom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3722210" y="3662368"/>
            <a:ext cx="256674" cy="256674"/>
          </a:xfrm>
          <a:prstGeom prst="ellipse">
            <a:avLst/>
          </a:prstGeom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6" name="Овал 35"/>
          <p:cNvSpPr/>
          <p:nvPr/>
        </p:nvSpPr>
        <p:spPr>
          <a:xfrm>
            <a:off x="5151313" y="3650743"/>
            <a:ext cx="256674" cy="256674"/>
          </a:xfrm>
          <a:prstGeom prst="ellipse">
            <a:avLst/>
          </a:prstGeom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6548713" y="3677042"/>
            <a:ext cx="256674" cy="256674"/>
          </a:xfrm>
          <a:prstGeom prst="ellipse">
            <a:avLst/>
          </a:prstGeom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9454032" y="3616905"/>
            <a:ext cx="256674" cy="256674"/>
          </a:xfrm>
          <a:prstGeom prst="ellipse">
            <a:avLst/>
          </a:prstGeom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2293107" y="4126784"/>
            <a:ext cx="256674" cy="256674"/>
          </a:xfrm>
          <a:prstGeom prst="ellipse">
            <a:avLst/>
          </a:prstGeom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3708108" y="4152351"/>
            <a:ext cx="256674" cy="256674"/>
          </a:xfrm>
          <a:prstGeom prst="ellipse">
            <a:avLst/>
          </a:prstGeom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5123465" y="4145784"/>
            <a:ext cx="256674" cy="256674"/>
          </a:xfrm>
          <a:prstGeom prst="ellipse">
            <a:avLst/>
          </a:prstGeom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Овал 41"/>
          <p:cNvSpPr/>
          <p:nvPr/>
        </p:nvSpPr>
        <p:spPr>
          <a:xfrm>
            <a:off x="2290903" y="4644234"/>
            <a:ext cx="256674" cy="256674"/>
          </a:xfrm>
          <a:prstGeom prst="ellipse">
            <a:avLst/>
          </a:prstGeom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3701533" y="4649206"/>
            <a:ext cx="256674" cy="256674"/>
          </a:xfrm>
          <a:prstGeom prst="ellipse">
            <a:avLst/>
          </a:prstGeom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5141738" y="4693340"/>
            <a:ext cx="256674" cy="256674"/>
          </a:xfrm>
          <a:prstGeom prst="ellipse">
            <a:avLst/>
          </a:prstGeom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6570219" y="5146034"/>
            <a:ext cx="256674" cy="256674"/>
          </a:xfrm>
          <a:prstGeom prst="ellipse">
            <a:avLst/>
          </a:prstGeom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10895071" y="5627292"/>
            <a:ext cx="256674" cy="256674"/>
          </a:xfrm>
          <a:prstGeom prst="ellipse">
            <a:avLst/>
          </a:prstGeom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7" name="Овал 46"/>
          <p:cNvSpPr/>
          <p:nvPr/>
        </p:nvSpPr>
        <p:spPr>
          <a:xfrm>
            <a:off x="2307906" y="5566189"/>
            <a:ext cx="256674" cy="256674"/>
          </a:xfrm>
          <a:prstGeom prst="ellipse">
            <a:avLst/>
          </a:prstGeom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8" name="Овал 47"/>
          <p:cNvSpPr/>
          <p:nvPr/>
        </p:nvSpPr>
        <p:spPr>
          <a:xfrm>
            <a:off x="3676821" y="5601535"/>
            <a:ext cx="256674" cy="256674"/>
          </a:xfrm>
          <a:prstGeom prst="ellipse">
            <a:avLst/>
          </a:prstGeom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" name="Овал 48"/>
          <p:cNvSpPr/>
          <p:nvPr/>
        </p:nvSpPr>
        <p:spPr>
          <a:xfrm>
            <a:off x="5129679" y="5621889"/>
            <a:ext cx="256674" cy="256674"/>
          </a:xfrm>
          <a:prstGeom prst="ellipse">
            <a:avLst/>
          </a:prstGeom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0" name="Овал 49"/>
          <p:cNvSpPr/>
          <p:nvPr/>
        </p:nvSpPr>
        <p:spPr>
          <a:xfrm>
            <a:off x="6582955" y="5599251"/>
            <a:ext cx="256674" cy="256674"/>
          </a:xfrm>
          <a:prstGeom prst="ellipse">
            <a:avLst/>
          </a:prstGeom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" name="Овал 50"/>
          <p:cNvSpPr/>
          <p:nvPr/>
        </p:nvSpPr>
        <p:spPr>
          <a:xfrm>
            <a:off x="2290903" y="6081897"/>
            <a:ext cx="256674" cy="256674"/>
          </a:xfrm>
          <a:prstGeom prst="ellipse">
            <a:avLst/>
          </a:prstGeom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2" name="Овал 51"/>
          <p:cNvSpPr/>
          <p:nvPr/>
        </p:nvSpPr>
        <p:spPr>
          <a:xfrm>
            <a:off x="5129679" y="6108373"/>
            <a:ext cx="256674" cy="256674"/>
          </a:xfrm>
          <a:prstGeom prst="ellipse">
            <a:avLst/>
          </a:prstGeom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3" name="Овал 52"/>
          <p:cNvSpPr/>
          <p:nvPr/>
        </p:nvSpPr>
        <p:spPr>
          <a:xfrm>
            <a:off x="10884842" y="6088213"/>
            <a:ext cx="256674" cy="256674"/>
          </a:xfrm>
          <a:prstGeom prst="ellipse">
            <a:avLst/>
          </a:prstGeom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4" name="Овал 53"/>
          <p:cNvSpPr/>
          <p:nvPr/>
        </p:nvSpPr>
        <p:spPr>
          <a:xfrm>
            <a:off x="6570219" y="6126018"/>
            <a:ext cx="256674" cy="256674"/>
          </a:xfrm>
          <a:prstGeom prst="ellipse">
            <a:avLst/>
          </a:prstGeom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5" name="Овал 54"/>
          <p:cNvSpPr/>
          <p:nvPr/>
        </p:nvSpPr>
        <p:spPr>
          <a:xfrm>
            <a:off x="3699278" y="6081897"/>
            <a:ext cx="256674" cy="256674"/>
          </a:xfrm>
          <a:prstGeom prst="ellipse">
            <a:avLst/>
          </a:prstGeom>
          <a:scene3d>
            <a:camera prst="orthographicFront"/>
            <a:lightRig rig="flood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5047" name="TextBox 55"/>
          <p:cNvSpPr txBox="1">
            <a:spLocks noChangeArrowheads="1"/>
          </p:cNvSpPr>
          <p:nvPr/>
        </p:nvSpPr>
        <p:spPr bwMode="auto">
          <a:xfrm>
            <a:off x="0" y="106363"/>
            <a:ext cx="12050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Оценка рисков системной ошибки в публикациях, включенных в метаанализ </a:t>
            </a:r>
          </a:p>
        </p:txBody>
      </p:sp>
      <p:sp>
        <p:nvSpPr>
          <p:cNvPr id="57" name="Овал 56"/>
          <p:cNvSpPr/>
          <p:nvPr/>
        </p:nvSpPr>
        <p:spPr>
          <a:xfrm>
            <a:off x="503658" y="6548962"/>
            <a:ext cx="272716" cy="256674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8" name="Овал 57"/>
          <p:cNvSpPr/>
          <p:nvPr/>
        </p:nvSpPr>
        <p:spPr>
          <a:xfrm>
            <a:off x="2548265" y="6593641"/>
            <a:ext cx="256674" cy="256674"/>
          </a:xfrm>
          <a:prstGeom prst="ellipse">
            <a:avLst/>
          </a:prstGeom>
          <a:scene3d>
            <a:camera prst="orthographicFront"/>
            <a:lightRig rig="threePt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9" name="Овал 58"/>
          <p:cNvSpPr/>
          <p:nvPr/>
        </p:nvSpPr>
        <p:spPr>
          <a:xfrm>
            <a:off x="5508827" y="6560395"/>
            <a:ext cx="256674" cy="256674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5057" name="TextBox 59"/>
          <p:cNvSpPr txBox="1">
            <a:spLocks noChangeArrowheads="1"/>
          </p:cNvSpPr>
          <p:nvPr/>
        </p:nvSpPr>
        <p:spPr bwMode="auto">
          <a:xfrm>
            <a:off x="747713" y="6503988"/>
            <a:ext cx="158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- низкий риск</a:t>
            </a:r>
          </a:p>
        </p:txBody>
      </p:sp>
      <p:sp>
        <p:nvSpPr>
          <p:cNvPr id="35058" name="TextBox 60"/>
          <p:cNvSpPr txBox="1">
            <a:spLocks noChangeArrowheads="1"/>
          </p:cNvSpPr>
          <p:nvPr/>
        </p:nvSpPr>
        <p:spPr bwMode="auto">
          <a:xfrm>
            <a:off x="2779713" y="6529388"/>
            <a:ext cx="2352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- неизвестный риск</a:t>
            </a:r>
          </a:p>
        </p:txBody>
      </p:sp>
      <p:sp>
        <p:nvSpPr>
          <p:cNvPr id="35059" name="TextBox 61"/>
          <p:cNvSpPr txBox="1">
            <a:spLocks noChangeArrowheads="1"/>
          </p:cNvSpPr>
          <p:nvPr/>
        </p:nvSpPr>
        <p:spPr bwMode="auto">
          <a:xfrm>
            <a:off x="5713413" y="6492875"/>
            <a:ext cx="2111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-высокий риск</a:t>
            </a:r>
          </a:p>
        </p:txBody>
      </p:sp>
    </p:spTree>
  </p:cSld>
  <p:clrMapOvr>
    <a:masterClrMapping/>
  </p:clrMapOvr>
  <p:transition spd="slow" advTm="82644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674688" y="79375"/>
            <a:ext cx="10515600" cy="1325563"/>
          </a:xfrm>
        </p:spPr>
        <p:txBody>
          <a:bodyPr/>
          <a:lstStyle/>
          <a:p>
            <a:pPr algn="ctr"/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Результаты метаанализа эффективности вакцинации против РВИ (95% ДИ)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1693863"/>
            <a:ext cx="40195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89063"/>
            <a:ext cx="81724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3238500" y="4076700"/>
            <a:ext cx="576263" cy="4349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865563" y="3579813"/>
            <a:ext cx="1095375" cy="43497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802688" y="3011488"/>
            <a:ext cx="292100" cy="2698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953500" y="1935163"/>
            <a:ext cx="282575" cy="3000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436100" y="2036763"/>
            <a:ext cx="287338" cy="2889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009188" y="1912938"/>
            <a:ext cx="246062" cy="2492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862638" y="3579813"/>
            <a:ext cx="608012" cy="43497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custDataLst>
      <p:tags r:id="rId1"/>
    </p:custDataLst>
  </p:cSld>
  <p:clrMapOvr>
    <a:masterClrMapping/>
  </p:clrMapOvr>
  <p:transition spd="slow" advTm="868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9525" y="1935163"/>
            <a:ext cx="4467225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796925" y="71438"/>
            <a:ext cx="10515600" cy="1325562"/>
          </a:xfrm>
        </p:spPr>
        <p:txBody>
          <a:bodyPr/>
          <a:lstStyle/>
          <a:p>
            <a:pPr algn="ctr"/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Результаты метаанализа эффективности вакцинации против РВИ в странах Африки и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Юго-Восточной Азии (95% ДИ)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525" y="1624013"/>
            <a:ext cx="7639050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2265363" y="4213225"/>
            <a:ext cx="528637" cy="28257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810000" y="3700463"/>
            <a:ext cx="1150938" cy="38417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305925" y="2417763"/>
            <a:ext cx="760413" cy="75247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789613" y="3751263"/>
            <a:ext cx="530225" cy="28257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custDataLst>
      <p:tags r:id="rId1"/>
    </p:custDataLst>
  </p:cSld>
  <p:clrMapOvr>
    <a:masterClrMapping/>
  </p:clrMapOvr>
  <p:transition spd="slow" advTm="742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29638" y="1901825"/>
            <a:ext cx="3662362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652463" y="161925"/>
            <a:ext cx="10515600" cy="1325563"/>
          </a:xfrm>
        </p:spPr>
        <p:txBody>
          <a:bodyPr/>
          <a:lstStyle/>
          <a:p>
            <a:pPr algn="ctr"/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Результаты метаанализа эффективности вакцинации против РВИ в Финляндии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(95% ДИ)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81163"/>
            <a:ext cx="8493125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2520950" y="4200525"/>
            <a:ext cx="530225" cy="28257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246563" y="3717925"/>
            <a:ext cx="1189037" cy="35877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768975" y="3717925"/>
            <a:ext cx="536575" cy="32067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899525" y="2124075"/>
            <a:ext cx="1019175" cy="142081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custDataLst>
      <p:tags r:id="rId1"/>
    </p:custDataLst>
  </p:cSld>
  <p:clrMapOvr>
    <a:masterClrMapping/>
  </p:clrMapOvr>
  <p:transition spd="slow" advTm="373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90650"/>
            <a:ext cx="10515600" cy="478631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Средний показатель отношения шансов составил 0,34 (95% ДИ = 0,19 - 0,60). Выявлена высокая гетерогенность результатов.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Высокая неоднородность обобщенного результата предположительно связана с уровнем благосостояния и особенностями образа жизни населения этих стран, различиями в интенсивности эпидемического процесса. В странах с высоким уровнем экономического развития </a:t>
            </a:r>
            <a:r>
              <a:rPr lang="ru-RU" dirty="0" err="1"/>
              <a:t>протективный</a:t>
            </a:r>
            <a:r>
              <a:rPr lang="ru-RU" dirty="0"/>
              <a:t> эффект в 8,5 раз выше.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В результате метаанализа показан </a:t>
            </a:r>
            <a:r>
              <a:rPr lang="ru-RU" dirty="0" err="1"/>
              <a:t>протективный</a:t>
            </a:r>
            <a:r>
              <a:rPr lang="ru-RU" dirty="0"/>
              <a:t> эффект полного курса вакцинации пятивалентной живой вакциной против РВИ. Трехкратная вакцинация снижает вероятность возникновения тяжелых форм острого ротавирусного гастроэнтерита у детей.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slow" advTm="106135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9413" y="1074738"/>
            <a:ext cx="9226550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38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88594" y="1831975"/>
            <a:ext cx="4191000" cy="3143250"/>
          </a:xfrm>
          <a:effectLst>
            <a:softEdge rad="1270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6713" y="815975"/>
            <a:ext cx="31956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Calibri" pitchFamily="34" charset="0"/>
              </a:rPr>
              <a:t>130 млн.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505950" y="815975"/>
            <a:ext cx="22907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Calibri" pitchFamily="34" charset="0"/>
              </a:rPr>
              <a:t>87 %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258300" y="4975225"/>
            <a:ext cx="29146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Calibri" pitchFamily="34" charset="0"/>
              </a:rPr>
              <a:t>81</a:t>
            </a:r>
            <a:r>
              <a:rPr lang="ru-RU" sz="6000" b="1" baseline="30000">
                <a:solidFill>
                  <a:srgbClr val="FF0000"/>
                </a:solidFill>
                <a:latin typeface="Calibri" pitchFamily="34" charset="0"/>
              </a:rPr>
              <a:t>0</a:t>
            </a:r>
            <a:r>
              <a:rPr lang="ru-RU" sz="6000" b="1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ru-RU" sz="6000" b="1" baseline="-25000">
                <a:solidFill>
                  <a:srgbClr val="FF0000"/>
                </a:solidFill>
                <a:latin typeface="Calibri" pitchFamily="34" charset="0"/>
              </a:rPr>
              <a:t>0000</a:t>
            </a:r>
            <a:endParaRPr lang="ru-RU" sz="6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28800" y="4975225"/>
            <a:ext cx="30146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Calibri" pitchFamily="34" charset="0"/>
              </a:rPr>
              <a:t>1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7363" y="3322638"/>
            <a:ext cx="253206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Box 3"/>
          <p:cNvSpPr txBox="1">
            <a:spLocks noChangeArrowheads="1"/>
          </p:cNvSpPr>
          <p:nvPr/>
        </p:nvSpPr>
        <p:spPr bwMode="auto">
          <a:xfrm>
            <a:off x="298450" y="128588"/>
            <a:ext cx="114982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latin typeface="Times New Roman" pitchFamily="18" charset="0"/>
                <a:cs typeface="Times New Roman" pitchFamily="18" charset="0"/>
              </a:rPr>
              <a:t>Актуальность работы</a:t>
            </a:r>
          </a:p>
        </p:txBody>
      </p:sp>
    </p:spTree>
    <p:custDataLst>
      <p:tags r:id="rId1"/>
    </p:custDataLst>
  </p:cSld>
  <p:clrMapOvr>
    <a:masterClrMapping/>
  </p:clrMapOvr>
  <p:transition spd="slow" advTm="650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ъект 2"/>
          <p:cNvSpPr>
            <a:spLocks noGrp="1"/>
          </p:cNvSpPr>
          <p:nvPr>
            <p:ph sz="half" idx="1"/>
          </p:nvPr>
        </p:nvSpPr>
        <p:spPr>
          <a:xfrm>
            <a:off x="838200" y="2359025"/>
            <a:ext cx="10748963" cy="3836988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Цель исследования </a:t>
            </a:r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- оценить эффективность полного курса вакцинации детей пятивалентной живой оральной вакциной против ротавирусной инфекции для профилактики тяжелых форм ротавирусного гастроэнтерита путем метаанализа рандомизированных плацебоконтролируемых многоцентровых исследований с двойным ослеплением</a:t>
            </a:r>
          </a:p>
        </p:txBody>
      </p:sp>
    </p:spTree>
  </p:cSld>
  <p:clrMapOvr>
    <a:masterClrMapping/>
  </p:clrMapOvr>
  <p:transition spd="slow" advTm="20624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sp>
        <p:nvSpPr>
          <p:cNvPr id="28674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41013" cy="4351338"/>
          </a:xfrm>
        </p:spPr>
        <p:txBody>
          <a:bodyPr/>
          <a:lstStyle/>
          <a:p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выработать критерии включения оригинальных исследований в метаанализ;</a:t>
            </a:r>
          </a:p>
          <a:p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оценить гетерогенность (статистическую неоднородность) результатов оригинальных исследований;</a:t>
            </a:r>
          </a:p>
          <a:p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провести собственно метаанализ (получить обобщенную оценку величины эффекта).</a:t>
            </a:r>
          </a:p>
        </p:txBody>
      </p:sp>
    </p:spTree>
  </p:cSld>
  <p:clrMapOvr>
    <a:masterClrMapping/>
  </p:clrMapOvr>
  <p:transition spd="slow" advTm="8673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957263"/>
          </a:xfrm>
        </p:spPr>
        <p:txBody>
          <a:bodyPr/>
          <a:lstStyle/>
          <a:p>
            <a:pPr algn="ctr"/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Дизайн исследования</a:t>
            </a:r>
            <a:endParaRPr lang="ru-RU" sz="3000" smtClean="0"/>
          </a:p>
        </p:txBody>
      </p:sp>
      <p:graphicFrame>
        <p:nvGraphicFramePr>
          <p:cNvPr id="7" name="Схема 6"/>
          <p:cNvGraphicFramePr/>
          <p:nvPr/>
        </p:nvGraphicFramePr>
        <p:xfrm>
          <a:off x="838200" y="1016950"/>
          <a:ext cx="10340411" cy="5452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Tm="2567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0363" y="1581150"/>
            <a:ext cx="3725862" cy="5276850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400" dirty="0"/>
              <a:t>Ключевые слова: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400" dirty="0"/>
              <a:t>пятивалентная </a:t>
            </a:r>
            <a:r>
              <a:rPr lang="ru-RU" sz="3400" dirty="0" err="1"/>
              <a:t>ротавирусная</a:t>
            </a:r>
            <a:r>
              <a:rPr lang="ru-RU" sz="3400" dirty="0"/>
              <a:t> вакцина,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400" dirty="0" err="1"/>
              <a:t>пентавалентная</a:t>
            </a:r>
            <a:r>
              <a:rPr lang="ru-RU" sz="3400" dirty="0"/>
              <a:t> </a:t>
            </a:r>
            <a:r>
              <a:rPr lang="ru-RU" sz="3400" dirty="0" err="1"/>
              <a:t>ротавирусная</a:t>
            </a:r>
            <a:r>
              <a:rPr lang="ru-RU" sz="3400" dirty="0"/>
              <a:t> вакцина,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400" dirty="0"/>
              <a:t>двойное ослепление,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400" dirty="0"/>
              <a:t>РКИ,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400" dirty="0"/>
              <a:t>плацебо-контролируемое,</a:t>
            </a:r>
            <a:endParaRPr lang="en-US" sz="3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400" dirty="0"/>
              <a:t>pentavalent rotavirus vaccine,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400" dirty="0"/>
              <a:t>PRV,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400" dirty="0"/>
              <a:t>RCT,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400" dirty="0"/>
              <a:t>double-blind</a:t>
            </a:r>
            <a:endParaRPr lang="ru-RU" sz="3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39813" y="4613275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2 рецензора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195263"/>
            <a:ext cx="2522537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9275" y="15875"/>
            <a:ext cx="1252538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15875"/>
            <a:ext cx="22606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3900" y="258763"/>
            <a:ext cx="2692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2838" y="144463"/>
            <a:ext cx="180498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39113" y="2154238"/>
            <a:ext cx="3668712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5300" y="1770063"/>
            <a:ext cx="301307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438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4863"/>
          </a:xfrm>
        </p:spPr>
        <p:txBody>
          <a:bodyPr/>
          <a:lstStyle/>
          <a:p>
            <a:pPr algn="ctr"/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Методы обработки данных</a:t>
            </a:r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>
          <a:xfrm>
            <a:off x="1077913" y="2109788"/>
            <a:ext cx="10515600" cy="4351337"/>
          </a:xfrm>
        </p:spPr>
        <p:txBody>
          <a:bodyPr/>
          <a:lstStyle/>
          <a:p>
            <a:r>
              <a:rPr lang="ru-RU" smtClean="0"/>
              <a:t>программное обеспечение Revman 5.3. </a:t>
            </a:r>
          </a:p>
          <a:p>
            <a:r>
              <a:rPr lang="ru-RU" smtClean="0"/>
              <a:t>метод обратной дисперсии с нефиксированными исходами </a:t>
            </a:r>
          </a:p>
          <a:p>
            <a:r>
              <a:rPr lang="ru-RU" smtClean="0"/>
              <a:t>метод Мантела-Хензела с фиксированными исходами </a:t>
            </a:r>
          </a:p>
          <a:p>
            <a:r>
              <a:rPr lang="ru-RU" smtClean="0"/>
              <a:t>воронкообразная диаграмма рассеяния</a:t>
            </a:r>
          </a:p>
        </p:txBody>
      </p:sp>
      <p:pic>
        <p:nvPicPr>
          <p:cNvPr id="3174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8988" y="3614738"/>
            <a:ext cx="3452812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7124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236538" y="26988"/>
            <a:ext cx="11955462" cy="887412"/>
          </a:xfrm>
        </p:spPr>
        <p:txBody>
          <a:bodyPr/>
          <a:lstStyle/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Блок-схема PRISMA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3985" y="934339"/>
            <a:ext cx="4226618" cy="162513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Потенциально релевантные РКИ, выявленные и проверенные на соответствия критериям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=547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3985" y="2977401"/>
            <a:ext cx="4226617" cy="1178752"/>
          </a:xfrm>
          <a:prstGeom prst="roundRect">
            <a:avLst/>
          </a:prstGeom>
          <a:gradFill flip="none" rotWithShape="1">
            <a:gsLst>
              <a:gs pos="0">
                <a:srgbClr val="5B9BD5">
                  <a:tint val="66000"/>
                  <a:satMod val="160000"/>
                </a:srgbClr>
              </a:gs>
              <a:gs pos="50000">
                <a:srgbClr val="5B9BD5">
                  <a:tint val="44500"/>
                  <a:satMod val="160000"/>
                </a:srgbClr>
              </a:gs>
              <a:gs pos="100000">
                <a:srgbClr val="5B9BD5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РКИ, подвергнутые более тщательной оценке</a:t>
            </a: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=20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3985" y="4598227"/>
            <a:ext cx="4226618" cy="1186198"/>
          </a:xfrm>
          <a:prstGeom prst="roundRect">
            <a:avLst/>
          </a:prstGeom>
          <a:gradFill flip="none" rotWithShape="1">
            <a:gsLst>
              <a:gs pos="0">
                <a:srgbClr val="5B9BD5">
                  <a:tint val="66000"/>
                  <a:satMod val="160000"/>
                </a:srgbClr>
              </a:gs>
              <a:gs pos="50000">
                <a:srgbClr val="5B9BD5">
                  <a:tint val="44500"/>
                  <a:satMod val="160000"/>
                </a:srgbClr>
              </a:gs>
              <a:gs pos="100000">
                <a:srgbClr val="5B9BD5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РКИ с полезной информацией по исходу</a:t>
            </a: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n=7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38987" y="1062037"/>
            <a:ext cx="3885328" cy="1350136"/>
          </a:xfrm>
          <a:prstGeom prst="roundRect">
            <a:avLst/>
          </a:prstGeom>
          <a:gradFill flip="none" rotWithShape="1">
            <a:gsLst>
              <a:gs pos="0">
                <a:srgbClr val="5B9BD5">
                  <a:tint val="66000"/>
                  <a:satMod val="160000"/>
                </a:srgbClr>
              </a:gs>
              <a:gs pos="50000">
                <a:srgbClr val="5B9BD5">
                  <a:tint val="44500"/>
                  <a:satMod val="160000"/>
                </a:srgbClr>
              </a:gs>
              <a:gs pos="100000">
                <a:srgbClr val="5B9BD5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Исключенные РКИ</a:t>
            </a: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Несоответствующий заголовок</a:t>
            </a: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=527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38987" y="2559475"/>
            <a:ext cx="3885328" cy="4150418"/>
          </a:xfrm>
          <a:prstGeom prst="roundRect">
            <a:avLst/>
          </a:prstGeom>
          <a:gradFill flip="none" rotWithShape="1">
            <a:gsLst>
              <a:gs pos="0">
                <a:srgbClr val="5B9BD5">
                  <a:tint val="66000"/>
                  <a:satMod val="160000"/>
                </a:srgbClr>
              </a:gs>
              <a:gs pos="50000">
                <a:srgbClr val="5B9BD5">
                  <a:tint val="44500"/>
                  <a:satMod val="160000"/>
                </a:srgbClr>
              </a:gs>
              <a:gs pos="100000">
                <a:srgbClr val="5B9BD5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Контингент вакцинируемых старше 65 лет – 2</a:t>
            </a: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Контингент вакцинируемых с сопутствующей патологией– 2</a:t>
            </a: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Обзоры – 3</a:t>
            </a: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Неподходящая вакцина – 2</a:t>
            </a: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Иммуногенность – 2</a:t>
            </a: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Осложнения вакцинации – 1</a:t>
            </a: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Отсутствует контрольная группа – 1</a:t>
            </a: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=13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5353359" y="1559593"/>
            <a:ext cx="1772872" cy="374627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5340602" y="3379463"/>
            <a:ext cx="1772872" cy="374627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3040549" y="2535327"/>
            <a:ext cx="373487" cy="41792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3040549" y="4180301"/>
            <a:ext cx="373487" cy="41792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custDataLst>
      <p:tags r:id="rId1"/>
    </p:custDataLst>
  </p:cSld>
  <p:clrMapOvr>
    <a:masterClrMapping/>
  </p:clrMapOvr>
  <p:transition spd="slow" advTm="230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270648" y="525441"/>
          <a:ext cx="11614245" cy="6332559"/>
        </p:xfrm>
        <a:graphic>
          <a:graphicData uri="http://schemas.openxmlformats.org/drawingml/2006/table">
            <a:tbl>
              <a:tblPr firstRow="1" firstCol="1" bandRow="1"/>
              <a:tblGrid>
                <a:gridCol w="1497633">
                  <a:extLst>
                    <a:ext uri="{9D8B030D-6E8A-4147-A177-3AD203B41FA5}"/>
                  </a:extLst>
                </a:gridCol>
                <a:gridCol w="920872">
                  <a:extLst>
                    <a:ext uri="{9D8B030D-6E8A-4147-A177-3AD203B41FA5}"/>
                  </a:extLst>
                </a:gridCol>
                <a:gridCol w="1073450">
                  <a:extLst>
                    <a:ext uri="{9D8B030D-6E8A-4147-A177-3AD203B41FA5}"/>
                  </a:extLst>
                </a:gridCol>
                <a:gridCol w="1073450">
                  <a:extLst>
                    <a:ext uri="{9D8B030D-6E8A-4147-A177-3AD203B41FA5}"/>
                  </a:extLst>
                </a:gridCol>
                <a:gridCol w="1073450">
                  <a:extLst>
                    <a:ext uri="{9D8B030D-6E8A-4147-A177-3AD203B41FA5}"/>
                  </a:extLst>
                </a:gridCol>
                <a:gridCol w="1073450">
                  <a:extLst>
                    <a:ext uri="{9D8B030D-6E8A-4147-A177-3AD203B41FA5}"/>
                  </a:extLst>
                </a:gridCol>
                <a:gridCol w="1533344">
                  <a:extLst>
                    <a:ext uri="{9D8B030D-6E8A-4147-A177-3AD203B41FA5}"/>
                  </a:extLst>
                </a:gridCol>
                <a:gridCol w="1534427">
                  <a:extLst>
                    <a:ext uri="{9D8B030D-6E8A-4147-A177-3AD203B41FA5}"/>
                  </a:extLst>
                </a:gridCol>
                <a:gridCol w="1834169">
                  <a:extLst>
                    <a:ext uri="{9D8B030D-6E8A-4147-A177-3AD203B41FA5}"/>
                  </a:extLst>
                </a:gridCol>
              </a:tblGrid>
              <a:tr h="513996">
                <a:tc rowSpan="3">
                  <a:txBody>
                    <a:bodyPr/>
                    <a:lstStyle/>
                    <a:p>
                      <a:pPr marL="71755" marR="71755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Название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marR="71755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Участники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Случаи тяжелого ротавирусного гастроэнтерита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Модель исследования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многоцентровое РКИ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Маскировка данных: двойное ослепление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Вмешательство: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RV  в сравнении с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placebo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56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PRV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Контроль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104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PRV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Контроль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968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K.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Zaman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et. al.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2010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1009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1007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65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109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407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Milagritos D. Tapia et. al.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2012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2357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2348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79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129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513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Robert F.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Breiman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et. al.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2012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348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3326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117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200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8224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Samba O. Sow et. al.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2012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823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825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48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58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6005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Satoshi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Iwata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et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2013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380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381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941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Timo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Vesikari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et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2010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10367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10365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264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455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Timo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Vesikari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et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2010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1173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405" marR="3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1119188" y="0"/>
            <a:ext cx="9286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Характеристика публикаций, включенных в метаанализ</a:t>
            </a:r>
          </a:p>
        </p:txBody>
      </p:sp>
    </p:spTree>
  </p:cSld>
  <p:clrMapOvr>
    <a:masterClrMapping/>
  </p:clrMapOvr>
  <p:transition spd="slow" advTm="81873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2.7|9|7.3|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|6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3|5|3.4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|1.9|27.4|25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7|8.2|20.7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6.8|11.4|1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419</Words>
  <Application>Microsoft Office PowerPoint</Application>
  <PresentationFormat>Произвольный</PresentationFormat>
  <Paragraphs>81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Calibri</vt:lpstr>
      <vt:lpstr>Arial</vt:lpstr>
      <vt:lpstr>Calibri Light</vt:lpstr>
      <vt:lpstr>Times New Roman</vt:lpstr>
      <vt:lpstr>Тема Office</vt:lpstr>
      <vt:lpstr>1_Тема Office</vt:lpstr>
      <vt:lpstr>Результаты метаанализа эффективности пентавалентной живой оральной вакцины для профилактики ротавирусного гастроэнтерита у детей </vt:lpstr>
      <vt:lpstr>Слайд 2</vt:lpstr>
      <vt:lpstr>Слайд 3</vt:lpstr>
      <vt:lpstr>Задачи:</vt:lpstr>
      <vt:lpstr>Дизайн исследования</vt:lpstr>
      <vt:lpstr>Слайд 6</vt:lpstr>
      <vt:lpstr>Методы обработки данных</vt:lpstr>
      <vt:lpstr>Блок-схема PRISMA</vt:lpstr>
      <vt:lpstr>Слайд 9</vt:lpstr>
      <vt:lpstr>Слайд 10</vt:lpstr>
      <vt:lpstr>Результаты метаанализа эффективности вакцинации против РВИ (95% ДИ)</vt:lpstr>
      <vt:lpstr>Результаты метаанализа эффективности вакцинации против РВИ в странах Африки и Юго-Восточной Азии (95% ДИ) </vt:lpstr>
      <vt:lpstr>Результаты метаанализа эффективности вакцинации против РВИ в Финляндии (95% ДИ) </vt:lpstr>
      <vt:lpstr>Выводы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ЭА</cp:lastModifiedBy>
  <cp:revision>71</cp:revision>
  <dcterms:created xsi:type="dcterms:W3CDTF">2019-03-12T16:59:26Z</dcterms:created>
  <dcterms:modified xsi:type="dcterms:W3CDTF">2020-11-01T13:09:29Z</dcterms:modified>
</cp:coreProperties>
</file>