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9" r:id="rId2"/>
    <p:sldId id="273" r:id="rId3"/>
    <p:sldId id="283" r:id="rId4"/>
    <p:sldId id="286" r:id="rId5"/>
    <p:sldId id="342" r:id="rId6"/>
    <p:sldId id="288" r:id="rId7"/>
    <p:sldId id="289" r:id="rId8"/>
    <p:sldId id="256" r:id="rId9"/>
    <p:sldId id="347" r:id="rId10"/>
    <p:sldId id="261" r:id="rId11"/>
    <p:sldId id="348" r:id="rId12"/>
    <p:sldId id="328" r:id="rId13"/>
    <p:sldId id="349" r:id="rId14"/>
    <p:sldId id="350" r:id="rId15"/>
    <p:sldId id="351" r:id="rId16"/>
    <p:sldId id="352" r:id="rId17"/>
    <p:sldId id="26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1386" autoAdjust="0"/>
  </p:normalViewPr>
  <p:slideViewPr>
    <p:cSldViewPr>
      <p:cViewPr>
        <p:scale>
          <a:sx n="66" d="100"/>
          <a:sy n="66" d="100"/>
        </p:scale>
        <p:origin x="-2094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168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8.7781581650119803E-2"/>
          <c:y val="4.4183127109111382E-2"/>
          <c:w val="0.88987500775618344"/>
          <c:h val="0.761891563554555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1750"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-7.4515874551597892E-3"/>
                  <c:y val="-8.1066366704162056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14235,3</a:t>
                    </a:r>
                    <a:r>
                      <a:rPr lang="ru-RU" sz="1200" b="1"/>
                      <a:t>2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3.004629147254515E-3"/>
                  <c:y val="-5.1716535433070886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14341,2</a:t>
                    </a:r>
                    <a:r>
                      <a:rPr lang="ru-RU" sz="1200" b="1"/>
                      <a:t>2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3.3387910632153633E-3"/>
                  <c:y val="6.4139482564679424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13611,01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1.5174225622553326E-2"/>
                  <c:y val="-5.8168728908886405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13556,9</a:t>
                    </a:r>
                    <a:r>
                      <a:rPr lang="ru-RU" sz="1200" b="1"/>
                      <a:t>7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>
                <c:manualLayout>
                  <c:x val="-1.2674783799473016E-2"/>
                  <c:y val="-5.1014623172103502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8743,4</a:t>
                    </a:r>
                    <a:r>
                      <a:rPr lang="ru-RU" sz="1200" b="1"/>
                      <a:t>5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layout>
                <c:manualLayout>
                  <c:x val="-1.1449920366759452E-2"/>
                  <c:y val="-3.7318335208098991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10290,7</a:t>
                    </a:r>
                    <a:r>
                      <a:rPr lang="ru-RU" sz="1200" b="1"/>
                      <a:t>4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layout>
                <c:manualLayout>
                  <c:x val="-1.1229031153714481E-2"/>
                  <c:y val="-1.3743082114735664E-2"/>
                </c:manualLayout>
              </c:layout>
              <c:showVal val="1"/>
            </c:dLbl>
            <c:dLbl>
              <c:idx val="8"/>
              <c:layout>
                <c:manualLayout>
                  <c:x val="0"/>
                  <c:y val="2.0400449943757033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11234,7</a:t>
                    </a:r>
                    <a:r>
                      <a:rPr lang="ru-RU" sz="1200" b="1"/>
                      <a:t>3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14235.316999999995</c:v>
                </c:pt>
                <c:pt idx="1">
                  <c:v>14341.216</c:v>
                </c:pt>
                <c:pt idx="2">
                  <c:v>13611.013000000003</c:v>
                </c:pt>
                <c:pt idx="3">
                  <c:v>13556.965999999999</c:v>
                </c:pt>
                <c:pt idx="5">
                  <c:v>8743.4480000000003</c:v>
                </c:pt>
                <c:pt idx="6">
                  <c:v>10290.735000000002</c:v>
                </c:pt>
                <c:pt idx="7">
                  <c:v>10971.52</c:v>
                </c:pt>
                <c:pt idx="8">
                  <c:v>11234.727999999997</c:v>
                </c:pt>
              </c:numCache>
            </c:numRef>
          </c:val>
        </c:ser>
        <c:dLbls/>
        <c:axId val="54059008"/>
        <c:axId val="54060544"/>
      </c:barChart>
      <c:catAx>
        <c:axId val="540590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54060544"/>
        <c:crosses val="autoZero"/>
        <c:auto val="1"/>
        <c:lblAlgn val="ctr"/>
        <c:lblOffset val="100"/>
      </c:catAx>
      <c:valAx>
        <c:axId val="54060544"/>
        <c:scaling>
          <c:orientation val="minMax"/>
        </c:scaling>
        <c:axPos val="l"/>
        <c:majorGridlines/>
        <c:numFmt formatCode="General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1"/>
            </a:pPr>
            <a:endParaRPr lang="ru-RU"/>
          </a:p>
        </c:txPr>
        <c:crossAx val="54059008"/>
        <c:crosses val="autoZero"/>
        <c:crossBetween val="between"/>
      </c:valAx>
    </c:plotArea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8538725034890668E-2"/>
          <c:y val="6.88772258748203E-2"/>
          <c:w val="0.90452827553617787"/>
          <c:h val="0.85576632078203818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66675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1.5185444165871365E-3"/>
                  <c:y val="-2.190728293533824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0,4</a:t>
                    </a:r>
                    <a:r>
                      <a:rPr lang="ru-RU" dirty="0" smtClean="0"/>
                      <a:t>4</a:t>
                    </a:r>
                    <a:r>
                      <a:rPr lang="ru-RU" b="1" dirty="0" smtClean="0">
                        <a:latin typeface="Times New Roman"/>
                        <a:cs typeface="Times New Roman"/>
                      </a:rPr>
                      <a:t>±</a:t>
                    </a:r>
                  </a:p>
                  <a:p>
                    <a:r>
                      <a:rPr lang="ru-RU" b="1" dirty="0" smtClean="0">
                        <a:latin typeface="+mn-lt"/>
                        <a:cs typeface="Times New Roman"/>
                      </a:rPr>
                      <a:t>0,084</a:t>
                    </a:r>
                    <a:endParaRPr lang="en-US" b="1" dirty="0">
                      <a:latin typeface="+mn-lt"/>
                    </a:endParaRPr>
                  </a:p>
                </c:rich>
              </c:tx>
              <c:showVal val="1"/>
            </c:dLbl>
            <c:dLbl>
              <c:idx val="7"/>
              <c:layout>
                <c:manualLayout>
                  <c:x val="-8.9594120578644507E-2"/>
                  <c:y val="2.4341425483709175E-3"/>
                </c:manualLayout>
              </c:layout>
              <c:showVal val="1"/>
            </c:dLbl>
            <c:dLbl>
              <c:idx val="8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mtClean="0"/>
                      <a:t>0,83</a:t>
                    </a:r>
                    <a:r>
                      <a:rPr lang="ru-RU" sz="1800" b="1" i="0" baseline="0" smtClean="0">
                        <a:effectLst/>
                      </a:rPr>
                      <a:t>±</a:t>
                    </a:r>
                    <a:endParaRPr lang="ru-RU" smtClean="0">
                      <a:effectLst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mtClean="0"/>
                      <a:t>0,161</a:t>
                    </a:r>
                    <a:endParaRPr lang="en-US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1800" b="1" i="0" baseline="0"/>
                </a:pPr>
                <a:endParaRPr lang="ru-RU"/>
              </a:p>
            </c:txPr>
            <c:showVal val="1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0.221</c:v>
                </c:pt>
                <c:pt idx="1">
                  <c:v>0.44800000000000001</c:v>
                </c:pt>
                <c:pt idx="2">
                  <c:v>0.31600000000000006</c:v>
                </c:pt>
                <c:pt idx="3" formatCode="0.000">
                  <c:v>0.43800000000000006</c:v>
                </c:pt>
                <c:pt idx="5">
                  <c:v>0.4210000000000001</c:v>
                </c:pt>
                <c:pt idx="6">
                  <c:v>0.54300000000000004</c:v>
                </c:pt>
                <c:pt idx="7">
                  <c:v>0.8570000000000001</c:v>
                </c:pt>
                <c:pt idx="8">
                  <c:v>0.83000000000000007</c:v>
                </c:pt>
              </c:numCache>
            </c:numRef>
          </c:val>
        </c:ser>
        <c:dLbls/>
        <c:marker val="1"/>
        <c:axId val="94101888"/>
        <c:axId val="94103424"/>
      </c:lineChart>
      <c:catAx>
        <c:axId val="941018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 i="0" baseline="0"/>
            </a:pPr>
            <a:endParaRPr lang="ru-RU"/>
          </a:p>
        </c:txPr>
        <c:crossAx val="94103424"/>
        <c:crosses val="autoZero"/>
        <c:auto val="1"/>
        <c:lblAlgn val="ctr"/>
        <c:lblOffset val="100"/>
      </c:catAx>
      <c:valAx>
        <c:axId val="94103424"/>
        <c:scaling>
          <c:orientation val="minMax"/>
        </c:scaling>
        <c:axPos val="l"/>
        <c:majorGridlines/>
        <c:numFmt formatCode="General" sourceLinked="1"/>
        <c:tickLblPos val="nextTo"/>
        <c:crossAx val="94101888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326983424137999"/>
          <c:y val="5.7063495292385358E-2"/>
          <c:w val="0.84424192544391619"/>
          <c:h val="0.8159578513185548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73025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833740831295844E-2"/>
                  <c:y val="-7.6045627376425853E-2"/>
                </c:manualLayout>
              </c:layout>
              <c:showVal val="1"/>
            </c:dLbl>
            <c:dLbl>
              <c:idx val="1"/>
              <c:layout>
                <c:manualLayout>
                  <c:x val="-5.7092665788317967E-2"/>
                  <c:y val="8.3892617449664447E-2"/>
                </c:manualLayout>
              </c:layout>
              <c:showVal val="1"/>
            </c:dLbl>
            <c:dLbl>
              <c:idx val="2"/>
              <c:layout>
                <c:manualLayout>
                  <c:x val="-3.8432266157060878E-2"/>
                  <c:y val="5.8449057274411777E-2"/>
                </c:manualLayout>
              </c:layout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810" b="1" i="0" baseline="0" dirty="0" smtClean="0"/>
                      <a:t>0,30</a:t>
                    </a:r>
                    <a:r>
                      <a:rPr lang="ru-RU" sz="1810" b="1" i="0" u="none" strike="noStrike" baseline="0" dirty="0">
                        <a:effectLst/>
                      </a:rPr>
                      <a:t>±</a:t>
                    </a:r>
                  </a:p>
                  <a:p>
                    <a:r>
                      <a:rPr lang="ru-RU" sz="1810" b="1" i="0" u="none" strike="noStrike" baseline="0" dirty="0">
                        <a:effectLst/>
                      </a:rPr>
                      <a:t>0,071‰</a:t>
                    </a:r>
                    <a:r>
                      <a:rPr lang="ru-RU" sz="1200" b="1" i="0" u="none" strike="noStrike" baseline="0" dirty="0">
                        <a:effectLst/>
                      </a:rPr>
                      <a:t>о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-2.037489812550938E-3"/>
                  <c:y val="3.8022813688212941E-2"/>
                </c:manualLayout>
              </c:layout>
              <c:showVal val="1"/>
            </c:dLbl>
            <c:dLbl>
              <c:idx val="6"/>
              <c:layout>
                <c:manualLayout>
                  <c:x val="-5.7648399235591313E-2"/>
                  <c:y val="-4.4960813288009063E-2"/>
                </c:manualLayout>
              </c:layout>
              <c:showVal val="1"/>
            </c:dLbl>
            <c:dLbl>
              <c:idx val="8"/>
              <c:layout>
                <c:manualLayout>
                  <c:x val="-6.112469437652813E-3"/>
                  <c:y val="-6.3371356147021551E-2"/>
                </c:manualLayout>
              </c:layout>
              <c:tx>
                <c:rich>
                  <a:bodyPr/>
                  <a:lstStyle/>
                  <a:p>
                    <a:r>
                      <a:rPr lang="en-US" sz="1810" b="1" i="0" baseline="0" dirty="0" smtClean="0"/>
                      <a:t>1,4</a:t>
                    </a:r>
                    <a:r>
                      <a:rPr lang="ru-RU" sz="1810" b="1" i="0" baseline="0" dirty="0"/>
                      <a:t>2</a:t>
                    </a:r>
                    <a:r>
                      <a:rPr lang="ru-RU" sz="1810" b="1" i="0" u="none" strike="noStrike" baseline="0" dirty="0">
                        <a:effectLst/>
                      </a:rPr>
                      <a:t>±</a:t>
                    </a:r>
                  </a:p>
                  <a:p>
                    <a:r>
                      <a:rPr lang="ru-RU" sz="1810" b="1" i="0" u="none" strike="noStrike" baseline="0" dirty="0">
                        <a:effectLst/>
                      </a:rPr>
                      <a:t>0,210‰</a:t>
                    </a:r>
                    <a:r>
                      <a:rPr lang="ru-RU" sz="1200" b="1" i="0" u="none" strike="noStrike" baseline="0" dirty="0">
                        <a:effectLst/>
                      </a:rPr>
                      <a:t>о</a:t>
                    </a:r>
                    <a:endParaRPr lang="en-US" sz="12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10" b="1" i="0" baseline="0"/>
                </a:pPr>
                <a:endParaRPr lang="ru-RU"/>
              </a:p>
            </c:txPr>
            <c:showVal val="1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0.55900000000000005</c:v>
                </c:pt>
                <c:pt idx="1">
                  <c:v>0.35900000000000026</c:v>
                </c:pt>
                <c:pt idx="2">
                  <c:v>0.2860000000000002</c:v>
                </c:pt>
                <c:pt idx="3" formatCode="0.000">
                  <c:v>0.30200000000000027</c:v>
                </c:pt>
                <c:pt idx="5">
                  <c:v>0.16800000000000001</c:v>
                </c:pt>
                <c:pt idx="6">
                  <c:v>0.48600000000000027</c:v>
                </c:pt>
                <c:pt idx="7">
                  <c:v>0.45700000000000002</c:v>
                </c:pt>
                <c:pt idx="8">
                  <c:v>1.4149999999999991</c:v>
                </c:pt>
              </c:numCache>
            </c:numRef>
          </c:val>
        </c:ser>
        <c:dLbls/>
        <c:marker val="1"/>
        <c:axId val="77952896"/>
        <c:axId val="77954432"/>
      </c:lineChart>
      <c:catAx>
        <c:axId val="779528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 i="0" baseline="0"/>
            </a:pPr>
            <a:endParaRPr lang="ru-RU"/>
          </a:p>
        </c:txPr>
        <c:crossAx val="77954432"/>
        <c:crosses val="autoZero"/>
        <c:auto val="1"/>
        <c:lblAlgn val="ctr"/>
        <c:lblOffset val="100"/>
      </c:catAx>
      <c:valAx>
        <c:axId val="77954432"/>
        <c:scaling>
          <c:orientation val="minMax"/>
        </c:scaling>
        <c:axPos val="l"/>
        <c:majorGridlines/>
        <c:numFmt formatCode="General" sourceLinked="1"/>
        <c:tickLblPos val="nextTo"/>
        <c:crossAx val="77952896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2355278506853323E-2"/>
          <c:y val="3.8412939687798048E-2"/>
          <c:w val="0.91085654223777579"/>
          <c:h val="0.83754781214785679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0-17</c:v>
                </c:pt>
              </c:strCache>
            </c:strRef>
          </c:tx>
          <c:spPr>
            <a:ln w="66675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2407407407407413E-2"/>
                  <c:y val="6.4134288109401999E-2"/>
                </c:manualLayout>
              </c:layout>
              <c:showVal val="1"/>
            </c:dLbl>
            <c:dLbl>
              <c:idx val="1"/>
              <c:layout>
                <c:manualLayout>
                  <c:x val="4.9382716049382727E-2"/>
                  <c:y val="1.8324082316971999E-2"/>
                </c:manualLayout>
              </c:layout>
              <c:showVal val="1"/>
            </c:dLbl>
            <c:dLbl>
              <c:idx val="2"/>
              <c:layout>
                <c:manualLayout>
                  <c:x val="-6.7901234567901245E-2"/>
                  <c:y val="-4.5810205792429989E-2"/>
                </c:manualLayout>
              </c:layout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1800" b="1" i="0" baseline="0">
                        <a:latin typeface="+mn-lt"/>
                      </a:defRPr>
                    </a:pPr>
                    <a:r>
                      <a:rPr lang="en-US" dirty="0" smtClean="0">
                        <a:latin typeface="+mn-lt"/>
                      </a:rPr>
                      <a:t>147,50</a:t>
                    </a:r>
                    <a:r>
                      <a:rPr lang="en-US" dirty="0" smtClean="0">
                        <a:latin typeface="+mn-lt"/>
                        <a:cs typeface="Times New Roman"/>
                      </a:rPr>
                      <a:t>±</a:t>
                    </a:r>
                    <a:endParaRPr lang="ru-RU" dirty="0" smtClean="0">
                      <a:latin typeface="+mn-lt"/>
                      <a:cs typeface="Times New Roman"/>
                    </a:endParaRPr>
                  </a:p>
                  <a:p>
                    <a:pPr>
                      <a:defRPr sz="1800" b="1" i="0" baseline="0">
                        <a:latin typeface="+mn-lt"/>
                      </a:defRPr>
                    </a:pPr>
                    <a:r>
                      <a:rPr lang="ru-RU" dirty="0" smtClean="0">
                        <a:latin typeface="+mn-lt"/>
                        <a:cs typeface="Times New Roman"/>
                      </a:rPr>
                      <a:t>1,480</a:t>
                    </a:r>
                    <a:endParaRPr lang="en-US" dirty="0">
                      <a:latin typeface="+mn-lt"/>
                    </a:endParaRPr>
                  </a:p>
                </c:rich>
              </c:tx>
              <c:spPr/>
              <c:showVal val="1"/>
            </c:dLbl>
            <c:dLbl>
              <c:idx val="6"/>
              <c:layout>
                <c:manualLayout>
                  <c:x val="-9.5861814062802343E-3"/>
                  <c:y val="3.5968650630407238E-2"/>
                </c:manualLayout>
              </c:layout>
              <c:showVal val="1"/>
            </c:dLbl>
            <c:dLbl>
              <c:idx val="7"/>
              <c:layout>
                <c:manualLayout>
                  <c:x val="-9.2592592592592629E-2"/>
                  <c:y val="-4.1229185213186977E-2"/>
                </c:manualLayout>
              </c:layout>
              <c:showVal val="1"/>
            </c:dLbl>
            <c:dLbl>
              <c:idx val="8"/>
              <c:layout>
                <c:manualLayout>
                  <c:x val="-2.1604938271604947E-2"/>
                  <c:y val="5.26817366612944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65,9</a:t>
                    </a:r>
                    <a:r>
                      <a:rPr lang="ru-RU" dirty="0" smtClean="0"/>
                      <a:t>7</a:t>
                    </a:r>
                    <a:r>
                      <a:rPr lang="en-US" sz="1800" b="1" i="0" u="none" strike="noStrike" baseline="0" dirty="0" smtClean="0">
                        <a:effectLst/>
                      </a:rPr>
                      <a:t>±</a:t>
                    </a:r>
                    <a:endParaRPr lang="ru-RU" sz="1800" b="1" i="0" u="none" strike="noStrike" baseline="0" dirty="0" smtClean="0">
                      <a:effectLst/>
                    </a:endParaRPr>
                  </a:p>
                  <a:p>
                    <a:r>
                      <a:rPr lang="ru-RU" sz="1800" b="1" i="0" u="none" strike="noStrike" baseline="0" dirty="0" smtClean="0">
                        <a:effectLst/>
                      </a:rPr>
                      <a:t>2,240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1" i="0" baseline="0"/>
                </a:pPr>
                <a:endParaRPr lang="ru-RU"/>
              </a:p>
            </c:txPr>
            <c:showVal val="1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122.136</c:v>
                </c:pt>
                <c:pt idx="1">
                  <c:v>129.131</c:v>
                </c:pt>
                <c:pt idx="2">
                  <c:v>137.39400000000001</c:v>
                </c:pt>
                <c:pt idx="3" formatCode="0.000">
                  <c:v>147.50200000000001</c:v>
                </c:pt>
                <c:pt idx="5">
                  <c:v>96.620999999999981</c:v>
                </c:pt>
                <c:pt idx="6">
                  <c:v>131.69999999999999</c:v>
                </c:pt>
                <c:pt idx="7">
                  <c:v>155.03700000000001</c:v>
                </c:pt>
                <c:pt idx="8">
                  <c:v>165.965</c:v>
                </c:pt>
              </c:numCache>
            </c:numRef>
          </c:val>
        </c:ser>
        <c:dLbls/>
        <c:marker val="1"/>
        <c:axId val="78702848"/>
        <c:axId val="78774272"/>
      </c:lineChart>
      <c:catAx>
        <c:axId val="787028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 i="0" baseline="0"/>
            </a:pPr>
            <a:endParaRPr lang="ru-RU"/>
          </a:p>
        </c:txPr>
        <c:crossAx val="78774272"/>
        <c:crosses val="autoZero"/>
        <c:auto val="1"/>
        <c:lblAlgn val="ctr"/>
        <c:lblOffset val="100"/>
      </c:catAx>
      <c:valAx>
        <c:axId val="78774272"/>
        <c:scaling>
          <c:orientation val="minMax"/>
        </c:scaling>
        <c:axPos val="l"/>
        <c:majorGridlines/>
        <c:numFmt formatCode="General" sourceLinked="1"/>
        <c:tickLblPos val="nextTo"/>
        <c:crossAx val="78702848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3096019247594071E-2"/>
          <c:y val="4.9517528994668693E-2"/>
          <c:w val="0.92783185087975129"/>
          <c:h val="0.886721271476165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0-17</c:v>
                </c:pt>
              </c:strCache>
            </c:strRef>
          </c:tx>
          <c:spPr>
            <a:ln w="6985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1.5432098765432102E-3"/>
                  <c:y val="-3.1255317622936422E-2"/>
                </c:manualLayout>
              </c:layout>
              <c:showVal val="1"/>
            </c:dLbl>
            <c:dLbl>
              <c:idx val="1"/>
              <c:layout>
                <c:manualLayout>
                  <c:x val="3.0864197530864486E-3"/>
                  <c:y val="1.3395136124115645E-2"/>
                </c:manualLayout>
              </c:layout>
              <c:showVal val="1"/>
            </c:dLbl>
            <c:dLbl>
              <c:idx val="2"/>
              <c:layout>
                <c:manualLayout>
                  <c:x val="-3.7037037037037042E-2"/>
                  <c:y val="-3.7952885684994241E-2"/>
                </c:manualLayout>
              </c:layout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190,48</a:t>
                    </a:r>
                    <a:r>
                      <a:rPr lang="en-US" sz="1800" b="1" i="0" u="none" strike="noStrike" baseline="0" smtClean="0">
                        <a:effectLst/>
                      </a:rPr>
                      <a:t>±</a:t>
                    </a:r>
                    <a:endParaRPr lang="ru-RU" sz="1800" b="1" i="0" u="none" strike="noStrike" baseline="0" smtClean="0">
                      <a:effectLst/>
                    </a:endParaRPr>
                  </a:p>
                  <a:p>
                    <a:r>
                      <a:rPr lang="ru-RU" sz="1800" b="1" i="0" u="none" strike="noStrike" baseline="0" smtClean="0">
                        <a:effectLst/>
                      </a:rPr>
                      <a:t>1,681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layout>
                <c:manualLayout>
                  <c:x val="-3.08641975308642E-3"/>
                  <c:y val="5.3580544496462372E-2"/>
                </c:manualLayout>
              </c:layout>
              <c:showVal val="1"/>
            </c:dLbl>
            <c:dLbl>
              <c:idx val="7"/>
              <c:layout>
                <c:manualLayout>
                  <c:x val="-9.056078059686988E-2"/>
                  <c:y val="-2.4681856727592856E-2"/>
                </c:manualLayout>
              </c:layout>
              <c:showVal val="1"/>
            </c:dLbl>
            <c:dLbl>
              <c:idx val="8"/>
              <c:layout>
                <c:manualLayout>
                  <c:x val="-3.2407407407407413E-2"/>
                  <c:y val="5.84349629225444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235,74</a:t>
                    </a:r>
                    <a:r>
                      <a:rPr lang="en-US" sz="1800" b="1" i="0" u="none" strike="noStrike" baseline="0" dirty="0" smtClean="0">
                        <a:effectLst/>
                      </a:rPr>
                      <a:t>±</a:t>
                    </a:r>
                    <a:endParaRPr lang="ru-RU" sz="1800" b="1" i="0" u="none" strike="noStrike" baseline="0" dirty="0" smtClean="0">
                      <a:effectLst/>
                    </a:endParaRPr>
                  </a:p>
                  <a:p>
                    <a:r>
                      <a:rPr lang="ru-RU" sz="1800" b="1" i="0" u="none" strike="noStrike" baseline="0" dirty="0" smtClean="0">
                        <a:effectLst/>
                      </a:rPr>
                      <a:t>2,611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Val val="1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177.30200000000002</c:v>
                </c:pt>
                <c:pt idx="1">
                  <c:v>158.55600000000001</c:v>
                </c:pt>
                <c:pt idx="2">
                  <c:v>207.83100000000002</c:v>
                </c:pt>
                <c:pt idx="3" formatCode="0.000">
                  <c:v>190.48400000000001</c:v>
                </c:pt>
                <c:pt idx="5">
                  <c:v>126.07</c:v>
                </c:pt>
                <c:pt idx="6">
                  <c:v>191.51</c:v>
                </c:pt>
                <c:pt idx="7">
                  <c:v>229.12700000000001</c:v>
                </c:pt>
                <c:pt idx="8">
                  <c:v>235.73999999999998</c:v>
                </c:pt>
              </c:numCache>
            </c:numRef>
          </c:val>
        </c:ser>
        <c:dLbls/>
        <c:marker val="1"/>
        <c:axId val="93786496"/>
        <c:axId val="93788032"/>
      </c:lineChart>
      <c:catAx>
        <c:axId val="937864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0" baseline="0"/>
            </a:pPr>
            <a:endParaRPr lang="ru-RU"/>
          </a:p>
        </c:txPr>
        <c:crossAx val="93788032"/>
        <c:crosses val="autoZero"/>
        <c:auto val="1"/>
        <c:lblAlgn val="ctr"/>
        <c:lblOffset val="100"/>
      </c:catAx>
      <c:valAx>
        <c:axId val="93788032"/>
        <c:scaling>
          <c:orientation val="minMax"/>
        </c:scaling>
        <c:axPos val="l"/>
        <c:majorGridlines/>
        <c:numFmt formatCode="General" sourceLinked="1"/>
        <c:tickLblPos val="nextTo"/>
        <c:crossAx val="937864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0408166652440703E-2"/>
          <c:y val="2.8604228781085612E-2"/>
          <c:w val="0.94959183334755948"/>
          <c:h val="0.8748687568536126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66675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5279066017962665E-3"/>
                  <c:y val="3.3649824208372432E-2"/>
                </c:manualLayout>
              </c:layout>
              <c:showVal val="1"/>
            </c:dLbl>
            <c:dLbl>
              <c:idx val="1"/>
              <c:layout>
                <c:manualLayout>
                  <c:x val="-6.3234415455088622E-2"/>
                  <c:y val="-5.1596397119504409E-2"/>
                </c:manualLayout>
              </c:layout>
              <c:showVal val="1"/>
            </c:dLbl>
            <c:dLbl>
              <c:idx val="2"/>
              <c:layout>
                <c:manualLayout>
                  <c:x val="-3.1617207727544325E-2"/>
                  <c:y val="3.3649824208372432E-2"/>
                </c:manualLayout>
              </c:layout>
              <c:showVal val="1"/>
            </c:dLbl>
            <c:dLbl>
              <c:idx val="3"/>
              <c:layout>
                <c:manualLayout>
                  <c:x val="-2.5594882446107248E-2"/>
                  <c:y val="-4.0379789050046931E-2"/>
                </c:manualLayout>
              </c:layout>
              <c:showVal val="1"/>
            </c:dLbl>
            <c:dLbl>
              <c:idx val="5"/>
              <c:layout>
                <c:manualLayout>
                  <c:x val="-4.9684183571855348E-2"/>
                  <c:y val="-5.1596397119504409E-2"/>
                </c:manualLayout>
              </c:layout>
              <c:showVal val="1"/>
            </c:dLbl>
            <c:dLbl>
              <c:idx val="6"/>
              <c:layout>
                <c:manualLayout>
                  <c:x val="-7.8290228658681169E-2"/>
                  <c:y val="3.5893145822263987E-2"/>
                </c:manualLayout>
              </c:layout>
              <c:showVal val="1"/>
            </c:dLbl>
            <c:dLbl>
              <c:idx val="7"/>
              <c:layout>
                <c:manualLayout>
                  <c:x val="-3.0111626407185062E-2"/>
                  <c:y val="4.2623110663938403E-2"/>
                </c:manualLayout>
              </c:layout>
              <c:showVal val="1"/>
            </c:dLbl>
            <c:dLbl>
              <c:idx val="8"/>
              <c:layout>
                <c:manualLayout>
                  <c:x val="-2.4089301125747944E-2"/>
                  <c:y val="-4.486643227782991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 i="0" baseline="0"/>
                </a:pPr>
                <a:endParaRPr lang="ru-RU"/>
              </a:p>
            </c:txPr>
            <c:showVal val="1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7.3999999999999996E-2</c:v>
                </c:pt>
                <c:pt idx="1">
                  <c:v>0.10500000000000001</c:v>
                </c:pt>
                <c:pt idx="2">
                  <c:v>0.10500000000000001</c:v>
                </c:pt>
                <c:pt idx="3" formatCode="0.000">
                  <c:v>0.16600000000000001</c:v>
                </c:pt>
                <c:pt idx="5">
                  <c:v>0.30900000000000005</c:v>
                </c:pt>
                <c:pt idx="6">
                  <c:v>0.22800000000000001</c:v>
                </c:pt>
                <c:pt idx="7">
                  <c:v>0.2</c:v>
                </c:pt>
                <c:pt idx="8">
                  <c:v>0.21500000000000002</c:v>
                </c:pt>
              </c:numCache>
            </c:numRef>
          </c:val>
        </c:ser>
        <c:dLbls/>
        <c:marker val="1"/>
        <c:axId val="93868416"/>
        <c:axId val="93869952"/>
      </c:lineChart>
      <c:catAx>
        <c:axId val="938684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 i="0" baseline="0"/>
            </a:pPr>
            <a:endParaRPr lang="ru-RU"/>
          </a:p>
        </c:txPr>
        <c:crossAx val="93869952"/>
        <c:crosses val="autoZero"/>
        <c:auto val="1"/>
        <c:lblAlgn val="ctr"/>
        <c:lblOffset val="100"/>
      </c:catAx>
      <c:valAx>
        <c:axId val="93869952"/>
        <c:scaling>
          <c:orientation val="minMax"/>
        </c:scaling>
        <c:axPos val="l"/>
        <c:majorGridlines/>
        <c:numFmt formatCode="General" sourceLinked="1"/>
        <c:tickLblPos val="nextTo"/>
        <c:crossAx val="93868416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</c:v>
                </c:pt>
              </c:strCache>
            </c:strRef>
          </c:tx>
          <c:spPr>
            <a:ln w="66675" cap="sq">
              <a:solidFill>
                <a:srgbClr val="FF0000"/>
              </a:solidFill>
              <a:beve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2334370255156841E-2"/>
                  <c:y val="3.9193176066856773E-2"/>
                </c:manualLayout>
              </c:layout>
              <c:showVal val="1"/>
            </c:dLbl>
            <c:dLbl>
              <c:idx val="1"/>
              <c:layout>
                <c:manualLayout>
                  <c:x val="-1.4697441025071287E-3"/>
                  <c:y val="6.0967162770666002E-2"/>
                </c:manualLayout>
              </c:layout>
              <c:showVal val="1"/>
            </c:dLbl>
            <c:dLbl>
              <c:idx val="2"/>
              <c:layout>
                <c:manualLayout>
                  <c:x val="-1.3227696922564158E-2"/>
                  <c:y val="-3.0483581385333042E-2"/>
                </c:manualLayout>
              </c:layout>
              <c:showVal val="1"/>
            </c:dLbl>
            <c:dLbl>
              <c:idx val="3"/>
              <c:layout>
                <c:manualLayout>
                  <c:x val="-8.8184646150427232E-3"/>
                  <c:y val="5.87897641002851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,4</a:t>
                    </a:r>
                    <a:r>
                      <a:rPr lang="ru-RU" dirty="0" smtClean="0"/>
                      <a:t>1</a:t>
                    </a:r>
                    <a:r>
                      <a:rPr lang="en-US" sz="1800" b="1" i="0" u="none" strike="noStrike" baseline="0" dirty="0" smtClean="0">
                        <a:effectLst/>
                      </a:rPr>
                      <a:t>±</a:t>
                    </a:r>
                    <a:endParaRPr lang="ru-RU" sz="1800" b="1" i="0" u="none" strike="noStrike" baseline="0" dirty="0" smtClean="0">
                      <a:effectLst/>
                    </a:endParaRPr>
                  </a:p>
                  <a:p>
                    <a:r>
                      <a:rPr lang="ru-RU" dirty="0" smtClean="0"/>
                      <a:t>0,077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-3.8213346665185353E-2"/>
                  <c:y val="2.8306182714952031E-2"/>
                </c:manualLayout>
              </c:layout>
              <c:showVal val="1"/>
            </c:dLbl>
            <c:dLbl>
              <c:idx val="6"/>
              <c:layout>
                <c:manualLayout>
                  <c:x val="5.8789764100285165E-3"/>
                  <c:y val="3.4838378726094917E-2"/>
                </c:manualLayout>
              </c:layout>
              <c:showVal val="1"/>
            </c:dLbl>
            <c:dLbl>
              <c:idx val="7"/>
              <c:layout>
                <c:manualLayout>
                  <c:x val="-0.11170055179054178"/>
                  <c:y val="-1.9596588033428387E-2"/>
                </c:manualLayout>
              </c:layout>
              <c:showVal val="1"/>
            </c:dLbl>
            <c:dLbl>
              <c:idx val="8"/>
              <c:layout>
                <c:manualLayout>
                  <c:x val="-8.8184646150427856E-2"/>
                  <c:y val="-6.532196011142796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4</a:t>
                    </a:r>
                    <a:r>
                      <a:rPr lang="en-US" sz="1800" b="1" i="0" u="none" strike="noStrike" baseline="0" dirty="0" smtClean="0">
                        <a:effectLst/>
                      </a:rPr>
                      <a:t>±</a:t>
                    </a:r>
                    <a:endParaRPr lang="ru-RU" sz="1800" b="1" i="0" u="none" strike="noStrike" baseline="0" dirty="0" smtClean="0">
                      <a:effectLst/>
                    </a:endParaRPr>
                  </a:p>
                  <a:p>
                    <a:r>
                      <a:rPr lang="ru-RU" sz="1800" b="1" i="0" u="none" strike="noStrike" baseline="0" dirty="0" smtClean="0">
                        <a:effectLst/>
                      </a:rPr>
                      <a:t>0,087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1" i="0" baseline="0"/>
                </a:pPr>
                <a:endParaRPr lang="ru-RU"/>
              </a:p>
            </c:txPr>
            <c:showVal val="1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Лист1!$B$2:$B$10</c:f>
              <c:numCache>
                <c:formatCode>0.000</c:formatCode>
                <c:ptCount val="9"/>
                <c:pt idx="0">
                  <c:v>0.41200000000000003</c:v>
                </c:pt>
                <c:pt idx="1">
                  <c:v>0.53800000000000003</c:v>
                </c:pt>
                <c:pt idx="2">
                  <c:v>0.52700000000000002</c:v>
                </c:pt>
                <c:pt idx="3">
                  <c:v>0.40800000000000003</c:v>
                </c:pt>
                <c:pt idx="5">
                  <c:v>0.3650000000000001</c:v>
                </c:pt>
                <c:pt idx="6">
                  <c:v>0.60000000000000009</c:v>
                </c:pt>
                <c:pt idx="7">
                  <c:v>0.8650000000000001</c:v>
                </c:pt>
                <c:pt idx="8">
                  <c:v>1.1379999999999997</c:v>
                </c:pt>
              </c:numCache>
            </c:numRef>
          </c:val>
        </c:ser>
        <c:dLbls/>
        <c:marker val="1"/>
        <c:axId val="91608960"/>
        <c:axId val="91610496"/>
      </c:lineChart>
      <c:catAx>
        <c:axId val="916089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 i="0" baseline="0"/>
            </a:pPr>
            <a:endParaRPr lang="ru-RU"/>
          </a:p>
        </c:txPr>
        <c:crossAx val="91610496"/>
        <c:crosses val="autoZero"/>
        <c:auto val="1"/>
        <c:lblAlgn val="ctr"/>
        <c:lblOffset val="100"/>
      </c:catAx>
      <c:valAx>
        <c:axId val="91610496"/>
        <c:scaling>
          <c:orientation val="minMax"/>
        </c:scaling>
        <c:axPos val="l"/>
        <c:majorGridlines/>
        <c:numFmt formatCode="0.000" sourceLinked="1"/>
        <c:tickLblPos val="nextTo"/>
        <c:crossAx val="91608960"/>
        <c:crosses val="autoZero"/>
        <c:crossBetween val="between"/>
      </c:valAx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9056877059573741E-2"/>
          <c:y val="3.8412939687798048E-2"/>
          <c:w val="0.92622927112781783"/>
          <c:h val="0.8581624047544499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66675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8824199617795653E-2"/>
                  <c:y val="6.2945160887193985E-2"/>
                </c:manualLayout>
              </c:layout>
              <c:showVal val="1"/>
            </c:dLbl>
            <c:dLbl>
              <c:idx val="1"/>
              <c:layout>
                <c:manualLayout>
                  <c:x val="-1.281075538568696E-2"/>
                  <c:y val="-6.2945160887193902E-2"/>
                </c:manualLayout>
              </c:layout>
              <c:showVal val="1"/>
            </c:dLbl>
            <c:dLbl>
              <c:idx val="2"/>
              <c:layout>
                <c:manualLayout>
                  <c:x val="-5.6846300824242683E-2"/>
                  <c:y val="3.6648164633943915E-2"/>
                </c:manualLayout>
              </c:layout>
              <c:showVal val="1"/>
            </c:dLbl>
            <c:dLbl>
              <c:idx val="3"/>
              <c:layout>
                <c:manualLayout>
                  <c:x val="-2.7694351683605411E-2"/>
                  <c:y val="4.3519695502808403E-2"/>
                </c:manualLayout>
              </c:layout>
              <c:showVal val="1"/>
            </c:dLbl>
            <c:dLbl>
              <c:idx val="5"/>
              <c:layout>
                <c:manualLayout>
                  <c:x val="-9.2877995190617041E-2"/>
                  <c:y val="-3.9014424082749826E-3"/>
                </c:manualLayout>
              </c:layout>
              <c:showVal val="1"/>
            </c:dLbl>
            <c:dLbl>
              <c:idx val="6"/>
              <c:layout>
                <c:manualLayout>
                  <c:x val="-3.8455375741067145E-2"/>
                  <c:y val="3.1503150315031543E-2"/>
                </c:manualLayout>
              </c:layout>
              <c:showVal val="1"/>
            </c:dLbl>
            <c:dLbl>
              <c:idx val="7"/>
              <c:layout>
                <c:manualLayout>
                  <c:x val="-3.4674751473894899E-2"/>
                  <c:y val="-3.1132904424760893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 i="0" baseline="0"/>
                </a:pPr>
                <a:endParaRPr lang="ru-RU"/>
              </a:p>
            </c:txPr>
            <c:showVal val="1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1.397999999999999</c:v>
                </c:pt>
                <c:pt idx="1">
                  <c:v>1.4949999999999992</c:v>
                </c:pt>
                <c:pt idx="2">
                  <c:v>1.3109999999999991</c:v>
                </c:pt>
                <c:pt idx="3" formatCode="0.000">
                  <c:v>1.042</c:v>
                </c:pt>
                <c:pt idx="5">
                  <c:v>3.3659999999999997</c:v>
                </c:pt>
                <c:pt idx="6">
                  <c:v>3.2850000000000001</c:v>
                </c:pt>
                <c:pt idx="7">
                  <c:v>3.5989999999999998</c:v>
                </c:pt>
                <c:pt idx="8">
                  <c:v>3.1669999999999998</c:v>
                </c:pt>
              </c:numCache>
            </c:numRef>
          </c:val>
        </c:ser>
        <c:dLbls/>
        <c:marker val="1"/>
        <c:axId val="93716864"/>
        <c:axId val="93718400"/>
      </c:lineChart>
      <c:catAx>
        <c:axId val="937168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 i="0" baseline="0"/>
            </a:pPr>
            <a:endParaRPr lang="ru-RU"/>
          </a:p>
        </c:txPr>
        <c:crossAx val="93718400"/>
        <c:crosses val="autoZero"/>
        <c:auto val="1"/>
        <c:lblAlgn val="ctr"/>
        <c:lblOffset val="100"/>
      </c:catAx>
      <c:valAx>
        <c:axId val="93718400"/>
        <c:scaling>
          <c:orientation val="minMax"/>
        </c:scaling>
        <c:axPos val="l"/>
        <c:majorGridlines/>
        <c:numFmt formatCode="General" sourceLinked="1"/>
        <c:tickLblPos val="nextTo"/>
        <c:crossAx val="93716864"/>
        <c:crosses val="autoZero"/>
        <c:crossBetween val="between"/>
      </c:valAx>
    </c:plotArea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6199936118209082E-2"/>
          <c:y val="4.2938879807005587E-2"/>
          <c:w val="0.90046707773210366"/>
          <c:h val="0.86912426397066989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66675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2.4316109422492398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baseline="0"/>
                      <a:t>0,3</a:t>
                    </a:r>
                    <a:r>
                      <a:rPr lang="ru-RU" sz="1800" b="1" baseline="0"/>
                      <a:t>4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1.473684210526315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baseline="0"/>
                      <a:t>0,48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-2.947368421052628E-2"/>
                  <c:y val="-5.4711246200607966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baseline="0"/>
                      <a:t>0,63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-1.8255096180126256E-2"/>
                  <c:y val="4.4405993660282667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baseline="0" dirty="0" smtClean="0"/>
                      <a:t>0,48</a:t>
                    </a:r>
                    <a:r>
                      <a:rPr lang="ru-RU" sz="1800" b="1" i="0" baseline="0" dirty="0">
                        <a:effectLst/>
                      </a:rPr>
                      <a:t>±</a:t>
                    </a:r>
                    <a:endParaRPr lang="ru-RU" sz="1800" b="1" baseline="0" dirty="0">
                      <a:effectLst/>
                    </a:endParaRPr>
                  </a:p>
                  <a:p>
                    <a:r>
                      <a:rPr lang="ru-RU" sz="1800" b="1" i="0" baseline="0" dirty="0">
                        <a:effectLst/>
                      </a:rPr>
                      <a:t>0,084‰</a:t>
                    </a:r>
                    <a:r>
                      <a:rPr lang="ru-RU" sz="1200" b="1" i="0" baseline="0" dirty="0">
                        <a:effectLst/>
                      </a:rPr>
                      <a:t>о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800" b="1" baseline="0"/>
                      <a:t>0,5</a:t>
                    </a:r>
                    <a:r>
                      <a:rPr lang="ru-RU" sz="1800" b="1" baseline="0"/>
                      <a:t>1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layout>
                <c:manualLayout>
                  <c:x val="-7.4404973062577623E-2"/>
                  <c:y val="-3.4100950147189051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baseline="0"/>
                      <a:t>0,8</a:t>
                    </a:r>
                    <a:r>
                      <a:rPr lang="ru-RU" sz="1800" b="1" baseline="0"/>
                      <a:t>6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layout>
                <c:manualLayout>
                  <c:x val="-1.0526315789473684E-2"/>
                  <c:y val="3.64741641337386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baseline="0"/>
                      <a:t>0,77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layout>
                <c:manualLayout>
                  <c:x val="-9.2880420693996962E-2"/>
                  <c:y val="-1.6205108264323909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baseline="0" dirty="0" smtClean="0"/>
                      <a:t>1,26</a:t>
                    </a:r>
                    <a:r>
                      <a:rPr lang="ru-RU" sz="1800" b="1" i="0" baseline="0" dirty="0">
                        <a:effectLst/>
                      </a:rPr>
                      <a:t>±</a:t>
                    </a:r>
                    <a:endParaRPr lang="ru-RU" sz="1800" b="1" baseline="0" dirty="0">
                      <a:effectLst/>
                    </a:endParaRPr>
                  </a:p>
                  <a:p>
                    <a:r>
                      <a:rPr lang="ru-RU" sz="1800" b="1" i="0" baseline="0" dirty="0">
                        <a:effectLst/>
                      </a:rPr>
                      <a:t>0,197‰</a:t>
                    </a:r>
                    <a:r>
                      <a:rPr lang="ru-RU" sz="1200" b="1" i="0" baseline="0" dirty="0">
                        <a:effectLst/>
                      </a:rPr>
                      <a:t>о</a:t>
                    </a:r>
                    <a:endParaRPr lang="en-US" sz="12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1" baseline="0"/>
                </a:pPr>
                <a:endParaRPr lang="ru-RU"/>
              </a:p>
            </c:txPr>
            <c:showVal val="1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0.33900000000000008</c:v>
                </c:pt>
                <c:pt idx="1">
                  <c:v>0.47800000000000004</c:v>
                </c:pt>
                <c:pt idx="2">
                  <c:v>0.63300000000000012</c:v>
                </c:pt>
                <c:pt idx="3" formatCode="0.000">
                  <c:v>0.48300000000000004</c:v>
                </c:pt>
                <c:pt idx="5">
                  <c:v>0.505</c:v>
                </c:pt>
                <c:pt idx="6">
                  <c:v>0.8570000000000001</c:v>
                </c:pt>
                <c:pt idx="7">
                  <c:v>0.77100000000000013</c:v>
                </c:pt>
                <c:pt idx="8">
                  <c:v>1.2609999999999997</c:v>
                </c:pt>
              </c:numCache>
            </c:numRef>
          </c:val>
        </c:ser>
        <c:dLbls/>
        <c:marker val="1"/>
        <c:axId val="93758976"/>
        <c:axId val="93760512"/>
      </c:lineChart>
      <c:catAx>
        <c:axId val="937589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 baseline="0"/>
            </a:pPr>
            <a:endParaRPr lang="ru-RU"/>
          </a:p>
        </c:txPr>
        <c:crossAx val="93760512"/>
        <c:crosses val="autoZero"/>
        <c:auto val="1"/>
        <c:lblAlgn val="ctr"/>
        <c:lblOffset val="100"/>
      </c:catAx>
      <c:valAx>
        <c:axId val="9376051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3758976"/>
        <c:crosses val="autoZero"/>
        <c:crossBetween val="between"/>
      </c:valAx>
    </c:plotArea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0-17</c:v>
                </c:pt>
              </c:strCache>
            </c:strRef>
          </c:tx>
          <c:spPr>
            <a:ln w="66675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9382716049382727E-2"/>
                  <c:y val="-5.5071256568784761E-2"/>
                </c:manualLayout>
              </c:layout>
              <c:showVal val="1"/>
            </c:dLbl>
            <c:dLbl>
              <c:idx val="1"/>
              <c:layout>
                <c:manualLayout>
                  <c:x val="-7.407407407407407E-2"/>
                  <c:y val="4.5058300829005728E-2"/>
                </c:manualLayout>
              </c:layout>
              <c:showVal val="1"/>
            </c:dLbl>
            <c:dLbl>
              <c:idx val="2"/>
              <c:layout>
                <c:manualLayout>
                  <c:x val="-1.0802469135802472E-2"/>
                  <c:y val="3.2542106154281908E-2"/>
                </c:manualLayout>
              </c:layout>
              <c:showVal val="1"/>
            </c:dLbl>
            <c:dLbl>
              <c:idx val="3"/>
              <c:layout>
                <c:manualLayout>
                  <c:x val="6.1728395061728392E-3"/>
                  <c:y val="-1.001295573977904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</a:t>
                    </a:r>
                    <a:r>
                      <a:rPr lang="en-US" dirty="0" smtClean="0"/>
                      <a:t>6,8</a:t>
                    </a:r>
                    <a:r>
                      <a:rPr lang="ru-RU" dirty="0" smtClean="0"/>
                      <a:t>4</a:t>
                    </a:r>
                    <a:r>
                      <a:rPr lang="ru-RU" sz="1800" b="1" i="0" u="none" strike="noStrike" baseline="0" dirty="0" smtClean="0">
                        <a:effectLst/>
                      </a:rPr>
                      <a:t>±</a:t>
                    </a:r>
                  </a:p>
                  <a:p>
                    <a:r>
                      <a:rPr lang="ru-RU" sz="1800" b="1" i="0" u="none" strike="noStrike" baseline="0" dirty="0" smtClean="0">
                        <a:effectLst/>
                      </a:rPr>
                      <a:t>1,620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-9.1049382716049412E-2"/>
                  <c:y val="-4.2555061894060962E-2"/>
                </c:manualLayout>
              </c:layout>
              <c:showVal val="1"/>
            </c:dLbl>
            <c:dLbl>
              <c:idx val="7"/>
              <c:layout>
                <c:manualLayout>
                  <c:x val="4.6296296296296302E-3"/>
                  <c:y val="-4.0051822959116204E-2"/>
                </c:manualLayout>
              </c:layout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 smtClean="0"/>
                      <a:t>190,0</a:t>
                    </a:r>
                    <a:r>
                      <a:rPr lang="ru-RU" smtClean="0"/>
                      <a:t>7</a:t>
                    </a:r>
                    <a:r>
                      <a:rPr lang="ru-RU" sz="1800" b="1" i="0" u="none" strike="noStrike" baseline="0" smtClean="0">
                        <a:effectLst/>
                      </a:rPr>
                      <a:t>±</a:t>
                    </a:r>
                  </a:p>
                  <a:p>
                    <a:r>
                      <a:rPr lang="ru-RU" sz="1800" b="1" i="0" u="none" strike="noStrike" baseline="0" smtClean="0">
                        <a:effectLst/>
                      </a:rPr>
                      <a:t>2,390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1" i="0" baseline="0"/>
                </a:pPr>
                <a:endParaRPr lang="ru-RU"/>
              </a:p>
            </c:txPr>
            <c:showVal val="1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192.256</c:v>
                </c:pt>
                <c:pt idx="1">
                  <c:v>180.76299999999998</c:v>
                </c:pt>
                <c:pt idx="2">
                  <c:v>168.93700000000001</c:v>
                </c:pt>
                <c:pt idx="3" formatCode="0.000">
                  <c:v>176.83600000000001</c:v>
                </c:pt>
                <c:pt idx="5">
                  <c:v>167.55200000000002</c:v>
                </c:pt>
                <c:pt idx="6">
                  <c:v>215.845</c:v>
                </c:pt>
                <c:pt idx="7">
                  <c:v>208.36200000000002</c:v>
                </c:pt>
                <c:pt idx="8">
                  <c:v>190.07399999999998</c:v>
                </c:pt>
              </c:numCache>
            </c:numRef>
          </c:val>
        </c:ser>
        <c:dLbls/>
        <c:marker val="1"/>
        <c:axId val="94030464"/>
        <c:axId val="94060928"/>
      </c:lineChart>
      <c:catAx>
        <c:axId val="940304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 i="0" baseline="0"/>
            </a:pPr>
            <a:endParaRPr lang="ru-RU"/>
          </a:p>
        </c:txPr>
        <c:crossAx val="94060928"/>
        <c:crosses val="autoZero"/>
        <c:auto val="1"/>
        <c:lblAlgn val="ctr"/>
        <c:lblOffset val="100"/>
      </c:catAx>
      <c:valAx>
        <c:axId val="94060928"/>
        <c:scaling>
          <c:orientation val="minMax"/>
        </c:scaling>
        <c:axPos val="l"/>
        <c:majorGridlines/>
        <c:numFmt formatCode="General" sourceLinked="1"/>
        <c:tickLblPos val="nextTo"/>
        <c:crossAx val="94030464"/>
        <c:crosses val="autoZero"/>
        <c:crossBetween val="between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1109E-EB73-4811-89C2-FECC8737CC6E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CAFEB-EBC1-470C-B2A7-24291EFCF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643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CAFEB-EBC1-470C-B2A7-24291EFCF8A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5764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CAFEB-EBC1-470C-B2A7-24291EFCF8A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8170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C866-B88E-4DED-A493-8A59FDC7E3C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32E6-089C-4517-A53E-6A5285FFC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098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C866-B88E-4DED-A493-8A59FDC7E3C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32E6-089C-4517-A53E-6A5285FFC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214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C866-B88E-4DED-A493-8A59FDC7E3C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32E6-089C-4517-A53E-6A5285FFC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6866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C866-B88E-4DED-A493-8A59FDC7E3C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32E6-089C-4517-A53E-6A5285FFC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9977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C866-B88E-4DED-A493-8A59FDC7E3C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32E6-089C-4517-A53E-6A5285FFC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630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C866-B88E-4DED-A493-8A59FDC7E3C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32E6-089C-4517-A53E-6A5285FFC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972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C866-B88E-4DED-A493-8A59FDC7E3C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32E6-089C-4517-A53E-6A5285FFC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657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C866-B88E-4DED-A493-8A59FDC7E3C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32E6-089C-4517-A53E-6A5285FFC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1906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C866-B88E-4DED-A493-8A59FDC7E3C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32E6-089C-4517-A53E-6A5285FFC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790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C866-B88E-4DED-A493-8A59FDC7E3C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32E6-089C-4517-A53E-6A5285FFC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000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C866-B88E-4DED-A493-8A59FDC7E3C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32E6-089C-4517-A53E-6A5285FFC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1732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AC866-B88E-4DED-A493-8A59FDC7E3C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F32E6-089C-4517-A53E-6A5285FFC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236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625" y="1052736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ИЗМЕНЕНИЕ ЗАБОЛЕВАЕМОСТИ ДЕТЕЙ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В УСЛОВИЯХ ХРОНИЧЕСКОГО СТРЕССА,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СВЯЗАННОГО С БОЕВЫМИ ДЕЙСТВИЯМИ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5754537"/>
            <a:ext cx="4209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i="1" dirty="0" smtClean="0">
                <a:solidFill>
                  <a:prstClr val="black"/>
                </a:solidFill>
              </a:rPr>
              <a:t>Доцент Островский </a:t>
            </a:r>
            <a:r>
              <a:rPr lang="ru-RU" sz="2800" i="1" dirty="0" err="1" smtClean="0">
                <a:solidFill>
                  <a:prstClr val="black"/>
                </a:solidFill>
              </a:rPr>
              <a:t>И.М</a:t>
            </a:r>
            <a:r>
              <a:rPr lang="ru-RU" sz="2800" i="1" dirty="0" smtClean="0">
                <a:solidFill>
                  <a:prstClr val="black"/>
                </a:solidFill>
              </a:rPr>
              <a:t>.</a:t>
            </a:r>
            <a:endParaRPr lang="ru-RU" sz="28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7049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93934448"/>
              </p:ext>
            </p:extLst>
          </p:nvPr>
        </p:nvGraphicFramePr>
        <p:xfrm>
          <a:off x="251520" y="908720"/>
          <a:ext cx="843528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Тиреотоксикоз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853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Mangal"/>
              </a:rPr>
              <a:t>Щитовидная железа оказалась одним из самых уязвимых органов в условиях стресса. Кроме тиреотоксикоза в военное время отмечен также рост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Mangal"/>
              </a:rPr>
              <a:t>тиреоидитов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Mangal"/>
              </a:rPr>
              <a:t>: 7,47±0,338‰о (суммарно за 4 года до войны) против 9,26±0,550‰о (суммарно за 4 года во время войны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Mangal"/>
              </a:rPr>
              <a:t>) (р&lt;0,01).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Mangal"/>
              </a:rPr>
              <a:t>Приобретенный 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Mangal"/>
              </a:rPr>
              <a:t>гипотиреоз - также демонстрирует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Mangal"/>
              </a:rPr>
              <a:t>рост с 4,61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±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Mangal"/>
              </a:rPr>
              <a:t>0,265‰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Mangal"/>
              </a:rPr>
              <a:t>о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Mangal"/>
              </a:rPr>
              <a:t> (суммарно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Mangal"/>
              </a:rPr>
              <a:t>за 4 года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Mangal"/>
              </a:rPr>
              <a:t>) до   14,59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±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Mangal"/>
              </a:rPr>
              <a:t>0,689‰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Mangal"/>
              </a:rPr>
              <a:t>о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Mangal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Mangal"/>
              </a:rPr>
              <a:t>(суммарно за 4 года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Mangal"/>
              </a:rPr>
              <a:t>) (р&lt;0,005).</a:t>
            </a:r>
            <a:endParaRPr lang="ru-RU" dirty="0">
              <a:solidFill>
                <a:srgbClr val="000000"/>
              </a:solidFill>
              <a:latin typeface="Times New Roman"/>
              <a:ea typeface="Calibri"/>
              <a:cs typeface="Mangal"/>
            </a:endParaRPr>
          </a:p>
          <a:p>
            <a:endParaRPr lang="ru-RU" dirty="0">
              <a:solidFill>
                <a:srgbClr val="000000"/>
              </a:solidFill>
              <a:latin typeface="Times New Roman"/>
              <a:ea typeface="Calibri"/>
              <a:cs typeface="Mang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608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Эндемический зоб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13539097"/>
              </p:ext>
            </p:extLst>
          </p:nvPr>
        </p:nvGraphicFramePr>
        <p:xfrm>
          <a:off x="323528" y="908720"/>
          <a:ext cx="864096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836341" y="6350099"/>
            <a:ext cx="1050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/>
                <a:ea typeface="Calibri"/>
              </a:rPr>
              <a:t>р&lt;0,001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087771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Диффузный зоб </a:t>
            </a:r>
            <a:r>
              <a:rPr lang="uk-UA" dirty="0" smtClean="0">
                <a:solidFill>
                  <a:srgbClr val="FF0000"/>
                </a:solidFill>
              </a:rPr>
              <a:t>ІІ-ІІІ </a:t>
            </a:r>
            <a:r>
              <a:rPr lang="ru-RU" dirty="0" smtClean="0">
                <a:solidFill>
                  <a:srgbClr val="FF0000"/>
                </a:solidFill>
              </a:rPr>
              <a:t>степени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75628226"/>
              </p:ext>
            </p:extLst>
          </p:nvPr>
        </p:nvGraphicFramePr>
        <p:xfrm>
          <a:off x="251520" y="1124744"/>
          <a:ext cx="871296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589084" y="6350099"/>
            <a:ext cx="9220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/>
                <a:ea typeface="Calibri"/>
              </a:rPr>
              <a:t>р&lt;0,01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083392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Ювенильный идиопатический артрит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67437222"/>
              </p:ext>
            </p:extLst>
          </p:nvPr>
        </p:nvGraphicFramePr>
        <p:xfrm>
          <a:off x="179512" y="1052736"/>
          <a:ext cx="86409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092280" y="6165305"/>
            <a:ext cx="1519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/>
                <a:ea typeface="Calibri"/>
                <a:cs typeface="Mangal"/>
              </a:rPr>
              <a:t>р</a:t>
            </a:r>
            <a:r>
              <a:rPr lang="ru-RU" sz="2000" b="1" dirty="0">
                <a:latin typeface="Times New Roman"/>
                <a:ea typeface="Calibri"/>
              </a:rPr>
              <a:t>&lt;</a:t>
            </a:r>
            <a:r>
              <a:rPr lang="ru-RU" sz="2000" b="1" dirty="0">
                <a:latin typeface="Times New Roman"/>
                <a:ea typeface="Calibri"/>
                <a:cs typeface="Mangal"/>
              </a:rPr>
              <a:t>0,001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455004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Болезни нервной системы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31155512"/>
              </p:ext>
            </p:extLst>
          </p:nvPr>
        </p:nvGraphicFramePr>
        <p:xfrm>
          <a:off x="457200" y="1052736"/>
          <a:ext cx="8229600" cy="5073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642109" y="6192907"/>
            <a:ext cx="1050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/>
                <a:ea typeface="Calibri"/>
                <a:cs typeface="Mangal"/>
              </a:rPr>
              <a:t>р</a:t>
            </a:r>
            <a:r>
              <a:rPr lang="ru-RU" sz="2000" b="1" dirty="0">
                <a:latin typeface="Times New Roman"/>
                <a:ea typeface="Calibri"/>
              </a:rPr>
              <a:t>&lt;</a:t>
            </a:r>
            <a:r>
              <a:rPr lang="ru-RU" sz="2000" b="1" dirty="0">
                <a:latin typeface="Times New Roman"/>
                <a:ea typeface="Calibri"/>
                <a:cs typeface="Mangal"/>
              </a:rPr>
              <a:t>0,001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672446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Желчекаменная</a:t>
            </a:r>
            <a:r>
              <a:rPr lang="ru-RU" dirty="0" smtClean="0">
                <a:solidFill>
                  <a:srgbClr val="FF0000"/>
                </a:solidFill>
              </a:rPr>
              <a:t> болезнь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57002437"/>
              </p:ext>
            </p:extLst>
          </p:nvPr>
        </p:nvGraphicFramePr>
        <p:xfrm>
          <a:off x="323528" y="908720"/>
          <a:ext cx="8363272" cy="521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008059" y="6262787"/>
            <a:ext cx="1050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/>
                <a:ea typeface="Calibri"/>
                <a:cs typeface="Mangal"/>
              </a:rPr>
              <a:t>р</a:t>
            </a:r>
            <a:r>
              <a:rPr lang="ru-RU" sz="2000" b="1" dirty="0">
                <a:latin typeface="Times New Roman"/>
                <a:ea typeface="Calibri"/>
              </a:rPr>
              <a:t>&lt;</a:t>
            </a:r>
            <a:r>
              <a:rPr lang="ru-RU" sz="2000" b="1" dirty="0">
                <a:latin typeface="Times New Roman"/>
                <a:ea typeface="Calibri"/>
                <a:cs typeface="Mangal"/>
              </a:rPr>
              <a:t>0,001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70804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Выводы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612068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dirty="0">
                <a:ea typeface="Calibri"/>
                <a:cs typeface="Mangal"/>
              </a:rPr>
              <a:t>Хронический стресс, связанный с </a:t>
            </a:r>
            <a:r>
              <a:rPr lang="ru-RU" dirty="0" smtClean="0">
                <a:ea typeface="Calibri"/>
                <a:cs typeface="Mangal"/>
              </a:rPr>
              <a:t>близостью </a:t>
            </a:r>
            <a:r>
              <a:rPr lang="ru-RU" dirty="0">
                <a:ea typeface="Calibri"/>
                <a:cs typeface="Mangal"/>
              </a:rPr>
              <a:t>военных действий, с необходимостью менять привычный жизненный уклад, в </a:t>
            </a:r>
            <a:r>
              <a:rPr lang="ru-RU" dirty="0" err="1">
                <a:ea typeface="Calibri"/>
                <a:cs typeface="Mangal"/>
              </a:rPr>
              <a:t>т.ч</a:t>
            </a:r>
            <a:r>
              <a:rPr lang="ru-RU" dirty="0">
                <a:ea typeface="Calibri"/>
                <a:cs typeface="Mangal"/>
              </a:rPr>
              <a:t>. место проживания, потеря имущества, опасения за жизнь близких, ухудшение материального состояния в семье и т.п. сказываются на состоянии здоровья детей. В частности, это проявляется нарушениями со стороны иммунной, эндокринной и нервной систем и приводит к росту иммунодефицитов, </a:t>
            </a:r>
            <a:r>
              <a:rPr lang="ru-RU" dirty="0" err="1" smtClean="0">
                <a:ea typeface="Calibri"/>
                <a:cs typeface="Mangal"/>
              </a:rPr>
              <a:t>аутоим-мунных</a:t>
            </a:r>
            <a:r>
              <a:rPr lang="ru-RU" dirty="0" smtClean="0">
                <a:ea typeface="Calibri"/>
                <a:cs typeface="Mangal"/>
              </a:rPr>
              <a:t> </a:t>
            </a:r>
            <a:r>
              <a:rPr lang="ru-RU" dirty="0">
                <a:ea typeface="Calibri"/>
                <a:cs typeface="Mangal"/>
              </a:rPr>
              <a:t>заболеваний, острых, в первую очередь вирусных, инфекций, заболеваний щитовидной железы, нарушений менструального цикла, </a:t>
            </a:r>
            <a:r>
              <a:rPr lang="ru-RU" dirty="0" err="1">
                <a:ea typeface="Calibri"/>
                <a:cs typeface="Mangal"/>
              </a:rPr>
              <a:t>желчекаменной</a:t>
            </a:r>
            <a:r>
              <a:rPr lang="ru-RU" dirty="0">
                <a:ea typeface="Calibri"/>
                <a:cs typeface="Mangal"/>
              </a:rPr>
              <a:t> болезни.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3326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9357" y="-680726"/>
            <a:ext cx="9291877" cy="7538726"/>
          </a:xfrm>
        </p:spPr>
      </p:pic>
      <p:sp>
        <p:nvSpPr>
          <p:cNvPr id="5" name="TextBox 4"/>
          <p:cNvSpPr txBox="1"/>
          <p:nvPr/>
        </p:nvSpPr>
        <p:spPr>
          <a:xfrm>
            <a:off x="1187624" y="4509120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СПАСИБО ЗА ВНИМАНИЕ!</a:t>
            </a:r>
            <a:endParaRPr lang="ru-RU" sz="4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40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480720"/>
          </a:xfrm>
        </p:spPr>
        <p:txBody>
          <a:bodyPr>
            <a:noAutofit/>
          </a:bodyPr>
          <a:lstStyle/>
          <a:p>
            <a:pPr marL="136525" indent="-47625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исследования</a:t>
            </a:r>
          </a:p>
          <a:p>
            <a:pPr marL="136525" indent="-47625" algn="ctr">
              <a:spcBef>
                <a:spcPts val="0"/>
              </a:spcBef>
              <a:buNone/>
            </a:pP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6525" indent="-47625" algn="ctr">
              <a:spcBef>
                <a:spcPts val="0"/>
              </a:spcBef>
              <a:buNone/>
            </a:pPr>
            <a:r>
              <a:rPr lang="ru-RU" sz="4000" dirty="0" smtClean="0"/>
              <a:t>выяснение </a:t>
            </a:r>
            <a:r>
              <a:rPr lang="ru-RU" sz="4000" dirty="0"/>
              <a:t>и оценка динамики заболеваемости детского населения </a:t>
            </a:r>
            <a:r>
              <a:rPr lang="ru-RU" sz="4000" dirty="0" smtClean="0"/>
              <a:t>в условиях военного противостояния в Донбассе</a:t>
            </a:r>
            <a:r>
              <a:rPr lang="ru-RU" sz="4000" dirty="0"/>
              <a:t>.</a:t>
            </a:r>
          </a:p>
          <a:p>
            <a:pPr marL="136525" indent="-47625" algn="ctr">
              <a:spcBef>
                <a:spcPts val="0"/>
              </a:spcBef>
              <a:buNone/>
            </a:pP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3569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61648" cy="72008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 проведения исследования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Calibri"/>
                <a:cs typeface="Mangal"/>
              </a:rPr>
              <a:t>В качестве периода сравнения были выбраны 4 года перед войной (2010 - 2013) и 4 года во время войны (2015 - 2018). Изучены данные официальной статики МЗ </a:t>
            </a:r>
            <a:r>
              <a:rPr lang="ru-RU" dirty="0" smtClean="0">
                <a:latin typeface="Times New Roman"/>
                <a:ea typeface="Calibri"/>
                <a:cs typeface="Mangal"/>
              </a:rPr>
              <a:t>ДНР и </a:t>
            </a:r>
            <a:r>
              <a:rPr lang="ru-RU" dirty="0">
                <a:latin typeface="Times New Roman"/>
                <a:ea typeface="Calibri"/>
                <a:cs typeface="Mangal"/>
              </a:rPr>
              <a:t>официальные статистические показатели по Донецкой области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0939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Динамика показателей общей заболеваемости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6643109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pPr indent="450215" algn="just">
              <a:lnSpc>
                <a:spcPct val="11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Mangal"/>
              </a:rPr>
              <a:t>При анализе динамики по различным нозологиям все показатели сравнивали по общей тенденции (рост, снижение, отсутствие  динамики) до и после войны. В некоторых случаях оценивали заболеваемость на 10000 за четыре года суммарно (отношение всех заболевших к средней численности детей в году).</a:t>
            </a:r>
          </a:p>
          <a:p>
            <a:r>
              <a:rPr lang="ru-RU" dirty="0">
                <a:latin typeface="Times New Roman"/>
                <a:ea typeface="Calibri"/>
                <a:cs typeface="Mangal"/>
              </a:rPr>
              <a:t>Для большей уверенности в правильности выводов сравнивали данные 2013 года с 2018 годом, когда медицина в республике уже работала в обычном режиме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260350"/>
            <a:ext cx="8517260" cy="720725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 проведения исследования 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227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ea typeface="Calibri"/>
                <a:cs typeface="Mangal"/>
              </a:rPr>
              <a:t>Результаты и обсуждение</a:t>
            </a:r>
            <a:endParaRPr lang="ru-RU" dirty="0">
              <a:solidFill>
                <a:srgbClr val="FF0000"/>
              </a:solidFill>
              <a:effectLst/>
              <a:ea typeface="Calibri"/>
              <a:cs typeface="Mangal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Среди позиций, по которым отмечено достоверное увеличение, оказались показатели «Иммунодефициты (все формы)», пункт 4.6, причем если до войны  отмечалась тенденция к снижению показателя, то после  войны наблюдается его  непрерывный рост (в 4,23 раз) - от 0,17±0,034‰о в 2015 г до 1,42± 0,210‰о, в 2018 (р&lt;0,001).</a:t>
            </a:r>
            <a:endParaRPr lang="ru-RU">
              <a:solidFill>
                <a:srgbClr val="000000"/>
              </a:solidFill>
              <a:effectLst/>
              <a:latin typeface="Times New Roman"/>
              <a:ea typeface="Calibri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0407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Иммунодефициты (все формы)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352099353"/>
              </p:ext>
            </p:extLst>
          </p:nvPr>
        </p:nvGraphicFramePr>
        <p:xfrm>
          <a:off x="539552" y="980728"/>
          <a:ext cx="813690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668344" y="6242219"/>
            <a:ext cx="1050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/>
                <a:ea typeface="Calibri"/>
              </a:rPr>
              <a:t>р&lt;0,001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604062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00760213"/>
              </p:ext>
            </p:extLst>
          </p:nvPr>
        </p:nvGraphicFramePr>
        <p:xfrm>
          <a:off x="457200" y="980728"/>
          <a:ext cx="82296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Острый ларингит и трахеит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24328" y="6069862"/>
            <a:ext cx="1050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/>
                <a:ea typeface="Calibri"/>
              </a:rPr>
              <a:t>р&lt;0,001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728084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Острый фарингит и тонзиллит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43781439"/>
              </p:ext>
            </p:extLst>
          </p:nvPr>
        </p:nvGraphicFramePr>
        <p:xfrm>
          <a:off x="457200" y="908720"/>
          <a:ext cx="82296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884368" y="6174538"/>
            <a:ext cx="1050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/>
                <a:ea typeface="Calibri"/>
              </a:rPr>
              <a:t>р&lt;0,001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725269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2202</TotalTime>
  <Words>497</Words>
  <Application>Microsoft Office PowerPoint</Application>
  <PresentationFormat>Экран (4:3)</PresentationFormat>
  <Paragraphs>91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Методика проведения исследования </vt:lpstr>
      <vt:lpstr>Динамика показателей общей заболеваемости</vt:lpstr>
      <vt:lpstr>Методика проведения исследования </vt:lpstr>
      <vt:lpstr>Результаты и обсуждение</vt:lpstr>
      <vt:lpstr>Иммунодефициты (все формы)</vt:lpstr>
      <vt:lpstr>Острый ларингит и трахеит</vt:lpstr>
      <vt:lpstr>Острый фарингит и тонзиллит</vt:lpstr>
      <vt:lpstr>Тиреотоксикоз </vt:lpstr>
      <vt:lpstr>Слайд 11</vt:lpstr>
      <vt:lpstr>Эндемический зоб</vt:lpstr>
      <vt:lpstr>Диффузный зоб ІІ-ІІІ степени</vt:lpstr>
      <vt:lpstr>Ювенильный идиопатический артрит</vt:lpstr>
      <vt:lpstr>Болезни нервной системы</vt:lpstr>
      <vt:lpstr>Желчекаменная болезнь</vt:lpstr>
      <vt:lpstr>Выводы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патологии беременности на здоровье ребенка</dc:title>
  <dc:creator>Игорь</dc:creator>
  <cp:lastModifiedBy>Андрей</cp:lastModifiedBy>
  <cp:revision>142</cp:revision>
  <dcterms:created xsi:type="dcterms:W3CDTF">2016-03-07T13:42:14Z</dcterms:created>
  <dcterms:modified xsi:type="dcterms:W3CDTF">2020-10-26T09:26:01Z</dcterms:modified>
</cp:coreProperties>
</file>