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7225" r:id="rId1"/>
  </p:sldMasterIdLst>
  <p:notesMasterIdLst>
    <p:notesMasterId r:id="rId27"/>
  </p:notesMasterIdLst>
  <p:sldIdLst>
    <p:sldId id="582" r:id="rId2"/>
    <p:sldId id="660" r:id="rId3"/>
    <p:sldId id="657" r:id="rId4"/>
    <p:sldId id="661" r:id="rId5"/>
    <p:sldId id="603" r:id="rId6"/>
    <p:sldId id="605" r:id="rId7"/>
    <p:sldId id="640" r:id="rId8"/>
    <p:sldId id="607" r:id="rId9"/>
    <p:sldId id="637" r:id="rId10"/>
    <p:sldId id="609" r:id="rId11"/>
    <p:sldId id="611" r:id="rId12"/>
    <p:sldId id="658" r:id="rId13"/>
    <p:sldId id="659" r:id="rId14"/>
    <p:sldId id="648" r:id="rId15"/>
    <p:sldId id="638" r:id="rId16"/>
    <p:sldId id="647" r:id="rId17"/>
    <p:sldId id="596" r:id="rId18"/>
    <p:sldId id="619" r:id="rId19"/>
    <p:sldId id="616" r:id="rId20"/>
    <p:sldId id="624" r:id="rId21"/>
    <p:sldId id="630" r:id="rId22"/>
    <p:sldId id="631" r:id="rId23"/>
    <p:sldId id="635" r:id="rId24"/>
    <p:sldId id="620" r:id="rId25"/>
    <p:sldId id="613" r:id="rId26"/>
  </p:sldIdLst>
  <p:sldSz cx="12192000" cy="6858000"/>
  <p:notesSz cx="6858000" cy="9947275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Tw Cen MT" panose="020B0602020104020603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Tw Cen MT" panose="020B0602020104020603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Tw Cen MT" panose="020B0602020104020603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Tw Cen MT" panose="020B0602020104020603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Tw Cen MT" panose="020B0602020104020603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Tw Cen MT" panose="020B0602020104020603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Tw Cen MT" panose="020B0602020104020603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Tw Cen MT" panose="020B0602020104020603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Tw Cen MT" panose="020B0602020104020603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06" autoAdjust="0"/>
    <p:restoredTop sz="93881" autoAdjust="0"/>
  </p:normalViewPr>
  <p:slideViewPr>
    <p:cSldViewPr snapToGrid="0">
      <p:cViewPr>
        <p:scale>
          <a:sx n="76" d="100"/>
          <a:sy n="76" d="100"/>
        </p:scale>
        <p:origin x="-516" y="-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2BB4CFB8-E6D6-4BD9-8D07-6E47D050097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548F0BF0-5E11-4FE8-81C2-C8DD8131695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8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7C8CBEE-64E3-4DBF-9D00-6C180B6BCC29}" type="datetimeFigureOut">
              <a:rPr lang="ru-RU"/>
              <a:pPr>
                <a:defRPr/>
              </a:pPr>
              <a:t>03.11.2020</a:t>
            </a:fld>
            <a:endParaRPr lang="ru-RU"/>
          </a:p>
        </p:txBody>
      </p:sp>
      <p:sp>
        <p:nvSpPr>
          <p:cNvPr id="4" name="Образ слайда 3">
            <a:extLst>
              <a:ext uri="{FF2B5EF4-FFF2-40B4-BE49-F238E27FC236}">
                <a16:creationId xmlns:a16="http://schemas.microsoft.com/office/drawing/2014/main" xmlns="" id="{E4E43360-879E-43CC-A719-6314CB499F0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>
            <a:extLst>
              <a:ext uri="{FF2B5EF4-FFF2-40B4-BE49-F238E27FC236}">
                <a16:creationId xmlns:a16="http://schemas.microsoft.com/office/drawing/2014/main" xmlns="" id="{E080E043-28D4-479D-9161-B166B0297D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787900"/>
            <a:ext cx="5486400" cy="3916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4D65EB6-48CC-4CC2-BE79-49AB4ECDA0A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4880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D1FADED-86C4-4ED8-A661-9AF3CD80C9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9448800"/>
            <a:ext cx="2971800" cy="4984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latin typeface="Calibri" panose="020F0502020204030204" pitchFamily="34" charset="0"/>
              </a:defRPr>
            </a:lvl1pPr>
          </a:lstStyle>
          <a:p>
            <a:fld id="{B8A861DE-B113-43FD-8AF3-7AAA9E4DA29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161523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Arial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Arial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Arial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>
            <a:extLst>
              <a:ext uri="{FF2B5EF4-FFF2-40B4-BE49-F238E27FC236}">
                <a16:creationId xmlns:a16="http://schemas.microsoft.com/office/drawing/2014/main" xmlns="" id="{AC453F60-C046-473F-95B8-58FD28E9884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Заметки 2">
            <a:extLst>
              <a:ext uri="{FF2B5EF4-FFF2-40B4-BE49-F238E27FC236}">
                <a16:creationId xmlns:a16="http://schemas.microsoft.com/office/drawing/2014/main" xmlns="" id="{D741A5AB-3AE2-47E4-8149-33B333C095E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cs typeface="Arial" panose="020B0604020202020204" pitchFamily="34" charset="0"/>
            </a:endParaRPr>
          </a:p>
        </p:txBody>
      </p:sp>
      <p:sp>
        <p:nvSpPr>
          <p:cNvPr id="32772" name="Номер слайда 3">
            <a:extLst>
              <a:ext uri="{FF2B5EF4-FFF2-40B4-BE49-F238E27FC236}">
                <a16:creationId xmlns:a16="http://schemas.microsoft.com/office/drawing/2014/main" xmlns="" id="{22E07519-B6E8-4B3B-A519-C1FB04EB32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9pPr>
          </a:lstStyle>
          <a:p>
            <a:fld id="{ED7959D1-C158-4156-A4E4-BF41789B843F}" type="slidenum">
              <a:rPr kumimoji="0" lang="ru-RU" altLang="ru-RU">
                <a:latin typeface="Calibri" panose="020F0502020204030204" pitchFamily="34" charset="0"/>
              </a:rPr>
              <a:pPr/>
              <a:t>5</a:t>
            </a:fld>
            <a:endParaRPr kumimoji="0"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xmlns="" id="{34CEB5B2-B962-4701-8AAA-88D0EE941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EF7E7-589E-4DE9-8B36-A367F8AA8C31}" type="datetimeFigureOut">
              <a:rPr lang="en-US"/>
              <a:pPr>
                <a:defRPr/>
              </a:pPr>
              <a:t>11/3/2020</a:t>
            </a:fld>
            <a:endParaRPr lang="en-US"/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xmlns="" id="{90A25B23-1C43-46B1-B8DB-AF7A3579B8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BA0098D-1840-4250-A9EC-B9B0DAC5D511}" type="slidenum">
              <a:rPr lang="en-US" altLang="ru-RU"/>
              <a:pPr/>
              <a:t>‹#›</a:t>
            </a:fld>
            <a:endParaRPr lang="en-US" altLang="ru-RU"/>
          </a:p>
        </p:txBody>
      </p:sp>
      <p:sp>
        <p:nvSpPr>
          <p:cNvPr id="6" name="Footer Placeholder 8">
            <a:extLst>
              <a:ext uri="{FF2B5EF4-FFF2-40B4-BE49-F238E27FC236}">
                <a16:creationId xmlns:a16="http://schemas.microsoft.com/office/drawing/2014/main" xmlns="" id="{E796CC20-C7C4-40F9-9B69-65530810AF3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271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C5400F2-3361-4C94-83A3-1E906B596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67DA56-B240-4079-9D2B-744E3938C680}" type="datetimeFigureOut">
              <a:rPr lang="ru-RU"/>
              <a:pPr>
                <a:defRPr/>
              </a:pPr>
              <a:t>03.11.2020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1086CDE-F8F9-46CB-BAD8-40105D227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2A2CE33-6AB0-4E98-92D6-78205F86C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B70E8F-B342-474F-953A-77758BBBB39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69440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E1F621-88F6-4F47-A541-B94B18AC9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21D728-8FD8-4EB4-900B-3329C96952C5}" type="datetimeFigureOut">
              <a:rPr lang="ru-RU"/>
              <a:pPr>
                <a:defRPr/>
              </a:pPr>
              <a:t>03.11.2020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0FB7AA7-B007-49F4-9A87-221DCE150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5BB408-16B3-4C06-8FA4-4FC58D86B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A1B2EF-FFBA-4F19-80DD-A3BFFDDEF93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93018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46261D7-184E-4C54-B5CC-A1F79EE27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CCBEDB-B10C-46D3-9C41-FD1200759611}" type="datetimeFigureOut">
              <a:rPr lang="ru-RU"/>
              <a:pPr>
                <a:defRPr/>
              </a:pPr>
              <a:t>03.11.2020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EDFCD0-2BB3-4D9E-BBED-C6B6D0F5F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E20EEE-3132-4252-B112-6897289B1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704DFA-BE61-4A6C-9063-5A16066C61C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61795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>
            <a:extLst>
              <a:ext uri="{FF2B5EF4-FFF2-40B4-BE49-F238E27FC236}">
                <a16:creationId xmlns:a16="http://schemas.microsoft.com/office/drawing/2014/main" xmlns="" id="{9644624C-B422-439C-8AE0-CCAB86DEAB89}"/>
              </a:ext>
            </a:extLst>
          </p:cNvPr>
          <p:cNvSpPr/>
          <p:nvPr/>
        </p:nvSpPr>
        <p:spPr>
          <a:xfrm>
            <a:off x="5994400" y="3924300"/>
            <a:ext cx="112713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Oval 7">
            <a:extLst>
              <a:ext uri="{FF2B5EF4-FFF2-40B4-BE49-F238E27FC236}">
                <a16:creationId xmlns:a16="http://schemas.microsoft.com/office/drawing/2014/main" xmlns="" id="{2E755E92-882E-493B-AD09-39ED61ED306F}"/>
              </a:ext>
            </a:extLst>
          </p:cNvPr>
          <p:cNvSpPr/>
          <p:nvPr/>
        </p:nvSpPr>
        <p:spPr>
          <a:xfrm>
            <a:off x="6261100" y="3924300"/>
            <a:ext cx="112713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val 8">
            <a:extLst>
              <a:ext uri="{FF2B5EF4-FFF2-40B4-BE49-F238E27FC236}">
                <a16:creationId xmlns:a16="http://schemas.microsoft.com/office/drawing/2014/main" xmlns="" id="{C5E0E708-FF25-46D9-8F4A-B39B0F5A5AD7}"/>
              </a:ext>
            </a:extLst>
          </p:cNvPr>
          <p:cNvSpPr/>
          <p:nvPr/>
        </p:nvSpPr>
        <p:spPr>
          <a:xfrm>
            <a:off x="5729288" y="3924300"/>
            <a:ext cx="112712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1"/>
            <a:ext cx="103632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4"/>
            <a:ext cx="103632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C566BDBF-35CA-4455-BAF6-4002F6DF8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53FE58-9544-4CC0-BF7E-8637DD5DCC0F}" type="datetimeFigureOut">
              <a:rPr lang="en-US"/>
              <a:pPr>
                <a:defRPr/>
              </a:pPr>
              <a:t>11/3/2020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3B0D6F78-4504-4C3E-AAEB-3FC310208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DE5D3F4C-6D7F-49D7-A59E-EE835325E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7B3DDC-F4C3-4F6A-9D7B-E5D23FE1CDD8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846224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A0C7064D-35F7-49D9-A5B7-5A318E93A80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2F4AA7-C51F-4A0A-8B27-9AB486D90E64}" type="datetimeFigureOut">
              <a:rPr lang="ru-RU"/>
              <a:pPr>
                <a:defRPr/>
              </a:pPr>
              <a:t>03.11.2020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B4FFA0CF-C3E9-4646-B77C-5611048E0F7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DCE5167A-3CED-400F-AEA1-09614E113C1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D1E18E99-AE42-48D3-B478-D206693E4FE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94475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1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49"/>
            <a:ext cx="5388864" cy="3913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AAF7B140-D259-4275-9CB2-EAF617B54C0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E0F8E-F8D6-427D-90DE-0A8938EBA230}" type="datetimeFigureOut">
              <a:rPr lang="ru-RU"/>
              <a:pPr>
                <a:defRPr/>
              </a:pPr>
              <a:t>03.11.2020</a:t>
            </a:fld>
            <a:endParaRPr lang="ru-R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F31D06E9-E5D7-43B4-AF1D-68DF235CAF8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737FFA48-FDC8-4C85-A3C7-F9EDF9A0FD8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9047E31C-30FC-49FC-B089-908B7C9246F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29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73FA90F8-D214-4581-B099-55301C4E6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EA5C4-EE23-4047-A17C-CEABC1D37761}" type="datetimeFigureOut">
              <a:rPr lang="ru-RU"/>
              <a:pPr>
                <a:defRPr/>
              </a:pPr>
              <a:t>03.11.2020</a:t>
            </a:fld>
            <a:endParaRPr lang="ru-R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FD9598A0-242E-43F0-83FA-E0AE9EFA8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B641CD2C-561A-4CA9-857A-7EFC568E5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DAF564-728D-4BC5-9542-06094FDBC78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00012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3FB34859-5223-45A7-A610-1EA6FAB3E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4D4282-B59D-4177-A0DE-85566C80822C}" type="datetimeFigureOut">
              <a:rPr lang="ru-RU"/>
              <a:pPr>
                <a:defRPr/>
              </a:pPr>
              <a:t>03.11.2020</a:t>
            </a:fld>
            <a:endParaRPr lang="ru-R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426350A5-34E4-4187-A389-2E0F2FDC3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590B5E33-AC0E-4E59-B566-C9DD168AA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F205A9-6FCF-40E0-AB6E-7BDF404983A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66245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7" y="266700"/>
            <a:ext cx="4011084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0" y="273051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7" y="2438401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39C3FF50-40C7-46B7-A3DF-847771130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4BF95-1385-4BE6-8AFA-EA767B90E78A}" type="datetimeFigureOut">
              <a:rPr lang="ru-RU"/>
              <a:pPr>
                <a:defRPr/>
              </a:pPr>
              <a:t>03.11.2020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9AF6D862-4927-4C66-A480-D5E032F04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8439B0CF-89B2-4E9E-88E0-AEA0B2A7C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BF209B-8BA0-479D-81D7-27B6C51F154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81242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5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1B684D35-CD80-488C-96C8-4F4A69924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71CFC-9EC5-47DF-8EB3-B0FF031C1ACD}" type="datetimeFigureOut">
              <a:rPr lang="ru-RU"/>
              <a:pPr>
                <a:defRPr/>
              </a:pPr>
              <a:t>03.11.2020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C3A16689-C900-4314-BD8B-30F429417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404E7302-6D74-4F33-A790-5745BEA9A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1C3159-8E70-4618-A070-32B696938AA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11762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06D5C9E-4F74-473A-93A0-2F7908F78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xmlns="" id="{85BD102F-8E20-44A0-B579-4C3B75AEABC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BC8F015-4EE9-4A7D-A0FB-32DA604D57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85188" y="6356350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Arial" charset="0"/>
              </a:defRPr>
            </a:lvl1pPr>
          </a:lstStyle>
          <a:p>
            <a:pPr>
              <a:defRPr/>
            </a:pPr>
            <a:fld id="{988C362C-0954-4336-981C-BC156EBAC4FD}" type="datetimeFigureOut">
              <a:rPr lang="ru-RU"/>
              <a:pPr>
                <a:defRPr/>
              </a:pPr>
              <a:t>03.11.2020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EBC98AE-48D5-4E59-BE6F-579C6E8CE5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9475" y="6356350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D66EFD4-3B79-415F-9350-0CB55A1FF8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0313" y="6356350"/>
            <a:ext cx="749300" cy="365125"/>
          </a:xfrm>
          <a:prstGeom prst="rect">
            <a:avLst/>
          </a:prstGeom>
        </p:spPr>
        <p:txBody>
          <a:bodyPr vert="horz" wrap="square" lIns="27432" tIns="45720" rIns="4572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595959"/>
                </a:solidFill>
                <a:latin typeface="Century Gothic" panose="020B0502020202020204" pitchFamily="34" charset="0"/>
              </a:defRPr>
            </a:lvl1pPr>
          </a:lstStyle>
          <a:p>
            <a:fld id="{0CF136AC-C06C-4546-BE10-76E3BCB2C114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C5FDA7BC-77B9-4C26-AFAC-DCDACA819D33}"/>
              </a:ext>
            </a:extLst>
          </p:cNvPr>
          <p:cNvSpPr/>
          <p:nvPr/>
        </p:nvSpPr>
        <p:spPr>
          <a:xfrm>
            <a:off x="11277600" y="6499225"/>
            <a:ext cx="112713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AF3D0321-9068-40C3-85EC-01C9A65000C2}"/>
              </a:ext>
            </a:extLst>
          </p:cNvPr>
          <p:cNvSpPr/>
          <p:nvPr/>
        </p:nvSpPr>
        <p:spPr>
          <a:xfrm>
            <a:off x="758825" y="6499225"/>
            <a:ext cx="112713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365" r:id="rId1"/>
    <p:sldLayoutId id="2147487356" r:id="rId2"/>
    <p:sldLayoutId id="2147487366" r:id="rId3"/>
    <p:sldLayoutId id="2147487357" r:id="rId4"/>
    <p:sldLayoutId id="2147487358" r:id="rId5"/>
    <p:sldLayoutId id="2147487359" r:id="rId6"/>
    <p:sldLayoutId id="2147487360" r:id="rId7"/>
    <p:sldLayoutId id="2147487361" r:id="rId8"/>
    <p:sldLayoutId id="2147487362" r:id="rId9"/>
    <p:sldLayoutId id="2147487363" r:id="rId10"/>
    <p:sldLayoutId id="2147487364" r:id="rId11"/>
  </p:sldLayoutIdLst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7F7F7F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0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5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ubmed/16418351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cbi.nlm.nih.gov/pubmed/?term=S%C3%B6derman%20M%5bAuthor%5d&amp;cauthor=true&amp;cauthor_uid=27417185" TargetMode="External"/><Relationship Id="rId3" Type="http://schemas.openxmlformats.org/officeDocument/2006/relationships/image" Target="../media/image4.png"/><Relationship Id="rId7" Type="http://schemas.openxmlformats.org/officeDocument/2006/relationships/hyperlink" Target="https://www.ncbi.nlm.nih.gov/pubmed/?term=Andersson%20T%5bAuthor%5d&amp;cauthor=true&amp;cauthor_uid=27417185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cbi.nlm.nih.gov/pubmed/?term=Brouwer%20P%5bAuthor%5d&amp;cauthor=true&amp;cauthor_uid=27417185" TargetMode="External"/><Relationship Id="rId5" Type="http://schemas.openxmlformats.org/officeDocument/2006/relationships/hyperlink" Target="https://www.ncbi.nlm.nih.gov/pubmed/?term=Loh%20Y%5bAuthor%5d&amp;cauthor=true&amp;cauthor_uid=27417185" TargetMode="External"/><Relationship Id="rId4" Type="http://schemas.openxmlformats.org/officeDocument/2006/relationships/hyperlink" Target="https://www.ncbi.nlm.nih.gov/pubmed/?term=Bhogal%20P%5bAuthor%5d&amp;cauthor=true&amp;cauthor_uid=27417185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Подзаголовок 2">
            <a:extLst>
              <a:ext uri="{FF2B5EF4-FFF2-40B4-BE49-F238E27FC236}">
                <a16:creationId xmlns:a16="http://schemas.microsoft.com/office/drawing/2014/main" xmlns="" id="{1CD5CBB0-8E76-4B15-9F68-44E5E126BA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850" y="4624388"/>
            <a:ext cx="11295063" cy="1908175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ru-RU" altLang="ru-RU" sz="1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Саршаев М.А. </a:t>
            </a:r>
          </a:p>
          <a:p>
            <a:pPr eaLnBrk="1" hangingPunct="1">
              <a:lnSpc>
                <a:spcPct val="130000"/>
              </a:lnSpc>
            </a:pPr>
            <a:r>
              <a:rPr lang="ru-RU" altLang="ru-RU" sz="1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Алматы - 2020</a:t>
            </a:r>
          </a:p>
        </p:txBody>
      </p:sp>
      <p:sp>
        <p:nvSpPr>
          <p:cNvPr id="4099" name="TextBox 4">
            <a:extLst>
              <a:ext uri="{FF2B5EF4-FFF2-40B4-BE49-F238E27FC236}">
                <a16:creationId xmlns:a16="http://schemas.microsoft.com/office/drawing/2014/main" xmlns="" id="{32D9B880-9CA9-46F1-8612-A589B4104F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9688" y="579438"/>
            <a:ext cx="9690100" cy="24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ru-RU" altLang="ru-RU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АО</a:t>
            </a:r>
            <a:r>
              <a:rPr kumimoji="0" lang="en-US" altLang="ru-RU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kumimoji="0" lang="ru-RU" altLang="ru-RU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Центральная клиническая больница</a:t>
            </a:r>
            <a:r>
              <a:rPr kumimoji="0" lang="en-US" altLang="ru-RU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endParaRPr kumimoji="0" lang="ru-RU" altLang="ru-RU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ru-RU" altLang="ru-RU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Алматы, Казахстан</a:t>
            </a:r>
            <a:r>
              <a:rPr kumimoji="0" lang="en-US" altLang="ru-RU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ru-RU" altLang="ru-RU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Отделение нейрохирургии</a:t>
            </a:r>
            <a:r>
              <a:rPr kumimoji="0" lang="ru-RU" altLang="ru-RU" sz="1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ru-RU" altLang="ru-RU" sz="1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ru-RU" altLang="ru-RU" sz="1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kumimoji="0" lang="ru-RU" altLang="ru-RU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и лечение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kumimoji="0" lang="ru-RU" altLang="ru-RU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церебрального вазоспазма</a:t>
            </a:r>
            <a:endParaRPr kumimoji="0" lang="ru-RU" altLang="ru-RU" sz="32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2">
            <a:extLst>
              <a:ext uri="{FF2B5EF4-FFF2-40B4-BE49-F238E27FC236}">
                <a16:creationId xmlns:a16="http://schemas.microsoft.com/office/drawing/2014/main" xmlns="" id="{8FE3A6B9-5A3A-4BF6-B563-DC6E7BCAF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60350"/>
            <a:ext cx="1590675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>
            <a:extLst>
              <a:ext uri="{FF2B5EF4-FFF2-40B4-BE49-F238E27FC236}">
                <a16:creationId xmlns:a16="http://schemas.microsoft.com/office/drawing/2014/main" xmlns="" id="{88A7A86D-9E9B-4F5F-BF39-246350061E0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785813" y="179388"/>
            <a:ext cx="10566400" cy="92551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00000"/>
              </a:lnSpc>
            </a:pPr>
            <a:r>
              <a:rPr lang="ru-RU" altLang="ru-RU" sz="280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Эндоваскулярные </a:t>
            </a:r>
            <a:br>
              <a:rPr lang="ru-RU" altLang="ru-RU" sz="280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опции лечения церебрального вазоспазма. </a:t>
            </a:r>
          </a:p>
        </p:txBody>
      </p:sp>
      <p:sp>
        <p:nvSpPr>
          <p:cNvPr id="17410" name="Объект 2">
            <a:extLst>
              <a:ext uri="{FF2B5EF4-FFF2-40B4-BE49-F238E27FC236}">
                <a16:creationId xmlns:a16="http://schemas.microsoft.com/office/drawing/2014/main" xmlns="" id="{3DCD6FB1-39B7-4CEE-B503-BDF60CED13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300" y="1517650"/>
            <a:ext cx="11741150" cy="4071938"/>
          </a:xfrm>
        </p:spPr>
        <p:txBody>
          <a:bodyPr rtlCol="0">
            <a:normAutofit lnSpcReduction="10000"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публикации </a:t>
            </a:r>
            <a:r>
              <a:rPr lang="ru-RU" alt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Hoh</a:t>
            </a: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Ogilvy</a:t>
            </a: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[1] отмечено, клиническое улучшение у 62% пациентов после </a:t>
            </a:r>
            <a:r>
              <a:rPr lang="ru-RU" alt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эндоваскулярной</a:t>
            </a: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баллонной </a:t>
            </a:r>
            <a:r>
              <a:rPr lang="ru-RU" alt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ангиопластики</a:t>
            </a: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 сравнению с внутриартериальной инъекцией фармакологических препаратов. 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результатам </a:t>
            </a:r>
            <a:r>
              <a:rPr lang="ru-RU" alt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рандомизированного</a:t>
            </a: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исследования [2] по использованию баллонной </a:t>
            </a:r>
            <a:r>
              <a:rPr lang="ru-RU" alt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ангиопластики</a:t>
            </a: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качестве профилактической меры (85 пациентов), было выявлено что, у пациентов, прошедшие профилактическую баллонную </a:t>
            </a:r>
            <a:r>
              <a:rPr lang="ru-RU" alt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ангиопластику</a:t>
            </a: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значительно снизили потребность в экстренной ургентной терапии при симптоматическом </a:t>
            </a:r>
            <a:r>
              <a:rPr lang="ru-RU" alt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вазоспазме</a:t>
            </a: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(12 против 26%, p = 0,03)</a:t>
            </a:r>
          </a:p>
          <a:p>
            <a:pPr algn="just" eaLnBrk="1" fontAlgn="auto" hangingPunct="1">
              <a:spcAft>
                <a:spcPts val="0"/>
              </a:spcAft>
              <a:buClr>
                <a:srgbClr val="DC9E1F"/>
              </a:buClr>
              <a:defRPr/>
            </a:pP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Имеются исследования, которые показали лучшие исходы, при вмешательствах (</a:t>
            </a:r>
            <a:r>
              <a:rPr lang="ru-RU" alt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ангиопластика</a:t>
            </a: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или внутриартериальное введение сосудорасширяющих препаратов) выполняемые в более ранние сроки, после выявления признаков </a:t>
            </a:r>
            <a:r>
              <a:rPr lang="ru-RU" alt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вазоспазма</a:t>
            </a: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[3,4]. 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endParaRPr lang="ru-RU" altLang="ru-RU" sz="2000" dirty="0">
              <a:solidFill>
                <a:srgbClr val="002060"/>
              </a:solidFill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endParaRPr lang="ru-RU" altLang="ru-RU" sz="2000" dirty="0">
              <a:solidFill>
                <a:srgbClr val="002060"/>
              </a:solidFill>
            </a:endParaRPr>
          </a:p>
        </p:txBody>
      </p:sp>
      <p:sp>
        <p:nvSpPr>
          <p:cNvPr id="13316" name="Прямоугольник 3">
            <a:extLst>
              <a:ext uri="{FF2B5EF4-FFF2-40B4-BE49-F238E27FC236}">
                <a16:creationId xmlns:a16="http://schemas.microsoft.com/office/drawing/2014/main" xmlns="" id="{938430C1-2780-46CB-93C4-74F086A40E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3" y="5589588"/>
            <a:ext cx="118252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kumimoji="0" lang="en-US" altLang="ru-RU" sz="1000">
                <a:solidFill>
                  <a:schemeClr val="tx1"/>
                </a:solidFill>
                <a:latin typeface="Calibri" panose="020F0502020204030204" pitchFamily="34" charset="0"/>
              </a:rPr>
              <a:t>Hoh BL, Ogilvy CS : Endovascular treatment of cerebral vasospasm: transluminal balloon angioplasty, intra-arterial papaverine, and intra-arterial nicardipine. </a:t>
            </a:r>
            <a:r>
              <a:rPr kumimoji="0" lang="en-US" altLang="ru-RU" sz="1000" b="1">
                <a:solidFill>
                  <a:schemeClr val="tx1"/>
                </a:solidFill>
                <a:latin typeface="Calibri" panose="020F0502020204030204" pitchFamily="34" charset="0"/>
              </a:rPr>
              <a:t>Neurosurg Clin N Am 16 </a:t>
            </a:r>
            <a:r>
              <a:rPr kumimoji="0" lang="en-US" altLang="ru-RU" sz="1000">
                <a:solidFill>
                  <a:schemeClr val="tx1"/>
                </a:solidFill>
                <a:latin typeface="Calibri" panose="020F0502020204030204" pitchFamily="34" charset="0"/>
              </a:rPr>
              <a:t>: 501-516, 2005</a:t>
            </a:r>
            <a:r>
              <a:rPr kumimoji="0" lang="ru-RU" altLang="ru-RU" sz="1000">
                <a:solidFill>
                  <a:schemeClr val="tx1"/>
                </a:solidFill>
                <a:latin typeface="Calibri" panose="020F0502020204030204" pitchFamily="34" charset="0"/>
              </a:rPr>
              <a:t>. 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kumimoji="0" lang="en-US" altLang="ru-RU" sz="1000">
                <a:solidFill>
                  <a:schemeClr val="tx1"/>
                </a:solidFill>
                <a:latin typeface="Calibri" panose="020F0502020204030204" pitchFamily="34" charset="0"/>
              </a:rPr>
              <a:t>Zwienenberg-Lee M, Hartman J, Rudisill N, Madden LK. Effect of prophylactic transluminal balloon angioplasty on cerebral vasospasm and outcome in patients with Fisher grade III subarachnoid hemorrhage: results of a phase II multicenter, randomized, clinical trial. Stroke (2008) </a:t>
            </a:r>
            <a:endParaRPr kumimoji="0" lang="ru-RU" altLang="ru-RU" sz="100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kumimoji="0" lang="en-US" altLang="ru-RU" sz="1000">
                <a:solidFill>
                  <a:schemeClr val="tx1"/>
                </a:solidFill>
                <a:latin typeface="Calibri" panose="020F0502020204030204" pitchFamily="34" charset="0"/>
              </a:rPr>
              <a:t>Rosenwasser RH, Armonda RA, Thomas JE, Benitez RP, Gannon PM, Harrop J. Therapeutic modalities for the management of cerebral vasospasm: timing of endovascular options. Neurosurgery (1999) 44(5):975–910.1097/00006123-199905000-00022 </a:t>
            </a:r>
            <a:endParaRPr kumimoji="0" lang="ru-RU" altLang="ru-RU" sz="100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kumimoji="0" lang="en-US" altLang="ru-RU" sz="1000">
                <a:solidFill>
                  <a:schemeClr val="tx1"/>
                </a:solidFill>
                <a:latin typeface="Calibri" panose="020F0502020204030204" pitchFamily="34" charset="0"/>
              </a:rPr>
              <a:t>Bejjani GK, Bank WO, Olan WJ, Sekhar LN. The efficacy and safety of angioplasty for cerebral vasospasm after subarachnoid hemorrhage. Neurosurgery (1998) 42(5):979–8610.1097/00006123-199805000-00013 </a:t>
            </a:r>
            <a:endParaRPr kumimoji="0" lang="ru-RU" altLang="ru-RU" sz="1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3317" name="Picture 2">
            <a:extLst>
              <a:ext uri="{FF2B5EF4-FFF2-40B4-BE49-F238E27FC236}">
                <a16:creationId xmlns:a16="http://schemas.microsoft.com/office/drawing/2014/main" xmlns="" id="{2CF0753C-73BF-4E20-B0AF-9A6147F02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179388"/>
            <a:ext cx="9874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xmlns="" id="{109173DE-E733-435E-B173-46F58E0D8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161925"/>
            <a:ext cx="9874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181F8A6-A8D6-40A0-A732-2CAA762D6F6D}"/>
              </a:ext>
            </a:extLst>
          </p:cNvPr>
          <p:cNvSpPr/>
          <p:nvPr/>
        </p:nvSpPr>
        <p:spPr>
          <a:xfrm>
            <a:off x="1350963" y="2917825"/>
            <a:ext cx="9629775" cy="9540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Font typeface="Arial" charset="0"/>
              <a:buNone/>
              <a:defRPr/>
            </a:pPr>
            <a:r>
              <a:rPr lang="ru-RU" sz="2800" b="1" cap="all" spc="50" dirty="0">
                <a:solidFill>
                  <a:srgbClr val="002060"/>
                </a:solidFill>
                <a:cs typeface="Arial" charset="0"/>
              </a:rPr>
              <a:t>Опыт АО «центральная клиническая больница», Алматы</a:t>
            </a:r>
            <a:endParaRPr lang="ru-RU" sz="2800" dirty="0">
              <a:solidFill>
                <a:srgbClr val="002060"/>
              </a:solidFill>
              <a:cs typeface="Arial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ъект 2">
            <a:extLst>
              <a:ext uri="{FF2B5EF4-FFF2-40B4-BE49-F238E27FC236}">
                <a16:creationId xmlns:a16="http://schemas.microsoft.com/office/drawing/2014/main" xmlns="" id="{E6F0CA10-3BCF-4DA8-968D-BDF0CFB30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838" y="150813"/>
            <a:ext cx="11236325" cy="6413500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ru-RU" altLang="ru-RU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Внутренний протокол ведения пациентов с САК на фоне разрыва церебральных аневризм.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xmlns="" id="{7EAE5E25-2544-4D5F-B83A-FA9E372B6C6D}"/>
              </a:ext>
            </a:extLst>
          </p:cNvPr>
          <p:cNvSpPr/>
          <p:nvPr/>
        </p:nvSpPr>
        <p:spPr>
          <a:xfrm>
            <a:off x="1139825" y="3690938"/>
            <a:ext cx="9594850" cy="154305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342900" indent="-34290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Эмболизация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аневризмы с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баллонассистенцией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Баллонная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ангиопластика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церебрального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вазоспазма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крупных сосудах (ВСА, M1-М2 сегменты СМА, А1-А3 сегменты ПМА, Р1 сегмент ЗМА, позвоночные и базиллярная артерий). Использование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комплайнтных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баллонов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длиной 15-20 мм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HyperGlide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(Medtronic), Scepter (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Microvention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Eclipse (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Balt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Стрелка вниз 15">
            <a:extLst>
              <a:ext uri="{FF2B5EF4-FFF2-40B4-BE49-F238E27FC236}">
                <a16:creationId xmlns:a16="http://schemas.microsoft.com/office/drawing/2014/main" xmlns="" id="{941D19D7-3149-4A52-80D4-47B642189D0B}"/>
              </a:ext>
            </a:extLst>
          </p:cNvPr>
          <p:cNvSpPr/>
          <p:nvPr/>
        </p:nvSpPr>
        <p:spPr>
          <a:xfrm>
            <a:off x="5749925" y="1528763"/>
            <a:ext cx="374650" cy="51911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xmlns="" id="{CA3E78B8-AB1F-487D-94CB-338634CF5B8A}"/>
              </a:ext>
            </a:extLst>
          </p:cNvPr>
          <p:cNvSpPr/>
          <p:nvPr/>
        </p:nvSpPr>
        <p:spPr>
          <a:xfrm>
            <a:off x="2817813" y="928688"/>
            <a:ext cx="6237287" cy="54451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 / КТА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МРТ / МРА головного мозга до операции</a:t>
            </a: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D548BDAF-AC87-462A-9A96-660F86D70E95}"/>
              </a:ext>
            </a:extLst>
          </p:cNvPr>
          <p:cNvSpPr/>
          <p:nvPr/>
        </p:nvSpPr>
        <p:spPr>
          <a:xfrm>
            <a:off x="1139825" y="2047875"/>
            <a:ext cx="9594850" cy="111918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342900" indent="-342900" algn="just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Ацетилсалициловая кислота 500мг + Натрия хлорид 0,9%-1000мл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Селективная церебральная ангиография, всегда в сочетании с внутриартериальной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нимотоп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-терапией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нимотоп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мг на 1 литр физиологического раствора в промывной системе). </a:t>
            </a:r>
          </a:p>
        </p:txBody>
      </p:sp>
      <p:sp>
        <p:nvSpPr>
          <p:cNvPr id="10" name="Стрелка вниз 9">
            <a:extLst>
              <a:ext uri="{FF2B5EF4-FFF2-40B4-BE49-F238E27FC236}">
                <a16:creationId xmlns:a16="http://schemas.microsoft.com/office/drawing/2014/main" xmlns="" id="{BB56BC3C-548B-4C7A-8EF9-41E967A697BD}"/>
              </a:ext>
            </a:extLst>
          </p:cNvPr>
          <p:cNvSpPr/>
          <p:nvPr/>
        </p:nvSpPr>
        <p:spPr>
          <a:xfrm>
            <a:off x="5749925" y="3167063"/>
            <a:ext cx="374650" cy="51752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F0275C1A-B2B1-42B0-9D50-C46029DB4904}"/>
              </a:ext>
            </a:extLst>
          </p:cNvPr>
          <p:cNvSpPr/>
          <p:nvPr/>
        </p:nvSpPr>
        <p:spPr>
          <a:xfrm>
            <a:off x="2805113" y="5753100"/>
            <a:ext cx="6237287" cy="58578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 контроль головного мозга после операции</a:t>
            </a:r>
          </a:p>
        </p:txBody>
      </p:sp>
      <p:sp>
        <p:nvSpPr>
          <p:cNvPr id="12" name="Стрелка вниз 11">
            <a:extLst>
              <a:ext uri="{FF2B5EF4-FFF2-40B4-BE49-F238E27FC236}">
                <a16:creationId xmlns:a16="http://schemas.microsoft.com/office/drawing/2014/main" xmlns="" id="{BB7C8079-1C11-4D26-B4F9-EB9ED0A87582}"/>
              </a:ext>
            </a:extLst>
          </p:cNvPr>
          <p:cNvSpPr/>
          <p:nvPr/>
        </p:nvSpPr>
        <p:spPr>
          <a:xfrm>
            <a:off x="5708650" y="5233988"/>
            <a:ext cx="376238" cy="51911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Стрелка вниз 12">
            <a:extLst>
              <a:ext uri="{FF2B5EF4-FFF2-40B4-BE49-F238E27FC236}">
                <a16:creationId xmlns:a16="http://schemas.microsoft.com/office/drawing/2014/main" xmlns="" id="{074A6782-CD4B-4096-A2CF-36E884F5E7CE}"/>
              </a:ext>
            </a:extLst>
          </p:cNvPr>
          <p:cNvSpPr/>
          <p:nvPr/>
        </p:nvSpPr>
        <p:spPr>
          <a:xfrm>
            <a:off x="5749925" y="6338888"/>
            <a:ext cx="374650" cy="51911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ъект 2">
            <a:extLst>
              <a:ext uri="{FF2B5EF4-FFF2-40B4-BE49-F238E27FC236}">
                <a16:creationId xmlns:a16="http://schemas.microsoft.com/office/drawing/2014/main" xmlns="" id="{A7A2B22B-C0A4-494E-A588-3DDDB7414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11125"/>
            <a:ext cx="11236325" cy="6415088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endParaRPr lang="ru-RU" altLang="ru-RU" b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ru-RU" altLang="ru-RU" b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xmlns="" id="{643FA6AA-1B7A-4094-8AA8-6D5EB2207E33}"/>
              </a:ext>
            </a:extLst>
          </p:cNvPr>
          <p:cNvSpPr/>
          <p:nvPr/>
        </p:nvSpPr>
        <p:spPr>
          <a:xfrm>
            <a:off x="6718300" y="701675"/>
            <a:ext cx="4321175" cy="90011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just" fontAlgn="auto">
              <a:spcAft>
                <a:spcPts val="0"/>
              </a:spcAft>
              <a:defRPr/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вентрикулярном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кровоизлиянии – дренирование бокового желудочка (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альтеплаза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показаниям).</a:t>
            </a:r>
          </a:p>
        </p:txBody>
      </p:sp>
      <p:sp>
        <p:nvSpPr>
          <p:cNvPr id="10" name="Стрелка вниз 9">
            <a:extLst>
              <a:ext uri="{FF2B5EF4-FFF2-40B4-BE49-F238E27FC236}">
                <a16:creationId xmlns:a16="http://schemas.microsoft.com/office/drawing/2014/main" xmlns="" id="{94329DAD-058A-4BD2-ADBE-74A4CBC2DE11}"/>
              </a:ext>
            </a:extLst>
          </p:cNvPr>
          <p:cNvSpPr/>
          <p:nvPr/>
        </p:nvSpPr>
        <p:spPr>
          <a:xfrm>
            <a:off x="5919788" y="103188"/>
            <a:ext cx="374650" cy="17399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AEC57F15-8848-4803-91E7-2E3CB8C45F78}"/>
              </a:ext>
            </a:extLst>
          </p:cNvPr>
          <p:cNvSpPr/>
          <p:nvPr/>
        </p:nvSpPr>
        <p:spPr>
          <a:xfrm>
            <a:off x="2995613" y="3392488"/>
            <a:ext cx="6237287" cy="63341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 головного мозга контроль</a:t>
            </a:r>
          </a:p>
        </p:txBody>
      </p:sp>
      <p:sp>
        <p:nvSpPr>
          <p:cNvPr id="12" name="Стрелка вниз 11">
            <a:extLst>
              <a:ext uri="{FF2B5EF4-FFF2-40B4-BE49-F238E27FC236}">
                <a16:creationId xmlns:a16="http://schemas.microsoft.com/office/drawing/2014/main" xmlns="" id="{F6B47107-8BC2-4908-B19E-6B9F76526656}"/>
              </a:ext>
            </a:extLst>
          </p:cNvPr>
          <p:cNvSpPr/>
          <p:nvPr/>
        </p:nvSpPr>
        <p:spPr>
          <a:xfrm>
            <a:off x="5937250" y="2846388"/>
            <a:ext cx="374650" cy="51911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xmlns="" id="{E4409971-A468-425E-9B2F-E8D29A481A43}"/>
              </a:ext>
            </a:extLst>
          </p:cNvPr>
          <p:cNvSpPr/>
          <p:nvPr/>
        </p:nvSpPr>
        <p:spPr>
          <a:xfrm>
            <a:off x="2890838" y="4808538"/>
            <a:ext cx="6469062" cy="160496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Противоотечная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терапия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Нимодипин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пероральный до 21 </a:t>
            </a:r>
            <a:r>
              <a:rPr lang="ru-RU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сут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Нормоволемия</a:t>
            </a:r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Систолическое АД 120-160 </a:t>
            </a:r>
            <a:r>
              <a:rPr lang="ru-RU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мм.рт.ст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Коррекция электролитного баланса </a:t>
            </a:r>
          </a:p>
        </p:txBody>
      </p:sp>
      <p:sp>
        <p:nvSpPr>
          <p:cNvPr id="14" name="Стрелка вниз 13">
            <a:extLst>
              <a:ext uri="{FF2B5EF4-FFF2-40B4-BE49-F238E27FC236}">
                <a16:creationId xmlns:a16="http://schemas.microsoft.com/office/drawing/2014/main" xmlns="" id="{966AF9F0-2441-44C2-AF5A-2131A9F2FEF7}"/>
              </a:ext>
            </a:extLst>
          </p:cNvPr>
          <p:cNvSpPr/>
          <p:nvPr/>
        </p:nvSpPr>
        <p:spPr>
          <a:xfrm>
            <a:off x="5937250" y="4081463"/>
            <a:ext cx="374650" cy="6858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5DF718AB-A8B8-4431-B7F8-CB700E06DB41}"/>
              </a:ext>
            </a:extLst>
          </p:cNvPr>
          <p:cNvSpPr/>
          <p:nvPr/>
        </p:nvSpPr>
        <p:spPr>
          <a:xfrm>
            <a:off x="1311275" y="701675"/>
            <a:ext cx="4319588" cy="90011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Краниотомия,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цистерностомия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Hunt Hess 3-4, Fisher 3-4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/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xmlns="" id="{CB4FA814-E6E0-4D26-A060-CA0BC96E52B6}"/>
              </a:ext>
            </a:extLst>
          </p:cNvPr>
          <p:cNvSpPr/>
          <p:nvPr/>
        </p:nvSpPr>
        <p:spPr>
          <a:xfrm>
            <a:off x="2360613" y="1938338"/>
            <a:ext cx="7527925" cy="90805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люмбального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дренажа в среднем до 4 дней (при отсутствии отека мозга, внутримозговой гематомы с дислокационным синдромом). </a:t>
            </a:r>
          </a:p>
        </p:txBody>
      </p:sp>
      <p:sp>
        <p:nvSpPr>
          <p:cNvPr id="17" name="Стрелка вниз 16">
            <a:extLst>
              <a:ext uri="{FF2B5EF4-FFF2-40B4-BE49-F238E27FC236}">
                <a16:creationId xmlns:a16="http://schemas.microsoft.com/office/drawing/2014/main" xmlns="" id="{D8F2AA68-4A59-4BF9-AB94-B7AA8EC4BA3E}"/>
              </a:ext>
            </a:extLst>
          </p:cNvPr>
          <p:cNvSpPr/>
          <p:nvPr/>
        </p:nvSpPr>
        <p:spPr>
          <a:xfrm rot="2805692">
            <a:off x="3033712" y="93663"/>
            <a:ext cx="360363" cy="71913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Стрелка вниз 17">
            <a:extLst>
              <a:ext uri="{FF2B5EF4-FFF2-40B4-BE49-F238E27FC236}">
                <a16:creationId xmlns:a16="http://schemas.microsoft.com/office/drawing/2014/main" xmlns="" id="{67C9CBA0-CEBD-4F48-9580-8B79F632F131}"/>
              </a:ext>
            </a:extLst>
          </p:cNvPr>
          <p:cNvSpPr/>
          <p:nvPr/>
        </p:nvSpPr>
        <p:spPr>
          <a:xfrm rot="18796919">
            <a:off x="8652669" y="86519"/>
            <a:ext cx="358775" cy="71913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>
            <a:extLst>
              <a:ext uri="{FF2B5EF4-FFF2-40B4-BE49-F238E27FC236}">
                <a16:creationId xmlns:a16="http://schemas.microsoft.com/office/drawing/2014/main" xmlns="" id="{71CE66F1-C8A6-4AA1-9D83-7B8A7BB202A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439863" y="274638"/>
            <a:ext cx="9939337" cy="8985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00000"/>
              </a:lnSpc>
            </a:pPr>
            <a:r>
              <a:rPr lang="ru-RU" altLang="ru-RU" sz="2800" b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Внутренний протокол ведения пациентов с САК </a:t>
            </a:r>
            <a:br>
              <a:rPr lang="ru-RU" altLang="ru-RU" sz="2800" b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b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фоне разрыва церебральных аневризм.</a:t>
            </a:r>
            <a:endParaRPr lang="ru-RU" altLang="ru-RU" sz="280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6A60E78-DE07-452B-B6A9-0493A3C7CB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1433513"/>
            <a:ext cx="11563350" cy="4357687"/>
          </a:xfrm>
        </p:spPr>
        <p:txBody>
          <a:bodyPr rtlCol="0">
            <a:noAutofit/>
          </a:bodyPr>
          <a:lstStyle/>
          <a:p>
            <a:pPr marL="365760" indent="-365760" algn="just"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«Плановое» контрольное ангиографическое исследование (внутриартериальная </a:t>
            </a:r>
            <a:r>
              <a:rPr lang="ru-RU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инфузия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нимодипина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по показаниям баллонная ангиопластика) на 8-сутки у пациентов с </a:t>
            </a:r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Hunt-Hess 3-4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65760" indent="-365760" algn="just"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Показания к внеплановой контрольной церебральной ангиографии (внутриартериальная </a:t>
            </a:r>
            <a:r>
              <a:rPr lang="ru-RU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инфузия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нимодипина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по показаниям баллонная ангиопластика): усиление головной боли, отсутствие аппетита (отказ от еды), угнетение уровня сознания, появление «нового» неврологического дефицита. </a:t>
            </a:r>
          </a:p>
          <a:p>
            <a:pPr marL="365760" indent="-365760" eaLnBrk="1" fontAlgn="auto" hangingPunct="1">
              <a:spcAft>
                <a:spcPts val="0"/>
              </a:spcAft>
              <a:buClr>
                <a:srgbClr val="DC9E1F"/>
              </a:buClr>
              <a:defRPr/>
            </a:pP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трех случаях развились ишемические изменения в корковых отделах СМА и ПМА на фоне гипотензии (злокачественная гипертензия при поступлении).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2" name="Picture 2">
            <a:extLst>
              <a:ext uri="{FF2B5EF4-FFF2-40B4-BE49-F238E27FC236}">
                <a16:creationId xmlns:a16="http://schemas.microsoft.com/office/drawing/2014/main" xmlns="" id="{8480B52E-1387-42F4-9ED1-52CC84864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179388"/>
            <a:ext cx="9874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64" name="Заголовок 1">
            <a:extLst>
              <a:ext uri="{FF2B5EF4-FFF2-40B4-BE49-F238E27FC236}">
                <a16:creationId xmlns:a16="http://schemas.microsoft.com/office/drawing/2014/main" xmlns="" id="{413324A2-150D-4ACA-A92C-BF933DBE4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6651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Острые церебральные аневризмы за 2016-2018гг.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xmlns="" id="{5928FE63-9350-4D14-94D0-76B8FBF8F8D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63600" y="1220788"/>
          <a:ext cx="10860088" cy="4941886"/>
        </p:xfrm>
        <a:graphic>
          <a:graphicData uri="http://schemas.openxmlformats.org/drawingml/2006/table">
            <a:tbl>
              <a:tblPr firstRow="1" firstCol="1" bandRow="1"/>
              <a:tblGrid>
                <a:gridCol w="326676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9075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5064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5064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5064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55064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15169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Состояние на момент поступления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95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2016 год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95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187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2017 год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95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187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2018 год</a:t>
                      </a:r>
                    </a:p>
                  </a:txBody>
                  <a:tcPr marL="68580" marR="68580" marT="95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187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2019 год</a:t>
                      </a:r>
                    </a:p>
                  </a:txBody>
                  <a:tcPr marL="68580" marR="68580" marT="95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187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2020 год</a:t>
                      </a:r>
                    </a:p>
                  </a:txBody>
                  <a:tcPr marL="68580" marR="68580" marT="95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305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 остром периоде</a:t>
                      </a:r>
                      <a:endParaRPr lang="ru-RU" sz="28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95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46</a:t>
                      </a:r>
                      <a:endParaRPr lang="ru-RU" sz="28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95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187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43</a:t>
                      </a:r>
                      <a:endParaRPr lang="ru-RU" sz="28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95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187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26</a:t>
                      </a:r>
                    </a:p>
                  </a:txBody>
                  <a:tcPr marL="68580" marR="68580" marT="95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187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44</a:t>
                      </a:r>
                    </a:p>
                  </a:txBody>
                  <a:tcPr marL="68580" marR="68580" marT="95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187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 marL="68580" marR="68580" marT="95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420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Hunt</a:t>
                      </a:r>
                      <a:r>
                        <a:rPr lang="ru-RU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Hess </a:t>
                      </a:r>
                      <a:r>
                        <a:rPr lang="ru-RU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95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4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95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1879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162425" algn="l"/>
                        </a:tabLs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95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1879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162425" algn="l"/>
                        </a:tabLst>
                      </a:pPr>
                      <a:r>
                        <a:rPr lang="ru-RU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95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1879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162425" algn="l"/>
                        </a:tabLst>
                      </a:pPr>
                      <a:r>
                        <a:rPr lang="ru-RU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95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1879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162425" algn="l"/>
                        </a:tabLst>
                      </a:pPr>
                      <a:r>
                        <a:rPr lang="ru-RU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95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420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Hunt</a:t>
                      </a:r>
                      <a:r>
                        <a:rPr lang="ru-RU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Hess </a:t>
                      </a:r>
                      <a:r>
                        <a:rPr lang="ru-RU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95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14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95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187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68580" marR="68580" marT="95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187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95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187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68580" marR="68580" marT="95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187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95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420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Hunt</a:t>
                      </a:r>
                      <a:r>
                        <a:rPr lang="ru-RU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Hess </a:t>
                      </a:r>
                      <a:r>
                        <a:rPr lang="ru-RU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95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 marL="68580" marR="68580" marT="95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1879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162425" algn="l"/>
                        </a:tabLst>
                      </a:pPr>
                      <a:r>
                        <a:rPr lang="ru-RU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68580" marR="68580" marT="95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1879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162425" algn="l"/>
                        </a:tabLst>
                      </a:pPr>
                      <a:r>
                        <a:rPr lang="ru-RU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68580" marR="68580" marT="95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1879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162425" algn="l"/>
                        </a:tabLst>
                      </a:pPr>
                      <a:r>
                        <a:rPr lang="ru-RU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 marL="68580" marR="68580" marT="95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1879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162425" algn="l"/>
                        </a:tabLst>
                      </a:pPr>
                      <a:r>
                        <a:rPr lang="ru-RU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68580" marR="68580" marT="95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420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Hunt</a:t>
                      </a:r>
                      <a:r>
                        <a:rPr lang="ru-RU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Hess </a:t>
                      </a:r>
                      <a:r>
                        <a:rPr lang="ru-RU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95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95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1879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162425" algn="l"/>
                        </a:tabLs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95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1879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162425" algn="l"/>
                        </a:tabLst>
                      </a:pPr>
                      <a:r>
                        <a:rPr lang="ru-RU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95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1879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162425" algn="l"/>
                        </a:tabLst>
                      </a:pPr>
                      <a:r>
                        <a:rPr lang="ru-RU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95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1879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162425" algn="l"/>
                        </a:tabLst>
                      </a:pPr>
                      <a:r>
                        <a:rPr lang="ru-RU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95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2613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Hunt</a:t>
                      </a:r>
                      <a:r>
                        <a:rPr lang="ru-RU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Hess </a:t>
                      </a:r>
                      <a:r>
                        <a:rPr lang="ru-RU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95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95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1879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162425" algn="l"/>
                        </a:tabLst>
                      </a:pPr>
                      <a:r>
                        <a:rPr lang="ru-RU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95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1879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162425" algn="l"/>
                        </a:tabLst>
                      </a:pPr>
                      <a:r>
                        <a:rPr lang="ru-RU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95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1879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162425" algn="l"/>
                        </a:tabLst>
                      </a:pPr>
                      <a:r>
                        <a:rPr lang="ru-RU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95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1879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162425" algn="l"/>
                        </a:tabLst>
                      </a:pPr>
                      <a:r>
                        <a:rPr lang="ru-RU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95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pic>
        <p:nvPicPr>
          <p:cNvPr id="18493" name="Picture 2">
            <a:extLst>
              <a:ext uri="{FF2B5EF4-FFF2-40B4-BE49-F238E27FC236}">
                <a16:creationId xmlns:a16="http://schemas.microsoft.com/office/drawing/2014/main" xmlns="" id="{7F165257-F312-4E34-A4DC-C571485B5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179388"/>
            <a:ext cx="9874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84" name="Заголовок 1">
            <a:extLst>
              <a:ext uri="{FF2B5EF4-FFF2-40B4-BE49-F238E27FC236}">
                <a16:creationId xmlns:a16="http://schemas.microsoft.com/office/drawing/2014/main" xmlns="" id="{30FF097A-8573-439C-8FE8-6DAC445E2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68103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Острые церебральные аневризмы за 2016-2018гг.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xmlns="" id="{ACD004FE-4642-4C30-AD29-54207B648E0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136650" y="1328738"/>
          <a:ext cx="10010776" cy="4921250"/>
        </p:xfrm>
        <a:graphic>
          <a:graphicData uri="http://schemas.openxmlformats.org/drawingml/2006/table">
            <a:tbl>
              <a:tblPr firstRow="1" firstCol="1" bandRow="1"/>
              <a:tblGrid>
                <a:gridCol w="32546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386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2937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2937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2937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42937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10604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САК</a:t>
                      </a:r>
                      <a:r>
                        <a:rPr lang="ru-RU" sz="2800" b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по </a:t>
                      </a:r>
                      <a:r>
                        <a:rPr lang="en-US" sz="2800" b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Fisher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952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2016 год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952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187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2017 год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952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187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2018</a:t>
                      </a:r>
                    </a:p>
                    <a:p>
                      <a:pPr indent="5187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68575" marR="68575" marT="952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187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2019</a:t>
                      </a:r>
                    </a:p>
                    <a:p>
                      <a:pPr indent="5187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68575" marR="68575" marT="952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187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2020 год</a:t>
                      </a:r>
                    </a:p>
                  </a:txBody>
                  <a:tcPr marL="68575" marR="68575" marT="952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181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 остром периоде</a:t>
                      </a:r>
                      <a:endParaRPr lang="ru-RU" sz="28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952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46</a:t>
                      </a:r>
                      <a:endParaRPr lang="ru-RU" sz="28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952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187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43</a:t>
                      </a:r>
                      <a:endParaRPr lang="ru-RU" sz="28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952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187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26</a:t>
                      </a:r>
                    </a:p>
                  </a:txBody>
                  <a:tcPr marL="68575" marR="68575" marT="95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187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44</a:t>
                      </a:r>
                    </a:p>
                  </a:txBody>
                  <a:tcPr marL="68575" marR="68575" marT="95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187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 marL="68575" marR="68575" marT="95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356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Fisher </a:t>
                      </a:r>
                      <a:r>
                        <a:rPr lang="ru-RU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952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952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1879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162425" algn="l"/>
                        </a:tabLs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952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1879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162425" algn="l"/>
                        </a:tabLst>
                      </a:pPr>
                      <a:r>
                        <a:rPr lang="ru-RU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75" marR="68575" marT="95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1879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162425" algn="l"/>
                        </a:tabLst>
                      </a:pPr>
                      <a:r>
                        <a:rPr lang="ru-RU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75" marR="68575" marT="95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1879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162425" algn="l"/>
                        </a:tabLst>
                      </a:pPr>
                      <a:r>
                        <a:rPr lang="ru-RU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75" marR="68575" marT="95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356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Fisher </a:t>
                      </a:r>
                      <a:r>
                        <a:rPr lang="ru-RU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952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4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952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187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75" marR="68575" marT="952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187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75" marR="68575" marT="95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187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75" marR="68575" marT="95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187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75" marR="68575" marT="95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356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Fisher </a:t>
                      </a:r>
                      <a:r>
                        <a:rPr lang="ru-RU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952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952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1879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162425" algn="l"/>
                        </a:tabLst>
                      </a:pPr>
                      <a:r>
                        <a:rPr lang="ru-RU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952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1879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162425" algn="l"/>
                        </a:tabLst>
                      </a:pPr>
                      <a:r>
                        <a:rPr lang="ru-RU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68575" marR="68575" marT="95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1879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162425" algn="l"/>
                        </a:tabLst>
                      </a:pPr>
                      <a:r>
                        <a:rPr lang="ru-RU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68575" marR="68575" marT="95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1879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162425" algn="l"/>
                        </a:tabLst>
                      </a:pPr>
                      <a:r>
                        <a:rPr lang="ru-RU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68575" marR="68575" marT="95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356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Fisher </a:t>
                      </a:r>
                      <a:r>
                        <a:rPr lang="ru-RU" sz="2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952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6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952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1879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162425" algn="l"/>
                        </a:tabLst>
                      </a:pPr>
                      <a:r>
                        <a:rPr lang="ru-RU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5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952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1879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162425" algn="l"/>
                        </a:tabLst>
                      </a:pPr>
                      <a:r>
                        <a:rPr lang="ru-RU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75" marR="68575" marT="95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1879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162425" algn="l"/>
                        </a:tabLst>
                      </a:pPr>
                      <a:r>
                        <a:rPr lang="ru-RU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68575" marR="68575" marT="95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1879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162425" algn="l"/>
                        </a:tabLst>
                      </a:pPr>
                      <a:r>
                        <a:rPr lang="ru-RU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75" marR="68575" marT="95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19510" name="Picture 2">
            <a:extLst>
              <a:ext uri="{FF2B5EF4-FFF2-40B4-BE49-F238E27FC236}">
                <a16:creationId xmlns:a16="http://schemas.microsoft.com/office/drawing/2014/main" xmlns="" id="{09AE7A67-A19A-4437-BC51-0238CC496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179388"/>
            <a:ext cx="9874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>
            <a:extLst>
              <a:ext uri="{FF2B5EF4-FFF2-40B4-BE49-F238E27FC236}">
                <a16:creationId xmlns:a16="http://schemas.microsoft.com/office/drawing/2014/main" xmlns="" id="{7653A51F-9B66-4E73-8F75-4BAE3F0F5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38" y="2827338"/>
            <a:ext cx="10566400" cy="7096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3600" b="1" dirty="0">
                <a:solidFill>
                  <a:srgbClr val="00B0F0"/>
                </a:solidFill>
              </a:rPr>
              <a:t>Баллонная </a:t>
            </a:r>
            <a:r>
              <a:rPr lang="ru-RU" altLang="ru-RU" sz="3600" b="1" dirty="0" err="1">
                <a:solidFill>
                  <a:srgbClr val="00B0F0"/>
                </a:solidFill>
              </a:rPr>
              <a:t>ангиопластика</a:t>
            </a:r>
            <a:r>
              <a:rPr lang="ru-RU" altLang="ru-RU" sz="3600" b="1" dirty="0">
                <a:solidFill>
                  <a:srgbClr val="00B0F0"/>
                </a:solidFill>
              </a:rPr>
              <a:t> </a:t>
            </a:r>
            <a:br>
              <a:rPr lang="ru-RU" altLang="ru-RU" sz="3600" b="1" dirty="0">
                <a:solidFill>
                  <a:srgbClr val="00B0F0"/>
                </a:solidFill>
              </a:rPr>
            </a:br>
            <a:r>
              <a:rPr lang="ru-RU" altLang="ru-RU" sz="3600" b="1" dirty="0">
                <a:solidFill>
                  <a:srgbClr val="00B0F0"/>
                </a:solidFill>
              </a:rPr>
              <a:t>церебрального </a:t>
            </a:r>
            <a:r>
              <a:rPr lang="ru-RU" altLang="ru-RU" sz="3600" b="1" dirty="0" err="1">
                <a:solidFill>
                  <a:srgbClr val="00B0F0"/>
                </a:solidFill>
              </a:rPr>
              <a:t>вазоспазма</a:t>
            </a:r>
            <a:endParaRPr lang="ru-RU" altLang="ru-RU" sz="3600" b="1" dirty="0">
              <a:solidFill>
                <a:srgbClr val="00B0F0"/>
              </a:solidFill>
            </a:endParaRPr>
          </a:p>
        </p:txBody>
      </p:sp>
      <p:pic>
        <p:nvPicPr>
          <p:cNvPr id="20483" name="Picture 2">
            <a:extLst>
              <a:ext uri="{FF2B5EF4-FFF2-40B4-BE49-F238E27FC236}">
                <a16:creationId xmlns:a16="http://schemas.microsoft.com/office/drawing/2014/main" xmlns="" id="{E7788705-635A-46CF-A5C0-3B81FED59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179388"/>
            <a:ext cx="9874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>
            <a:extLst>
              <a:ext uri="{FF2B5EF4-FFF2-40B4-BE49-F238E27FC236}">
                <a16:creationId xmlns:a16="http://schemas.microsoft.com/office/drawing/2014/main" xmlns="" id="{17DDD10A-77D3-47B8-81B0-C265E03558D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555750" y="214313"/>
            <a:ext cx="10042525" cy="11430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just" eaLnBrk="1" hangingPunct="1">
              <a:lnSpc>
                <a:spcPct val="100000"/>
              </a:lnSpc>
            </a:pPr>
            <a:r>
              <a:rPr lang="ru-RU" altLang="ru-RU" sz="2000">
                <a:effectLst/>
              </a:rPr>
              <a:t>Пациентка 33 лет, эмболизация микроаневризмы верхней  мозжечковой артерии на 3 сутки САК (</a:t>
            </a:r>
            <a:r>
              <a:rPr lang="en-US" altLang="ru-RU" sz="2000">
                <a:effectLst/>
              </a:rPr>
              <a:t>HH-2, FISHER 3</a:t>
            </a:r>
            <a:r>
              <a:rPr lang="ru-RU" altLang="ru-RU" sz="2000">
                <a:effectLst/>
              </a:rPr>
              <a:t>).</a:t>
            </a:r>
            <a:r>
              <a:rPr lang="en-US" altLang="ru-RU" sz="2000">
                <a:effectLst/>
              </a:rPr>
              <a:t> </a:t>
            </a:r>
            <a:r>
              <a:rPr lang="ru-RU" altLang="ru-RU" sz="2000">
                <a:effectLst/>
              </a:rPr>
              <a:t>Развитие гемипареза справа и афазии на 8 сутки. Баллонная ангиопластика вазоспазма.</a:t>
            </a:r>
          </a:p>
        </p:txBody>
      </p:sp>
      <p:pic>
        <p:nvPicPr>
          <p:cNvPr id="21507" name="Объект 4" descr="C:\Users\Мынжылкы\Desktop\Доклад вазоспазм\Сактанова аневр базилляр и вазоспазм, 08.2013\20130804_234256.jpg">
            <a:extLst>
              <a:ext uri="{FF2B5EF4-FFF2-40B4-BE49-F238E27FC236}">
                <a16:creationId xmlns:a16="http://schemas.microsoft.com/office/drawing/2014/main" xmlns="" id="{574180C9-BA32-4A09-A4B8-75AF067703DD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89" t="38379" r="42249" b="28030"/>
          <a:stretch>
            <a:fillRect/>
          </a:stretch>
        </p:blipFill>
        <p:spPr>
          <a:xfrm>
            <a:off x="504825" y="1836738"/>
            <a:ext cx="3067050" cy="3579812"/>
          </a:xfrm>
        </p:spPr>
      </p:pic>
      <p:pic>
        <p:nvPicPr>
          <p:cNvPr id="21508" name="Picture 2">
            <a:extLst>
              <a:ext uri="{FF2B5EF4-FFF2-40B4-BE49-F238E27FC236}">
                <a16:creationId xmlns:a16="http://schemas.microsoft.com/office/drawing/2014/main" xmlns="" id="{7F4DB75D-0FD2-46FB-A190-E476532D0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214313"/>
            <a:ext cx="9874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Рисунок 5" descr="C:\Users\Мынжылкы\Desktop\Доклад вазоспазм\Сактанова аневр базилляр и вазоспазм, 08.2013\20130804_234426.jpg">
            <a:extLst>
              <a:ext uri="{FF2B5EF4-FFF2-40B4-BE49-F238E27FC236}">
                <a16:creationId xmlns:a16="http://schemas.microsoft.com/office/drawing/2014/main" xmlns="" id="{B665DFC7-AD2A-4E49-9A0D-A17544F94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76" t="34303" r="29240" b="8882"/>
          <a:stretch>
            <a:fillRect/>
          </a:stretch>
        </p:blipFill>
        <p:spPr bwMode="auto">
          <a:xfrm>
            <a:off x="4191000" y="1836738"/>
            <a:ext cx="3487738" cy="357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Рисунок 6" descr="C:\Users\Мынжылкы\Desktop\Доклад вазоспазм\Сактанова аневр базилляр и вазоспазм, 08.2013\20130804_234822.jpg">
            <a:extLst>
              <a:ext uri="{FF2B5EF4-FFF2-40B4-BE49-F238E27FC236}">
                <a16:creationId xmlns:a16="http://schemas.microsoft.com/office/drawing/2014/main" xmlns="" id="{6F03C035-8EF7-4F3B-8F03-8F5940768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65" t="22205" r="24646" b="16693"/>
          <a:stretch>
            <a:fillRect/>
          </a:stretch>
        </p:blipFill>
        <p:spPr bwMode="auto">
          <a:xfrm>
            <a:off x="8345488" y="1874838"/>
            <a:ext cx="3094037" cy="353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Стрелка вниз 6">
            <a:extLst>
              <a:ext uri="{FF2B5EF4-FFF2-40B4-BE49-F238E27FC236}">
                <a16:creationId xmlns:a16="http://schemas.microsoft.com/office/drawing/2014/main" xmlns="" id="{B8040899-A7F3-48C0-A780-256F9E719421}"/>
              </a:ext>
            </a:extLst>
          </p:cNvPr>
          <p:cNvSpPr/>
          <p:nvPr/>
        </p:nvSpPr>
        <p:spPr>
          <a:xfrm>
            <a:off x="1820863" y="3063875"/>
            <a:ext cx="204787" cy="765175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Стрелка вниз 7">
            <a:extLst>
              <a:ext uri="{FF2B5EF4-FFF2-40B4-BE49-F238E27FC236}">
                <a16:creationId xmlns:a16="http://schemas.microsoft.com/office/drawing/2014/main" xmlns="" id="{84925EA8-ABE3-40EA-B2C4-28C77BD1CA2B}"/>
              </a:ext>
            </a:extLst>
          </p:cNvPr>
          <p:cNvSpPr/>
          <p:nvPr/>
        </p:nvSpPr>
        <p:spPr>
          <a:xfrm>
            <a:off x="9586913" y="3240088"/>
            <a:ext cx="203200" cy="765175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Стрелка вниз 8">
            <a:extLst>
              <a:ext uri="{FF2B5EF4-FFF2-40B4-BE49-F238E27FC236}">
                <a16:creationId xmlns:a16="http://schemas.microsoft.com/office/drawing/2014/main" xmlns="" id="{4EF8D07B-4D59-46A9-B686-F3BED4BC750A}"/>
              </a:ext>
            </a:extLst>
          </p:cNvPr>
          <p:cNvSpPr/>
          <p:nvPr/>
        </p:nvSpPr>
        <p:spPr>
          <a:xfrm>
            <a:off x="5730875" y="2884488"/>
            <a:ext cx="204788" cy="765175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xmlns="" id="{C13A9725-67E7-4558-9780-203DC49D4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214313"/>
            <a:ext cx="9874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5" name="Заголовок 1">
            <a:extLst>
              <a:ext uri="{FF2B5EF4-FFF2-40B4-BE49-F238E27FC236}">
                <a16:creationId xmlns:a16="http://schemas.microsoft.com/office/drawing/2014/main" xmlns="" id="{4E75E513-E9A4-4D11-AFF4-9A8D70A7A0E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690688" y="274638"/>
            <a:ext cx="10161587" cy="117475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just" eaLnBrk="1" hangingPunct="1">
              <a:lnSpc>
                <a:spcPct val="100000"/>
              </a:lnSpc>
            </a:pPr>
            <a:r>
              <a:rPr lang="ru-RU" altLang="ru-RU" sz="2000">
                <a:effectLst/>
              </a:rPr>
              <a:t>Пациентка 33 лет, эмболизация микроаневризмы верхней  мозжечковой артерии на 3 сутки САК (</a:t>
            </a:r>
            <a:r>
              <a:rPr lang="en-US" altLang="ru-RU" sz="2000">
                <a:effectLst/>
              </a:rPr>
              <a:t>HH-2, FISHER 3</a:t>
            </a:r>
            <a:r>
              <a:rPr lang="ru-RU" altLang="ru-RU" sz="2000">
                <a:effectLst/>
              </a:rPr>
              <a:t>).</a:t>
            </a:r>
            <a:r>
              <a:rPr lang="en-US" altLang="ru-RU" sz="2000">
                <a:effectLst/>
              </a:rPr>
              <a:t> </a:t>
            </a:r>
            <a:r>
              <a:rPr lang="ru-RU" altLang="ru-RU" sz="2000">
                <a:effectLst/>
              </a:rPr>
              <a:t>Развитие гемипареза справа и афазии на 8 сутки. Баллонная ангиопластика вазоспазма.</a:t>
            </a:r>
          </a:p>
        </p:txBody>
      </p:sp>
      <p:pic>
        <p:nvPicPr>
          <p:cNvPr id="23556" name="Объект 4" descr="C:\Users\Мынжылкы\Desktop\Доклад вазоспазм\Сактанова аневр базилляр и вазоспазм, 08.2013\20130804_234538.jpg">
            <a:extLst>
              <a:ext uri="{FF2B5EF4-FFF2-40B4-BE49-F238E27FC236}">
                <a16:creationId xmlns:a16="http://schemas.microsoft.com/office/drawing/2014/main" xmlns="" id="{532FE71B-AD73-4DA2-8D40-760C2C349D8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42" t="14369" r="33282" b="30737"/>
          <a:stretch>
            <a:fillRect/>
          </a:stretch>
        </p:blipFill>
        <p:spPr>
          <a:xfrm>
            <a:off x="106363" y="2032000"/>
            <a:ext cx="2689225" cy="2922588"/>
          </a:xfrm>
        </p:spPr>
      </p:pic>
      <p:pic>
        <p:nvPicPr>
          <p:cNvPr id="23557" name="Рисунок 5" descr="C:\Users\Мынжылкы\Desktop\Доклад вазоспазм\Сактанова аневр базилляр и вазоспазм, 08.2013\20130804_234545.jpg">
            <a:extLst>
              <a:ext uri="{FF2B5EF4-FFF2-40B4-BE49-F238E27FC236}">
                <a16:creationId xmlns:a16="http://schemas.microsoft.com/office/drawing/2014/main" xmlns="" id="{B0B9B113-398D-4F71-94CE-7EEC297D6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4" t="14397" r="31157" b="29967"/>
          <a:stretch>
            <a:fillRect/>
          </a:stretch>
        </p:blipFill>
        <p:spPr bwMode="auto">
          <a:xfrm>
            <a:off x="2881313" y="2017713"/>
            <a:ext cx="2890837" cy="293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Рисунок 6" descr="C:\Users\Мынжылкы\Desktop\Доклад вазоспазм\Сактанова аневр базилляр и вазоспазм, 08.2013\20130804_234648.jpg">
            <a:extLst>
              <a:ext uri="{FF2B5EF4-FFF2-40B4-BE49-F238E27FC236}">
                <a16:creationId xmlns:a16="http://schemas.microsoft.com/office/drawing/2014/main" xmlns="" id="{6B1A4F11-89EA-4B06-90D8-F0DCA0C87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9" t="27664" r="40215" b="12685"/>
          <a:stretch>
            <a:fillRect/>
          </a:stretch>
        </p:blipFill>
        <p:spPr bwMode="auto">
          <a:xfrm>
            <a:off x="9305925" y="2017713"/>
            <a:ext cx="27590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Рисунок 7" descr="C:\Users\Мынжылкы\Desktop\Доклад вазоспазм\Сактанова аневр базилляр и вазоспазм, 08.2013\20130804_234626.jpg">
            <a:extLst>
              <a:ext uri="{FF2B5EF4-FFF2-40B4-BE49-F238E27FC236}">
                <a16:creationId xmlns:a16="http://schemas.microsoft.com/office/drawing/2014/main" xmlns="" id="{0BBDF027-D48C-4A12-A976-634FFA43C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07" t="28838" r="34959" b="33067"/>
          <a:stretch>
            <a:fillRect/>
          </a:stretch>
        </p:blipFill>
        <p:spPr bwMode="auto">
          <a:xfrm>
            <a:off x="5857875" y="2017713"/>
            <a:ext cx="3363913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трелка вниз 7">
            <a:extLst>
              <a:ext uri="{FF2B5EF4-FFF2-40B4-BE49-F238E27FC236}">
                <a16:creationId xmlns:a16="http://schemas.microsoft.com/office/drawing/2014/main" xmlns="" id="{7B9F50F8-363C-4496-B074-39AE7E469DB9}"/>
              </a:ext>
            </a:extLst>
          </p:cNvPr>
          <p:cNvSpPr/>
          <p:nvPr/>
        </p:nvSpPr>
        <p:spPr>
          <a:xfrm>
            <a:off x="1397000" y="2930525"/>
            <a:ext cx="204788" cy="765175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Стрелка вниз 8">
            <a:extLst>
              <a:ext uri="{FF2B5EF4-FFF2-40B4-BE49-F238E27FC236}">
                <a16:creationId xmlns:a16="http://schemas.microsoft.com/office/drawing/2014/main" xmlns="" id="{B10DFBFE-7C14-4441-A4D1-0F666E43C06A}"/>
              </a:ext>
            </a:extLst>
          </p:cNvPr>
          <p:cNvSpPr/>
          <p:nvPr/>
        </p:nvSpPr>
        <p:spPr>
          <a:xfrm>
            <a:off x="10828338" y="3103563"/>
            <a:ext cx="204787" cy="765175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3DA9DAA-5A09-4FAF-8F37-BB5108EB4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338" y="314325"/>
            <a:ext cx="10914062" cy="490538"/>
          </a:xfrm>
        </p:spPr>
        <p:txBody>
          <a:bodyPr/>
          <a:lstStyle/>
          <a:p>
            <a:pPr>
              <a:defRPr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Субарахноидальное кровоизлияние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7E61ACC-7E33-4AF7-ABE4-4505FF516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738188"/>
            <a:ext cx="11141075" cy="5949950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Раннее повреждение мозга		 Отсроченный ишемический инсульт</a:t>
            </a:r>
          </a:p>
          <a:p>
            <a:pPr marL="0" indent="0">
              <a:buFont typeface="Arial" charset="0"/>
              <a:buNone/>
              <a:defRPr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charset="0"/>
              <a:buNone/>
              <a:defRPr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 			</a:t>
            </a:r>
          </a:p>
          <a:p>
            <a:pPr marL="0" indent="0">
              <a:buFont typeface="Arial" charset="0"/>
              <a:buNone/>
              <a:defRPr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charset="0"/>
              <a:buChar char="•"/>
              <a:defRPr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charset="0"/>
              <a:buChar char="•"/>
              <a:defRPr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charset="0"/>
              <a:buChar char="•"/>
              <a:defRPr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charset="0"/>
              <a:buChar char="•"/>
              <a:defRPr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charset="0"/>
              <a:buChar char="•"/>
              <a:defRPr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Font typeface="Arial" charset="0"/>
              <a:buNone/>
              <a:defRPr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Font typeface="Arial" charset="0"/>
              <a:buNone/>
              <a:defRPr/>
            </a:pP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Font typeface="Arial" charset="0"/>
              <a:buNone/>
              <a:defRPr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3 суток 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(Летальность 15%)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                 4-21 сутки 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(Летальность 30%)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Font typeface="Arial" charset="0"/>
              <a:buNone/>
              <a:defRPr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</a:p>
        </p:txBody>
      </p:sp>
      <p:sp>
        <p:nvSpPr>
          <p:cNvPr id="10" name="Стрелка вправо 9">
            <a:extLst>
              <a:ext uri="{FF2B5EF4-FFF2-40B4-BE49-F238E27FC236}">
                <a16:creationId xmlns:a16="http://schemas.microsoft.com/office/drawing/2014/main" xmlns="" id="{E808E8EF-B963-408F-9A0E-2B63524E0EA3}"/>
              </a:ext>
            </a:extLst>
          </p:cNvPr>
          <p:cNvSpPr/>
          <p:nvPr/>
        </p:nvSpPr>
        <p:spPr>
          <a:xfrm>
            <a:off x="546100" y="5278438"/>
            <a:ext cx="5486400" cy="34925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Стрелка вправо 10">
            <a:extLst>
              <a:ext uri="{FF2B5EF4-FFF2-40B4-BE49-F238E27FC236}">
                <a16:creationId xmlns:a16="http://schemas.microsoft.com/office/drawing/2014/main" xmlns="" id="{B47D11A9-AE3D-43ED-BB6A-14A58B45B2C5}"/>
              </a:ext>
            </a:extLst>
          </p:cNvPr>
          <p:cNvSpPr/>
          <p:nvPr/>
        </p:nvSpPr>
        <p:spPr>
          <a:xfrm>
            <a:off x="6113463" y="5294313"/>
            <a:ext cx="5486400" cy="3683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xmlns="" id="{63357C9A-9BA8-4F27-8E83-7B696FE55C50}"/>
              </a:ext>
            </a:extLst>
          </p:cNvPr>
          <p:cNvSpPr/>
          <p:nvPr/>
        </p:nvSpPr>
        <p:spPr>
          <a:xfrm rot="5400000">
            <a:off x="2941185" y="453129"/>
            <a:ext cx="540000" cy="5040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vert270" anchor="ctr"/>
          <a:lstStyle/>
          <a:p>
            <a:pPr algn="ctr">
              <a:defRPr/>
            </a:pPr>
            <a:r>
              <a:rPr lang="ru-RU" dirty="0"/>
              <a:t>Нарушение </a:t>
            </a:r>
            <a:r>
              <a:rPr lang="ru-RU" dirty="0" err="1"/>
              <a:t>ауторегуляции</a:t>
            </a:r>
            <a:endParaRPr lang="ru-RU" dirty="0"/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xmlns="" id="{32F42B9C-743D-4AF3-AA8E-B3E6BC7091FB}"/>
              </a:ext>
            </a:extLst>
          </p:cNvPr>
          <p:cNvSpPr/>
          <p:nvPr/>
        </p:nvSpPr>
        <p:spPr>
          <a:xfrm rot="5400000">
            <a:off x="2954835" y="1073099"/>
            <a:ext cx="540000" cy="5040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vert270" anchor="ctr"/>
          <a:lstStyle/>
          <a:p>
            <a:pPr algn="ctr">
              <a:defRPr/>
            </a:pPr>
            <a:r>
              <a:rPr lang="ru-RU" dirty="0"/>
              <a:t>Нарушение ГЭБ</a:t>
            </a:r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xmlns="" id="{8EBDAA0F-AAE1-4A0A-AD0F-0CEEF1FFB430}"/>
              </a:ext>
            </a:extLst>
          </p:cNvPr>
          <p:cNvSpPr/>
          <p:nvPr/>
        </p:nvSpPr>
        <p:spPr>
          <a:xfrm rot="5400000">
            <a:off x="8756414" y="1086747"/>
            <a:ext cx="540000" cy="5040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vert270" anchor="ctr"/>
          <a:lstStyle/>
          <a:p>
            <a:pPr algn="ctr">
              <a:defRPr/>
            </a:pPr>
            <a:r>
              <a:rPr lang="ru-RU" dirty="0"/>
              <a:t>Активация </a:t>
            </a:r>
            <a:r>
              <a:rPr lang="ru-RU" dirty="0" err="1"/>
              <a:t>апоптоза</a:t>
            </a:r>
            <a:endParaRPr lang="ru-RU" dirty="0"/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xmlns="" id="{03BE42AF-4E73-40A0-9E89-D8DDB82479B5}"/>
              </a:ext>
            </a:extLst>
          </p:cNvPr>
          <p:cNvSpPr/>
          <p:nvPr/>
        </p:nvSpPr>
        <p:spPr>
          <a:xfrm rot="5400000">
            <a:off x="2949987" y="1686523"/>
            <a:ext cx="540000" cy="5040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vert270" anchor="ctr"/>
          <a:lstStyle/>
          <a:p>
            <a:pPr algn="ctr">
              <a:defRPr/>
            </a:pPr>
            <a:r>
              <a:rPr lang="ru-RU" dirty="0"/>
              <a:t>Активация воспалительных путей</a:t>
            </a: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xmlns="" id="{C7BBBC8D-9AFA-40EB-9ED3-1E9D1CA6295F}"/>
              </a:ext>
            </a:extLst>
          </p:cNvPr>
          <p:cNvSpPr/>
          <p:nvPr/>
        </p:nvSpPr>
        <p:spPr>
          <a:xfrm rot="5400000">
            <a:off x="2983003" y="-150940"/>
            <a:ext cx="540000" cy="5040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vert270" anchor="ctr"/>
          <a:lstStyle/>
          <a:p>
            <a:pPr algn="ctr">
              <a:defRPr/>
            </a:pPr>
            <a:r>
              <a:rPr lang="ru-RU" dirty="0" err="1"/>
              <a:t>Экзотоксичность</a:t>
            </a:r>
            <a:endParaRPr lang="ru-RU" dirty="0"/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xmlns="" id="{BEB8CD03-B687-448B-8489-21C9112719CA}"/>
              </a:ext>
            </a:extLst>
          </p:cNvPr>
          <p:cNvSpPr/>
          <p:nvPr/>
        </p:nvSpPr>
        <p:spPr>
          <a:xfrm rot="5400000">
            <a:off x="2983001" y="-742977"/>
            <a:ext cx="540000" cy="5040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vert270" anchor="ctr"/>
          <a:lstStyle/>
          <a:p>
            <a:pPr algn="ctr">
              <a:defRPr/>
            </a:pPr>
            <a:r>
              <a:rPr lang="ru-RU" dirty="0"/>
              <a:t>Прямое повреждение мозга</a:t>
            </a:r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xmlns="" id="{9ECE74BB-8D76-48A6-85CB-18F33DE1F8DD}"/>
              </a:ext>
            </a:extLst>
          </p:cNvPr>
          <p:cNvSpPr/>
          <p:nvPr/>
        </p:nvSpPr>
        <p:spPr>
          <a:xfrm rot="5400000">
            <a:off x="8742766" y="478508"/>
            <a:ext cx="540000" cy="5040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vert270" anchor="ctr"/>
          <a:lstStyle/>
          <a:p>
            <a:pPr algn="ctr">
              <a:defRPr/>
            </a:pPr>
            <a:r>
              <a:rPr lang="ru-RU" dirty="0" err="1"/>
              <a:t>Микротромбоз</a:t>
            </a:r>
            <a:endParaRPr lang="ru-RU" dirty="0"/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xmlns="" id="{C5442589-29DC-44CC-AA9E-D10CD3627DB6}"/>
              </a:ext>
            </a:extLst>
          </p:cNvPr>
          <p:cNvSpPr/>
          <p:nvPr/>
        </p:nvSpPr>
        <p:spPr>
          <a:xfrm rot="5400000">
            <a:off x="8764087" y="1681340"/>
            <a:ext cx="540000" cy="5040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vert270" anchor="ctr"/>
          <a:lstStyle/>
          <a:p>
            <a:pPr algn="ctr">
              <a:defRPr/>
            </a:pPr>
            <a:r>
              <a:rPr lang="ru-RU" dirty="0" err="1"/>
              <a:t>Вазоконстрикция</a:t>
            </a:r>
            <a:r>
              <a:rPr lang="ru-RU" dirty="0"/>
              <a:t> микроциркуляции</a:t>
            </a:r>
          </a:p>
        </p:txBody>
      </p:sp>
      <p:sp>
        <p:nvSpPr>
          <p:cNvPr id="26" name="Скругленный прямоугольник 25">
            <a:extLst>
              <a:ext uri="{FF2B5EF4-FFF2-40B4-BE49-F238E27FC236}">
                <a16:creationId xmlns:a16="http://schemas.microsoft.com/office/drawing/2014/main" xmlns="" id="{322D5989-AAF2-4726-A1DA-FD69E908D512}"/>
              </a:ext>
            </a:extLst>
          </p:cNvPr>
          <p:cNvSpPr/>
          <p:nvPr/>
        </p:nvSpPr>
        <p:spPr>
          <a:xfrm rot="5400000">
            <a:off x="8756414" y="2294763"/>
            <a:ext cx="540000" cy="5040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vert270" anchor="ctr"/>
          <a:lstStyle/>
          <a:p>
            <a:pPr algn="ctr">
              <a:defRPr/>
            </a:pPr>
            <a:r>
              <a:rPr lang="ru-RU" dirty="0"/>
              <a:t>Распространенная корковая ишемия</a:t>
            </a:r>
          </a:p>
        </p:txBody>
      </p:sp>
      <p:sp>
        <p:nvSpPr>
          <p:cNvPr id="28" name="Скругленный прямоугольник 27">
            <a:extLst>
              <a:ext uri="{FF2B5EF4-FFF2-40B4-BE49-F238E27FC236}">
                <a16:creationId xmlns:a16="http://schemas.microsoft.com/office/drawing/2014/main" xmlns="" id="{8F9DDA93-93B4-4951-814C-AB37DEDBE545}"/>
              </a:ext>
            </a:extLst>
          </p:cNvPr>
          <p:cNvSpPr/>
          <p:nvPr/>
        </p:nvSpPr>
        <p:spPr>
          <a:xfrm rot="5400000">
            <a:off x="8742839" y="-712271"/>
            <a:ext cx="539855" cy="5040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vert270" anchor="ctr"/>
          <a:lstStyle/>
          <a:p>
            <a:pPr algn="ctr">
              <a:defRPr/>
            </a:pPr>
            <a:r>
              <a:rPr lang="ru-RU" sz="2000" b="1" dirty="0" err="1">
                <a:solidFill>
                  <a:srgbClr val="FF0000"/>
                </a:solidFill>
              </a:rPr>
              <a:t>Вазоспазм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xmlns="" id="{6262E025-89A0-41FF-A35E-A95F05661905}"/>
              </a:ext>
            </a:extLst>
          </p:cNvPr>
          <p:cNvSpPr/>
          <p:nvPr/>
        </p:nvSpPr>
        <p:spPr>
          <a:xfrm rot="5400000">
            <a:off x="8742767" y="-123643"/>
            <a:ext cx="540000" cy="5040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vert270" anchor="ctr"/>
          <a:lstStyle/>
          <a:p>
            <a:pPr algn="ctr">
              <a:defRPr/>
            </a:pPr>
            <a:r>
              <a:rPr lang="ru-RU" dirty="0"/>
              <a:t>Нарушение циркуляции СМЖ</a:t>
            </a: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xmlns="" id="{9D3EB810-E292-422D-980B-DF0CA1B65ABF}"/>
              </a:ext>
            </a:extLst>
          </p:cNvPr>
          <p:cNvSpPr/>
          <p:nvPr/>
        </p:nvSpPr>
        <p:spPr>
          <a:xfrm rot="5400000">
            <a:off x="2949987" y="2294763"/>
            <a:ext cx="540000" cy="5040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vert270" anchor="ctr"/>
          <a:lstStyle/>
          <a:p>
            <a:pPr algn="ctr">
              <a:defRPr/>
            </a:pPr>
            <a:r>
              <a:rPr lang="ru-RU" dirty="0"/>
              <a:t>Начало отека мозга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xmlns="" id="{DD5BDA25-7503-4B18-A72A-4B554437D408}"/>
              </a:ext>
            </a:extLst>
          </p:cNvPr>
          <p:cNvCxnSpPr/>
          <p:nvPr/>
        </p:nvCxnSpPr>
        <p:spPr>
          <a:xfrm>
            <a:off x="6046788" y="831850"/>
            <a:ext cx="0" cy="49006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39" name="Прямоугольник 3">
            <a:extLst>
              <a:ext uri="{FF2B5EF4-FFF2-40B4-BE49-F238E27FC236}">
                <a16:creationId xmlns:a16="http://schemas.microsoft.com/office/drawing/2014/main" xmlns="" id="{1849AD8E-2A83-4EBC-B5AA-085DFA59CC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775" y="5872163"/>
            <a:ext cx="11737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>
              <a:buFont typeface="Century Gothic" panose="020B0502020202020204" pitchFamily="34" charset="0"/>
              <a:buAutoNum type="arabicPeriod"/>
            </a:pPr>
            <a:r>
              <a:rPr lang="en-US" altLang="ru-RU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Molecular mechanisms of early brain injury</a:t>
            </a:r>
            <a:r>
              <a:rPr lang="ru-RU" altLang="ru-RU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after subarachnoid hemorrhage</a:t>
            </a:r>
            <a:r>
              <a:rPr lang="ru-RU" altLang="ru-RU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Robert P. Ostrowski*, Austin R. Colohan{ and John H. Zhang</a:t>
            </a:r>
            <a:r>
              <a:rPr lang="ru-RU" altLang="ru-RU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2006, Volume 28, June</a:t>
            </a:r>
            <a:endParaRPr lang="ru-RU" altLang="ru-RU" sz="1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Century Gothic" panose="020B0502020202020204" pitchFamily="34" charset="0"/>
              <a:buAutoNum type="arabicPeriod"/>
            </a:pPr>
            <a:r>
              <a:rPr kumimoji="0" lang="en-US" altLang="ru-RU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Kassell</a:t>
            </a:r>
            <a:r>
              <a:rPr kumimoji="0" lang="ru-RU" altLang="ru-RU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0" lang="ru-RU" altLang="ru-RU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F,</a:t>
            </a:r>
            <a:r>
              <a:rPr kumimoji="0" lang="ru-RU" altLang="ru-RU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Boarini</a:t>
            </a:r>
            <a:r>
              <a:rPr kumimoji="0" lang="ru-RU" altLang="ru-RU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ru-RU" altLang="ru-RU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J,</a:t>
            </a:r>
            <a:r>
              <a:rPr kumimoji="0" lang="ru-RU" altLang="ru-RU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Adams</a:t>
            </a:r>
            <a:r>
              <a:rPr kumimoji="0" lang="ru-RU" altLang="ru-RU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kumimoji="0" lang="ru-RU" altLang="ru-RU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kumimoji="0" lang="ru-RU" altLang="ru-RU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Jr,</a:t>
            </a:r>
            <a:r>
              <a:rPr kumimoji="0" lang="ru-RU" altLang="ru-RU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Sahs</a:t>
            </a:r>
            <a:r>
              <a:rPr kumimoji="0" lang="ru-RU" altLang="ru-RU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ru-RU" altLang="ru-RU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L,</a:t>
            </a:r>
            <a:r>
              <a:rPr kumimoji="0" lang="ru-RU" altLang="ru-RU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Graf</a:t>
            </a:r>
            <a:r>
              <a:rPr kumimoji="0" lang="ru-RU" altLang="ru-RU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ru-RU" altLang="ru-RU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J,</a:t>
            </a:r>
            <a:r>
              <a:rPr kumimoji="0" lang="ru-RU" altLang="ru-RU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Torner</a:t>
            </a:r>
            <a:r>
              <a:rPr kumimoji="0" lang="ru-RU" altLang="ru-RU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kumimoji="0" lang="ru-RU" altLang="ru-RU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C,</a:t>
            </a:r>
            <a:r>
              <a:rPr kumimoji="0" lang="ru-RU" altLang="ru-RU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kumimoji="0" lang="ru-RU" altLang="ru-RU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al.</a:t>
            </a:r>
            <a:r>
              <a:rPr kumimoji="0" lang="ru-RU" altLang="ru-RU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Overall management</a:t>
            </a:r>
            <a:r>
              <a:rPr kumimoji="0" lang="ru-RU" altLang="ru-RU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kumimoji="0" lang="ru-RU" altLang="ru-RU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ruptured</a:t>
            </a:r>
            <a:r>
              <a:rPr kumimoji="0" lang="ru-RU" altLang="ru-RU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aneurysm:</a:t>
            </a:r>
            <a:r>
              <a:rPr kumimoji="0" lang="ru-RU" altLang="ru-RU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comparison</a:t>
            </a:r>
            <a:r>
              <a:rPr kumimoji="0" lang="ru-RU" altLang="ru-RU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kumimoji="0" lang="ru-RU" altLang="ru-RU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early</a:t>
            </a:r>
            <a:r>
              <a:rPr kumimoji="0" lang="ru-RU" altLang="ru-RU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kumimoji="0" lang="ru-RU" altLang="ru-RU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late</a:t>
            </a:r>
            <a:r>
              <a:rPr kumimoji="0" lang="ru-RU" altLang="ru-RU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operation. </a:t>
            </a:r>
            <a:r>
              <a:rPr kumimoji="0" lang="en-US" altLang="ru-RU" sz="10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Neurosurgery </a:t>
            </a:r>
            <a:r>
              <a:rPr kumimoji="0" lang="en-US" altLang="ru-RU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(1981) 9(2):120–8.doi:10.1227/00006123-198108000-00002 </a:t>
            </a:r>
            <a:endParaRPr kumimoji="0" lang="ru-RU" altLang="ru-RU" sz="1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Левая фигурная скобка 8">
            <a:extLst>
              <a:ext uri="{FF2B5EF4-FFF2-40B4-BE49-F238E27FC236}">
                <a16:creationId xmlns:a16="http://schemas.microsoft.com/office/drawing/2014/main" xmlns="" id="{73B2C9DD-5182-4A94-BD91-263C9CD15A15}"/>
              </a:ext>
            </a:extLst>
          </p:cNvPr>
          <p:cNvSpPr/>
          <p:nvPr/>
        </p:nvSpPr>
        <p:spPr>
          <a:xfrm rot="5400000">
            <a:off x="8776494" y="-1385093"/>
            <a:ext cx="473075" cy="550068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7" name="Левая фигурная скобка 26">
            <a:extLst>
              <a:ext uri="{FF2B5EF4-FFF2-40B4-BE49-F238E27FC236}">
                <a16:creationId xmlns:a16="http://schemas.microsoft.com/office/drawing/2014/main" xmlns="" id="{F356DDC2-E0E6-4672-9C68-6AB474BDFF12}"/>
              </a:ext>
            </a:extLst>
          </p:cNvPr>
          <p:cNvSpPr/>
          <p:nvPr/>
        </p:nvSpPr>
        <p:spPr>
          <a:xfrm rot="5400000">
            <a:off x="2982913" y="-1338262"/>
            <a:ext cx="473075" cy="537527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>
            <a:extLst>
              <a:ext uri="{FF2B5EF4-FFF2-40B4-BE49-F238E27FC236}">
                <a16:creationId xmlns:a16="http://schemas.microsoft.com/office/drawing/2014/main" xmlns="" id="{F5828391-3B2B-41C6-B88B-0CB7EDD1B76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303338" y="274638"/>
            <a:ext cx="10075862" cy="769937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00000"/>
              </a:lnSpc>
            </a:pPr>
            <a:r>
              <a:rPr lang="ru-RU" altLang="ru-RU" sz="200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Пациент, 38 лет, крупная аневризма правой ВСА, паренхимально-субарахноидальное кровоизлияние (</a:t>
            </a:r>
            <a:r>
              <a:rPr lang="en-US" altLang="ru-RU" sz="200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HH-</a:t>
            </a:r>
            <a:r>
              <a:rPr lang="ru-RU" altLang="ru-RU" sz="200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ru-RU" sz="200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FISHER </a:t>
            </a:r>
            <a:r>
              <a:rPr lang="ru-RU" altLang="ru-RU" sz="200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4).</a:t>
            </a:r>
            <a:r>
              <a:rPr lang="en-US" altLang="ru-RU" sz="200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МРТ-МРА исследование (5-сутки САК).</a:t>
            </a:r>
          </a:p>
        </p:txBody>
      </p:sp>
      <p:pic>
        <p:nvPicPr>
          <p:cNvPr id="24579" name="Picture 3">
            <a:extLst>
              <a:ext uri="{FF2B5EF4-FFF2-40B4-BE49-F238E27FC236}">
                <a16:creationId xmlns:a16="http://schemas.microsoft.com/office/drawing/2014/main" xmlns="" id="{A3C367DF-5629-46CF-84A7-C36B9B56594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60550" y="1511300"/>
            <a:ext cx="388302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2">
            <a:extLst>
              <a:ext uri="{FF2B5EF4-FFF2-40B4-BE49-F238E27FC236}">
                <a16:creationId xmlns:a16="http://schemas.microsoft.com/office/drawing/2014/main" xmlns="" id="{37FBD520-09F4-429D-9844-A5AD06D07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144463"/>
            <a:ext cx="9874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4">
            <a:extLst>
              <a:ext uri="{FF2B5EF4-FFF2-40B4-BE49-F238E27FC236}">
                <a16:creationId xmlns:a16="http://schemas.microsoft.com/office/drawing/2014/main" xmlns="" id="{6D79571F-9972-47D5-8AF2-B4E26118E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1581150"/>
            <a:ext cx="3608388" cy="404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xmlns="" id="{E0AEDFC1-6625-431B-9477-3F3AC279C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144463"/>
            <a:ext cx="9874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3" name="Заголовок 1">
            <a:extLst>
              <a:ext uri="{FF2B5EF4-FFF2-40B4-BE49-F238E27FC236}">
                <a16:creationId xmlns:a16="http://schemas.microsoft.com/office/drawing/2014/main" xmlns="" id="{C55CDE31-17CF-430B-801E-802B689353F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435100" y="144463"/>
            <a:ext cx="10093325" cy="98425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00000"/>
              </a:lnSpc>
            </a:pPr>
            <a:r>
              <a:rPr lang="ru-RU" altLang="ru-RU" sz="200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Пациент, 38 лет, крупная аневризма правой ВСА, паренхимально-субарахноидальное кровоизлияние (</a:t>
            </a:r>
            <a:r>
              <a:rPr lang="en-US" altLang="ru-RU" sz="200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HH-</a:t>
            </a:r>
            <a:r>
              <a:rPr lang="ru-RU" altLang="ru-RU" sz="200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ru-RU" sz="200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FISHER </a:t>
            </a:r>
            <a:r>
              <a:rPr lang="ru-RU" altLang="ru-RU" sz="200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4).</a:t>
            </a:r>
            <a:r>
              <a:rPr lang="en-US" altLang="ru-RU" sz="200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Операция (8-сутки): баллонная ангиопластика вазоспазма, эмболизация аневризмы.</a:t>
            </a:r>
          </a:p>
        </p:txBody>
      </p:sp>
      <p:pic>
        <p:nvPicPr>
          <p:cNvPr id="25604" name="Объект 4" descr="C:\Users\Мынжылкы\Desktop\Доклад вазоспазм\Джумаева аневр ПВСА, 10.2017 Совумин Кырг ангиопластика\IMG_0870.JPG">
            <a:extLst>
              <a:ext uri="{FF2B5EF4-FFF2-40B4-BE49-F238E27FC236}">
                <a16:creationId xmlns:a16="http://schemas.microsoft.com/office/drawing/2014/main" xmlns="" id="{CB512F34-6632-4080-BEE2-D1CAEC6D888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4" t="32471" r="46140" b="17162"/>
          <a:stretch>
            <a:fillRect/>
          </a:stretch>
        </p:blipFill>
        <p:spPr>
          <a:xfrm>
            <a:off x="6192838" y="1209675"/>
            <a:ext cx="2614612" cy="2851150"/>
          </a:xfrm>
        </p:spPr>
      </p:pic>
      <p:pic>
        <p:nvPicPr>
          <p:cNvPr id="25605" name="Picture 2">
            <a:extLst>
              <a:ext uri="{FF2B5EF4-FFF2-40B4-BE49-F238E27FC236}">
                <a16:creationId xmlns:a16="http://schemas.microsoft.com/office/drawing/2014/main" xmlns="" id="{30E7BAC6-F23D-4280-B3E1-C6B846EE5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3" t="9274" r="17688" b="14452"/>
          <a:stretch>
            <a:fillRect/>
          </a:stretch>
        </p:blipFill>
        <p:spPr bwMode="auto">
          <a:xfrm>
            <a:off x="7839075" y="3648075"/>
            <a:ext cx="2933700" cy="305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6" name="Рисунок 6" descr="C:\Users\Мынжылкы\Desktop\Доклад вазоспазм\Джумаева аневр ПВСА, 10.2017 Совумин Кырг ангиопластика\IMG_0842.JPG">
            <a:extLst>
              <a:ext uri="{FF2B5EF4-FFF2-40B4-BE49-F238E27FC236}">
                <a16:creationId xmlns:a16="http://schemas.microsoft.com/office/drawing/2014/main" xmlns="" id="{16AA6678-877E-45B3-8561-6736132D1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19" t="23576" r="47307" b="46164"/>
          <a:stretch>
            <a:fillRect/>
          </a:stretch>
        </p:blipFill>
        <p:spPr bwMode="auto">
          <a:xfrm>
            <a:off x="965200" y="3648075"/>
            <a:ext cx="2771775" cy="307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3">
            <a:extLst>
              <a:ext uri="{FF2B5EF4-FFF2-40B4-BE49-F238E27FC236}">
                <a16:creationId xmlns:a16="http://schemas.microsoft.com/office/drawing/2014/main" xmlns="" id="{1418E4AC-72E0-4B73-9391-2DC9F64EE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 t="13898" r="21443" b="11494"/>
          <a:stretch>
            <a:fillRect/>
          </a:stretch>
        </p:blipFill>
        <p:spPr bwMode="auto">
          <a:xfrm>
            <a:off x="3371850" y="1209675"/>
            <a:ext cx="2492375" cy="285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Текст 2">
            <a:extLst>
              <a:ext uri="{FF2B5EF4-FFF2-40B4-BE49-F238E27FC236}">
                <a16:creationId xmlns:a16="http://schemas.microsoft.com/office/drawing/2014/main" xmlns="" id="{61A9ABD7-10CD-4CEA-9329-2C4293AC53B1}"/>
              </a:ext>
            </a:extLst>
          </p:cNvPr>
          <p:cNvSpPr txBox="1">
            <a:spLocks/>
          </p:cNvSpPr>
          <p:nvPr/>
        </p:nvSpPr>
        <p:spPr>
          <a:xfrm>
            <a:off x="2351088" y="6180138"/>
            <a:ext cx="1806575" cy="40163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 kern="12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 kern="12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 kern="12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 kern="12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 kern="12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lnSpc>
                <a:spcPct val="130000"/>
              </a:lnSpc>
              <a:buClr>
                <a:srgbClr val="DC9E1F"/>
              </a:buClr>
              <a:buFont typeface="Arial" panose="020B0604020202020204" pitchFamily="34" charset="0"/>
              <a:buNone/>
              <a:defRPr/>
            </a:pPr>
            <a:r>
              <a:rPr kumimoji="0" lang="ru-RU" sz="1400" b="1" dirty="0">
                <a:solidFill>
                  <a:srgbClr val="FF0000"/>
                </a:solidFill>
                <a:cs typeface="Arial" pitchFamily="34" charset="0"/>
              </a:rPr>
              <a:t>Начало</a:t>
            </a:r>
          </a:p>
        </p:txBody>
      </p:sp>
      <p:sp>
        <p:nvSpPr>
          <p:cNvPr id="11" name="Текст 2">
            <a:extLst>
              <a:ext uri="{FF2B5EF4-FFF2-40B4-BE49-F238E27FC236}">
                <a16:creationId xmlns:a16="http://schemas.microsoft.com/office/drawing/2014/main" xmlns="" id="{98801224-D194-404F-8FBB-B7592EF955CA}"/>
              </a:ext>
            </a:extLst>
          </p:cNvPr>
          <p:cNvSpPr txBox="1">
            <a:spLocks/>
          </p:cNvSpPr>
          <p:nvPr/>
        </p:nvSpPr>
        <p:spPr>
          <a:xfrm>
            <a:off x="6227763" y="6302375"/>
            <a:ext cx="4649787" cy="40163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 kern="12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 kern="12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 kern="12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 kern="12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 kern="12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lnSpc>
                <a:spcPct val="130000"/>
              </a:lnSpc>
              <a:buClr>
                <a:srgbClr val="DC9E1F"/>
              </a:buClr>
              <a:buFont typeface="Arial" panose="020B0604020202020204" pitchFamily="34" charset="0"/>
              <a:buNone/>
              <a:defRPr/>
            </a:pPr>
            <a:r>
              <a:rPr kumimoji="0" lang="ru-RU" sz="1400" b="1" dirty="0">
                <a:solidFill>
                  <a:srgbClr val="FF0000"/>
                </a:solidFill>
                <a:cs typeface="Arial" pitchFamily="34" charset="0"/>
              </a:rPr>
              <a:t>Конец</a:t>
            </a:r>
          </a:p>
        </p:txBody>
      </p:sp>
      <p:sp>
        <p:nvSpPr>
          <p:cNvPr id="12" name="Стрелка вниз 11">
            <a:extLst>
              <a:ext uri="{FF2B5EF4-FFF2-40B4-BE49-F238E27FC236}">
                <a16:creationId xmlns:a16="http://schemas.microsoft.com/office/drawing/2014/main" xmlns="" id="{6D30A090-2ECF-4C40-939C-24C4DC487841}"/>
              </a:ext>
            </a:extLst>
          </p:cNvPr>
          <p:cNvSpPr/>
          <p:nvPr/>
        </p:nvSpPr>
        <p:spPr>
          <a:xfrm>
            <a:off x="4514850" y="1466850"/>
            <a:ext cx="204788" cy="765175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Стрелка вниз 12">
            <a:extLst>
              <a:ext uri="{FF2B5EF4-FFF2-40B4-BE49-F238E27FC236}">
                <a16:creationId xmlns:a16="http://schemas.microsoft.com/office/drawing/2014/main" xmlns="" id="{F7DCC1D0-41D0-446C-B25E-BB5B170D2304}"/>
              </a:ext>
            </a:extLst>
          </p:cNvPr>
          <p:cNvSpPr/>
          <p:nvPr/>
        </p:nvSpPr>
        <p:spPr>
          <a:xfrm>
            <a:off x="7634288" y="1466850"/>
            <a:ext cx="204787" cy="765175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>
            <a:extLst>
              <a:ext uri="{FF2B5EF4-FFF2-40B4-BE49-F238E27FC236}">
                <a16:creationId xmlns:a16="http://schemas.microsoft.com/office/drawing/2014/main" xmlns="" id="{C9295824-F93D-4950-B6AD-1352F0BF8F9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285875" y="274638"/>
            <a:ext cx="10093325" cy="98425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00000"/>
              </a:lnSpc>
            </a:pPr>
            <a:r>
              <a:rPr lang="ru-RU" altLang="ru-RU" sz="200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Пациент, 38 лет, крупная аневризма правой ВСА, паренхимально-субарахноидальное кровоизлияние (</a:t>
            </a:r>
            <a:r>
              <a:rPr lang="en-US" altLang="ru-RU" sz="200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HH-</a:t>
            </a:r>
            <a:r>
              <a:rPr lang="ru-RU" altLang="ru-RU" sz="200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ru-RU" sz="200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FISHER </a:t>
            </a:r>
            <a:r>
              <a:rPr lang="ru-RU" altLang="ru-RU" sz="200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4).</a:t>
            </a:r>
            <a:r>
              <a:rPr lang="en-US" altLang="ru-RU" sz="200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Операция (8-сутки): баллонная ангиопластика вазоспазма, эмболизация аневризмы.</a:t>
            </a:r>
          </a:p>
        </p:txBody>
      </p:sp>
      <p:pic>
        <p:nvPicPr>
          <p:cNvPr id="26627" name="Picture 2">
            <a:extLst>
              <a:ext uri="{FF2B5EF4-FFF2-40B4-BE49-F238E27FC236}">
                <a16:creationId xmlns:a16="http://schemas.microsoft.com/office/drawing/2014/main" xmlns="" id="{0A01C366-7267-4127-BB3D-075E1B0AA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144463"/>
            <a:ext cx="9874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Рисунок 9" descr="C:\Users\Мынжылкы\Desktop\Доклад вазоспазм\Джумаева аневр ПВСА, 10.2017 Совумин Кырг ангиопластика\IMG_0854.JPG">
            <a:extLst>
              <a:ext uri="{FF2B5EF4-FFF2-40B4-BE49-F238E27FC236}">
                <a16:creationId xmlns:a16="http://schemas.microsoft.com/office/drawing/2014/main" xmlns="" id="{805CF9B7-B4F6-4B94-BD44-5BFF77330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23" t="24084" r="36630" b="24509"/>
          <a:stretch>
            <a:fillRect/>
          </a:stretch>
        </p:blipFill>
        <p:spPr bwMode="auto">
          <a:xfrm>
            <a:off x="139700" y="2409825"/>
            <a:ext cx="235585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Рисунок 10" descr="C:\Users\Мынжылкы\Desktop\Доклад вазоспазм\Джумаева аневр ПВСА, 10.2017 Совумин Кырг ангиопластика\IMG_0855.JPG">
            <a:extLst>
              <a:ext uri="{FF2B5EF4-FFF2-40B4-BE49-F238E27FC236}">
                <a16:creationId xmlns:a16="http://schemas.microsoft.com/office/drawing/2014/main" xmlns="" id="{863269F0-2BD7-4FC2-B6BA-8E14DA245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7" t="25208" r="36896" b="27408"/>
          <a:stretch>
            <a:fillRect/>
          </a:stretch>
        </p:blipFill>
        <p:spPr bwMode="auto">
          <a:xfrm>
            <a:off x="2162175" y="2409825"/>
            <a:ext cx="259080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Рисунок 11" descr="C:\Users\Мынжылкы\Desktop\Доклад вазоспазм\Джумаева аневр ПВСА, 10.2017 Совумин Кырг ангиопластика\IMG_0858.JPG">
            <a:extLst>
              <a:ext uri="{FF2B5EF4-FFF2-40B4-BE49-F238E27FC236}">
                <a16:creationId xmlns:a16="http://schemas.microsoft.com/office/drawing/2014/main" xmlns="" id="{0A59CBEB-3369-4828-BF3C-B71A30438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8" t="31010" r="33444" b="27664"/>
          <a:stretch>
            <a:fillRect/>
          </a:stretch>
        </p:blipFill>
        <p:spPr bwMode="auto">
          <a:xfrm>
            <a:off x="4710113" y="2409825"/>
            <a:ext cx="2511425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Рисунок 12" descr="C:\Users\Мынжылкы\Desktop\Доклад вазоспазм\Джумаева аневр ПВСА, 10.2017 Совумин Кырг ангиопластика\IMG_0861.JPG">
            <a:extLst>
              <a:ext uri="{FF2B5EF4-FFF2-40B4-BE49-F238E27FC236}">
                <a16:creationId xmlns:a16="http://schemas.microsoft.com/office/drawing/2014/main" xmlns="" id="{C1427F9E-FAB0-4419-B448-8EF857674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66" t="37158" r="30728" b="11142"/>
          <a:stretch>
            <a:fillRect/>
          </a:stretch>
        </p:blipFill>
        <p:spPr bwMode="auto">
          <a:xfrm>
            <a:off x="7040563" y="2409825"/>
            <a:ext cx="268605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Рисунок 13" descr="C:\Users\Мынжылкы\Desktop\Доклад вазоспазм\Джумаева аневр ПВСА, 10.2017 Совумин Кырг ангиопластика\IMG_0862.JPG">
            <a:extLst>
              <a:ext uri="{FF2B5EF4-FFF2-40B4-BE49-F238E27FC236}">
                <a16:creationId xmlns:a16="http://schemas.microsoft.com/office/drawing/2014/main" xmlns="" id="{6DA9CA40-4783-4A6F-930B-1B09791F5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2" t="36104" r="33690" b="14018"/>
          <a:stretch>
            <a:fillRect/>
          </a:stretch>
        </p:blipFill>
        <p:spPr bwMode="auto">
          <a:xfrm>
            <a:off x="9317038" y="2409825"/>
            <a:ext cx="272415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>
            <a:extLst>
              <a:ext uri="{FF2B5EF4-FFF2-40B4-BE49-F238E27FC236}">
                <a16:creationId xmlns:a16="http://schemas.microsoft.com/office/drawing/2014/main" xmlns="" id="{E6A2A547-ECCA-4231-9936-0D4D80418D8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389063" y="274638"/>
            <a:ext cx="9990137" cy="9239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00000"/>
              </a:lnSpc>
            </a:pPr>
            <a:r>
              <a:rPr lang="ru-RU" altLang="ru-RU" sz="2000">
                <a:effectLst/>
              </a:rPr>
              <a:t>Пациент 56 лет, аневризма передней соединительной артерии, 8 сутки САК (</a:t>
            </a:r>
            <a:r>
              <a:rPr lang="en-US" altLang="ru-RU" sz="2000">
                <a:effectLst/>
              </a:rPr>
              <a:t>HH-</a:t>
            </a:r>
            <a:r>
              <a:rPr lang="ru-RU" altLang="ru-RU" sz="2000">
                <a:effectLst/>
              </a:rPr>
              <a:t>4</a:t>
            </a:r>
            <a:r>
              <a:rPr lang="en-US" altLang="ru-RU" sz="2000">
                <a:effectLst/>
              </a:rPr>
              <a:t>, FISHER </a:t>
            </a:r>
            <a:r>
              <a:rPr lang="ru-RU" altLang="ru-RU" sz="2000">
                <a:effectLst/>
              </a:rPr>
              <a:t>4).</a:t>
            </a:r>
            <a:r>
              <a:rPr lang="en-US" altLang="ru-RU" sz="2000">
                <a:effectLst/>
              </a:rPr>
              <a:t> </a:t>
            </a:r>
            <a:r>
              <a:rPr lang="ru-RU" altLang="ru-RU" sz="2000">
                <a:effectLst/>
              </a:rPr>
              <a:t>Эмболизация аневризмы и Баллонная ангиопластика вазоспазма. Установка вентрикулярного дренажа.</a:t>
            </a:r>
            <a:endParaRPr lang="ru-RU" altLang="ru-RU">
              <a:effectLst/>
            </a:endParaRPr>
          </a:p>
        </p:txBody>
      </p:sp>
      <p:pic>
        <p:nvPicPr>
          <p:cNvPr id="27651" name="Объект 4">
            <a:extLst>
              <a:ext uri="{FF2B5EF4-FFF2-40B4-BE49-F238E27FC236}">
                <a16:creationId xmlns:a16="http://schemas.microsoft.com/office/drawing/2014/main" xmlns="" id="{37E7CF78-0708-4222-80A9-083C9C4EF74C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6" t="9203" r="27141" b="1787"/>
          <a:stretch>
            <a:fillRect/>
          </a:stretch>
        </p:blipFill>
        <p:spPr>
          <a:xfrm>
            <a:off x="5964238" y="1316038"/>
            <a:ext cx="5227637" cy="5126037"/>
          </a:xfrm>
        </p:spPr>
      </p:pic>
      <p:pic>
        <p:nvPicPr>
          <p:cNvPr id="27652" name="Picture 2">
            <a:extLst>
              <a:ext uri="{FF2B5EF4-FFF2-40B4-BE49-F238E27FC236}">
                <a16:creationId xmlns:a16="http://schemas.microsoft.com/office/drawing/2014/main" xmlns="" id="{46034E65-BC6A-41ED-AB34-656DA2C0D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144463"/>
            <a:ext cx="9874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3" name="Рисунок 6" descr="C:\Users\Мынжылкы\Desktop\Доклад вазоспазм\Баймахамбетов аневр ПСОА, 06.2017 Совмин\IMG_2134.JPG">
            <a:extLst>
              <a:ext uri="{FF2B5EF4-FFF2-40B4-BE49-F238E27FC236}">
                <a16:creationId xmlns:a16="http://schemas.microsoft.com/office/drawing/2014/main" xmlns="" id="{2F1130DC-937D-4055-A8D6-9B2ABE0B9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8" t="11790" r="28896" b="7045"/>
          <a:stretch>
            <a:fillRect/>
          </a:stretch>
        </p:blipFill>
        <p:spPr bwMode="auto">
          <a:xfrm>
            <a:off x="2933700" y="1316038"/>
            <a:ext cx="2587625" cy="247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Рисунок 7" descr="C:\Users\Мынжылкы\Desktop\Доклад вазоспазм\Баймахамбетов аневр ПСОА, 06.2017 Совмин\IMG_2135.JPG">
            <a:extLst>
              <a:ext uri="{FF2B5EF4-FFF2-40B4-BE49-F238E27FC236}">
                <a16:creationId xmlns:a16="http://schemas.microsoft.com/office/drawing/2014/main" xmlns="" id="{0F5FB66C-E721-470E-85EF-84AD8B2AB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2" t="13017" r="27016" b="11275"/>
          <a:stretch>
            <a:fillRect/>
          </a:stretch>
        </p:blipFill>
        <p:spPr bwMode="auto">
          <a:xfrm>
            <a:off x="207963" y="1316038"/>
            <a:ext cx="2613025" cy="247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Рисунок 9" descr="C:\Users\Мынжылкы\Desktop\Доклад вазоспазм\Баймахамбетов аневр ПСОА, 06.2017 Совмин\IMG_2142.JPG">
            <a:extLst>
              <a:ext uri="{FF2B5EF4-FFF2-40B4-BE49-F238E27FC236}">
                <a16:creationId xmlns:a16="http://schemas.microsoft.com/office/drawing/2014/main" xmlns="" id="{A768B37D-B8BE-4E69-8806-ACAA3216C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3" t="28331" r="35408" b="12816"/>
          <a:stretch>
            <a:fillRect/>
          </a:stretch>
        </p:blipFill>
        <p:spPr bwMode="auto">
          <a:xfrm>
            <a:off x="207963" y="3948113"/>
            <a:ext cx="2613025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Рисунок 10" descr="C:\Users\Мынжылкы\Desktop\Доклад вазоспазм\Баймахамбетов аневр ПСОА, 06.2017 Совмин\IMG_2143.JPG">
            <a:extLst>
              <a:ext uri="{FF2B5EF4-FFF2-40B4-BE49-F238E27FC236}">
                <a16:creationId xmlns:a16="http://schemas.microsoft.com/office/drawing/2014/main" xmlns="" id="{83DEF225-B2FE-44D8-953D-4F1F5DFF1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7" t="27718" r="43944" b="28484"/>
          <a:stretch>
            <a:fillRect/>
          </a:stretch>
        </p:blipFill>
        <p:spPr bwMode="auto">
          <a:xfrm>
            <a:off x="2933700" y="3948113"/>
            <a:ext cx="2587625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Стрелка вниз 10">
            <a:extLst>
              <a:ext uri="{FF2B5EF4-FFF2-40B4-BE49-F238E27FC236}">
                <a16:creationId xmlns:a16="http://schemas.microsoft.com/office/drawing/2014/main" xmlns="" id="{17DBC043-37F0-4E3A-8EC4-642F7C806413}"/>
              </a:ext>
            </a:extLst>
          </p:cNvPr>
          <p:cNvSpPr/>
          <p:nvPr/>
        </p:nvSpPr>
        <p:spPr>
          <a:xfrm>
            <a:off x="4645025" y="1425575"/>
            <a:ext cx="204788" cy="765175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Стрелка вниз 11">
            <a:extLst>
              <a:ext uri="{FF2B5EF4-FFF2-40B4-BE49-F238E27FC236}">
                <a16:creationId xmlns:a16="http://schemas.microsoft.com/office/drawing/2014/main" xmlns="" id="{C663BB2E-9AF5-4BC8-9D4D-102413741FD5}"/>
              </a:ext>
            </a:extLst>
          </p:cNvPr>
          <p:cNvSpPr/>
          <p:nvPr/>
        </p:nvSpPr>
        <p:spPr>
          <a:xfrm>
            <a:off x="4432300" y="4195763"/>
            <a:ext cx="204788" cy="765175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>
            <a:extLst>
              <a:ext uri="{FF2B5EF4-FFF2-40B4-BE49-F238E27FC236}">
                <a16:creationId xmlns:a16="http://schemas.microsoft.com/office/drawing/2014/main" xmlns="" id="{C8AD8C04-6E5F-4812-A96D-371C0BD275C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509713" y="214313"/>
            <a:ext cx="10377487" cy="97631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00000"/>
              </a:lnSpc>
            </a:pPr>
            <a:r>
              <a:rPr lang="ru-RU" altLang="ru-RU" sz="200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Пациентка 56 лет, аневризма передней соединительной артерий, 8 сутки САК (</a:t>
            </a:r>
            <a:r>
              <a:rPr lang="en-US" altLang="ru-RU" sz="200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HH-</a:t>
            </a:r>
            <a:r>
              <a:rPr lang="ru-RU" altLang="ru-RU" sz="200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ru-RU" sz="200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FISHER </a:t>
            </a:r>
            <a:r>
              <a:rPr lang="ru-RU" altLang="ru-RU" sz="200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3).</a:t>
            </a:r>
            <a:r>
              <a:rPr lang="en-US" altLang="ru-RU" sz="200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Эмболизация аневризмы и Баллонная ангиопластика вазоспазма.</a:t>
            </a:r>
          </a:p>
        </p:txBody>
      </p:sp>
      <p:pic>
        <p:nvPicPr>
          <p:cNvPr id="28675" name="Объект 4" descr="C:\Users\Мынжылкы\Desktop\Доклад вазоспазм\Бекмурзаева аневр ПСОА, вазоспазм, 12.2013\20131211_175645.jpg">
            <a:extLst>
              <a:ext uri="{FF2B5EF4-FFF2-40B4-BE49-F238E27FC236}">
                <a16:creationId xmlns:a16="http://schemas.microsoft.com/office/drawing/2014/main" xmlns="" id="{73FABE3D-C626-4329-A7E1-4DE6FE4DEE5E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9" t="21268" r="49608" b="22227"/>
          <a:stretch>
            <a:fillRect/>
          </a:stretch>
        </p:blipFill>
        <p:spPr>
          <a:xfrm>
            <a:off x="1004888" y="1481138"/>
            <a:ext cx="2609850" cy="2506662"/>
          </a:xfrm>
        </p:spPr>
      </p:pic>
      <p:pic>
        <p:nvPicPr>
          <p:cNvPr id="28676" name="Picture 2">
            <a:extLst>
              <a:ext uri="{FF2B5EF4-FFF2-40B4-BE49-F238E27FC236}">
                <a16:creationId xmlns:a16="http://schemas.microsoft.com/office/drawing/2014/main" xmlns="" id="{1636D2E2-5C04-449A-92CF-834BC0C34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214313"/>
            <a:ext cx="9874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7" name="Рисунок 5" descr="C:\Users\Мынжылкы\Desktop\Доклад вазоспазм\Бекмурзаева аневр ПСОА, вазоспазм, 12.2013\20131211_175448.jpg">
            <a:extLst>
              <a:ext uri="{FF2B5EF4-FFF2-40B4-BE49-F238E27FC236}">
                <a16:creationId xmlns:a16="http://schemas.microsoft.com/office/drawing/2014/main" xmlns="" id="{D564416B-B728-47E3-B5F0-202AAC2FA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1" t="35629" r="55101" b="31778"/>
          <a:stretch>
            <a:fillRect/>
          </a:stretch>
        </p:blipFill>
        <p:spPr bwMode="auto">
          <a:xfrm>
            <a:off x="966788" y="4086225"/>
            <a:ext cx="2566987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Рисунок 6" descr="C:\Users\Мынжылкы\Desktop\Доклад вазоспазм\Бекмурзаева аневр ПСОА, вазоспазм, 12.2013\20131211_175931.jpg">
            <a:extLst>
              <a:ext uri="{FF2B5EF4-FFF2-40B4-BE49-F238E27FC236}">
                <a16:creationId xmlns:a16="http://schemas.microsoft.com/office/drawing/2014/main" xmlns="" id="{97280562-AA6B-44C1-9B70-5AB7905E0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1" t="23312" r="39871" b="17587"/>
          <a:stretch>
            <a:fillRect/>
          </a:stretch>
        </p:blipFill>
        <p:spPr bwMode="auto">
          <a:xfrm>
            <a:off x="4289425" y="2357438"/>
            <a:ext cx="3198813" cy="288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Рисунок 7" descr="C:\Users\Мынжылкы\Desktop\Доклад вазоспазм\Бекмурзаева аневр ПСОА, вазоспазм, 12.2013\20131211_180133.jpg">
            <a:extLst>
              <a:ext uri="{FF2B5EF4-FFF2-40B4-BE49-F238E27FC236}">
                <a16:creationId xmlns:a16="http://schemas.microsoft.com/office/drawing/2014/main" xmlns="" id="{857ACC08-E359-4995-BBED-DFFFC7F0F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1" t="24744" r="49873" b="10225"/>
          <a:stretch>
            <a:fillRect/>
          </a:stretch>
        </p:blipFill>
        <p:spPr bwMode="auto">
          <a:xfrm>
            <a:off x="8134350" y="1481138"/>
            <a:ext cx="2640013" cy="260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Рисунок 8" descr="C:\Users\Мынжылкы\Desktop\Доклад вазоспазм\Бекмурзаева аневр ПСОА, вазоспазм, 12.2013\20131211_180151.jpg">
            <a:extLst>
              <a:ext uri="{FF2B5EF4-FFF2-40B4-BE49-F238E27FC236}">
                <a16:creationId xmlns:a16="http://schemas.microsoft.com/office/drawing/2014/main" xmlns="" id="{A293AFA5-1743-479C-8492-8E3643175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4" t="35956" r="53587" b="29413"/>
          <a:stretch>
            <a:fillRect/>
          </a:stretch>
        </p:blipFill>
        <p:spPr bwMode="auto">
          <a:xfrm>
            <a:off x="8134350" y="4197350"/>
            <a:ext cx="2640013" cy="257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Стрелка вниз 10">
            <a:extLst>
              <a:ext uri="{FF2B5EF4-FFF2-40B4-BE49-F238E27FC236}">
                <a16:creationId xmlns:a16="http://schemas.microsoft.com/office/drawing/2014/main" xmlns="" id="{5D817B38-F82A-4EC4-A09F-1F4AC3E0BEDE}"/>
              </a:ext>
            </a:extLst>
          </p:cNvPr>
          <p:cNvSpPr/>
          <p:nvPr/>
        </p:nvSpPr>
        <p:spPr>
          <a:xfrm>
            <a:off x="2046288" y="4421188"/>
            <a:ext cx="203200" cy="765175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Стрелка вниз 11">
            <a:extLst>
              <a:ext uri="{FF2B5EF4-FFF2-40B4-BE49-F238E27FC236}">
                <a16:creationId xmlns:a16="http://schemas.microsoft.com/office/drawing/2014/main" xmlns="" id="{FFEA2E4A-6395-441C-B049-6465DB59195B}"/>
              </a:ext>
            </a:extLst>
          </p:cNvPr>
          <p:cNvSpPr/>
          <p:nvPr/>
        </p:nvSpPr>
        <p:spPr>
          <a:xfrm>
            <a:off x="9351963" y="4197350"/>
            <a:ext cx="204787" cy="765175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Заголовок 1">
            <a:extLst>
              <a:ext uri="{FF2B5EF4-FFF2-40B4-BE49-F238E27FC236}">
                <a16:creationId xmlns:a16="http://schemas.microsoft.com/office/drawing/2014/main" xmlns="" id="{17372748-3560-4CC4-BDB9-7567FFB25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8913"/>
            <a:ext cx="10566400" cy="5873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b="1" dirty="0"/>
              <a:t>Выводы:</a:t>
            </a:r>
          </a:p>
        </p:txBody>
      </p:sp>
      <p:sp>
        <p:nvSpPr>
          <p:cNvPr id="29699" name="Объект 2">
            <a:extLst>
              <a:ext uri="{FF2B5EF4-FFF2-40B4-BE49-F238E27FC236}">
                <a16:creationId xmlns:a16="http://schemas.microsoft.com/office/drawing/2014/main" xmlns="" id="{5ACFA6FD-F4DA-416A-BB1B-79C6D7AE10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862013"/>
            <a:ext cx="11533188" cy="5616575"/>
          </a:xfrm>
        </p:spPr>
        <p:txBody>
          <a:bodyPr/>
          <a:lstStyle/>
          <a:p>
            <a:pPr algn="just" eaLnBrk="1" hangingPunct="1"/>
            <a:r>
              <a:rPr lang="ru-RU" altLang="ru-RU" sz="20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Баллонная ассистенция и ремоделирование выполнены при всех аневризмах в остром периоде. При этом баллонная ассистенция при эмболизации аневризм является этапом лечения вазоспазма.</a:t>
            </a:r>
          </a:p>
          <a:p>
            <a:pPr algn="just" eaLnBrk="1" hangingPunct="1"/>
            <a:r>
              <a:rPr lang="ru-RU" altLang="ru-RU" sz="20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Баллонная ангиопластика умеренного и/или тяжелого церебрального вазоспазма в крупных сосудах (ВСА, M1-М2 сегменты СМА, А1-А3 сегменты ПМА, Р1 сегмент ЗМА, позвоночные и базиллярная артерия), всегда в сочетании с внутриартериальной нимотоп-терапией (нимотоп 3 мг на 1 литр физиологического раствора в промывной системе). </a:t>
            </a:r>
          </a:p>
          <a:p>
            <a:pPr algn="just" eaLnBrk="1" hangingPunct="1"/>
            <a:r>
              <a:rPr lang="ru-RU" altLang="ru-RU" sz="20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Эндоваскулярная баллонная ангиопластика при церебральном вазоспазме позволяет добиться стойкого положительного клинического эффекта, является технически безопасным и эффективным методом лечения, улучшает мозговой кровоток и снижает риск развития инфаркта мозга.</a:t>
            </a:r>
          </a:p>
          <a:p>
            <a:pPr algn="just" eaLnBrk="1" hangingPunct="1"/>
            <a:r>
              <a:rPr lang="ru-RU" altLang="ru-RU" sz="20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люмбального дренажа в комплексном лечении САК - снижает риск развития тяжелого церебрального вазоспазма.</a:t>
            </a:r>
          </a:p>
          <a:p>
            <a:pPr algn="just" eaLnBrk="1" hangingPunct="1"/>
            <a:r>
              <a:rPr lang="ru-RU" altLang="ru-RU" sz="20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вентрикулярном кровоизлиянии – дренирование бокового желудочка (альтеплаза по показаниям) в сочетании с люмбальным дренажем – улучшает клинический исход.</a:t>
            </a:r>
          </a:p>
        </p:txBody>
      </p:sp>
      <p:pic>
        <p:nvPicPr>
          <p:cNvPr id="29700" name="Picture 2">
            <a:extLst>
              <a:ext uri="{FF2B5EF4-FFF2-40B4-BE49-F238E27FC236}">
                <a16:creationId xmlns:a16="http://schemas.microsoft.com/office/drawing/2014/main" xmlns="" id="{3957AF23-C6DC-460F-B060-69D1F137A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196850"/>
            <a:ext cx="9874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ъект 2">
            <a:extLst>
              <a:ext uri="{FF2B5EF4-FFF2-40B4-BE49-F238E27FC236}">
                <a16:creationId xmlns:a16="http://schemas.microsoft.com/office/drawing/2014/main" xmlns="" id="{6A72DAC0-87A9-497C-AB74-724CD0D8A4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838" y="150813"/>
            <a:ext cx="11236325" cy="6413500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ru-RU" altLang="ru-RU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Спонтанное субарахноидальное кровоизлияние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xmlns="" id="{E7FC2F75-F86C-4655-B895-CD8D94BA1053}"/>
              </a:ext>
            </a:extLst>
          </p:cNvPr>
          <p:cNvSpPr/>
          <p:nvPr/>
        </p:nvSpPr>
        <p:spPr>
          <a:xfrm>
            <a:off x="2128838" y="1011238"/>
            <a:ext cx="8012112" cy="735012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4 - 15 сутки у 50-70% пациентов развивается ангиографический церебральный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вазоспазм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  <p:sp>
        <p:nvSpPr>
          <p:cNvPr id="14" name="Стрелка вниз 13">
            <a:extLst>
              <a:ext uri="{FF2B5EF4-FFF2-40B4-BE49-F238E27FC236}">
                <a16:creationId xmlns:a16="http://schemas.microsoft.com/office/drawing/2014/main" xmlns="" id="{D62C0674-7BDA-4E8C-8788-32FAA8B91FB8}"/>
              </a:ext>
            </a:extLst>
          </p:cNvPr>
          <p:cNvSpPr/>
          <p:nvPr/>
        </p:nvSpPr>
        <p:spPr>
          <a:xfrm>
            <a:off x="6134100" y="1746250"/>
            <a:ext cx="376238" cy="51911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xmlns="" id="{17860A5E-5BF1-4988-87A6-16B0281A8D82}"/>
              </a:ext>
            </a:extLst>
          </p:cNvPr>
          <p:cNvSpPr/>
          <p:nvPr/>
        </p:nvSpPr>
        <p:spPr>
          <a:xfrm>
            <a:off x="2439988" y="2306638"/>
            <a:ext cx="7277100" cy="84613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20-40 %  Симптоматический церебральный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вазоспазм</a:t>
            </a:r>
            <a:endParaRPr lang="ru-RU" dirty="0"/>
          </a:p>
        </p:txBody>
      </p:sp>
      <p:sp>
        <p:nvSpPr>
          <p:cNvPr id="16" name="Стрелка вниз 15">
            <a:extLst>
              <a:ext uri="{FF2B5EF4-FFF2-40B4-BE49-F238E27FC236}">
                <a16:creationId xmlns:a16="http://schemas.microsoft.com/office/drawing/2014/main" xmlns="" id="{36E8F5AF-0AD9-41B8-92C8-ACD18F466AB1}"/>
              </a:ext>
            </a:extLst>
          </p:cNvPr>
          <p:cNvSpPr/>
          <p:nvPr/>
        </p:nvSpPr>
        <p:spPr>
          <a:xfrm>
            <a:off x="6134100" y="3152775"/>
            <a:ext cx="376238" cy="51911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xmlns="" id="{2079C78A-3CF0-443C-B42E-34D7F8BE8214}"/>
              </a:ext>
            </a:extLst>
          </p:cNvPr>
          <p:cNvSpPr/>
          <p:nvPr/>
        </p:nvSpPr>
        <p:spPr>
          <a:xfrm>
            <a:off x="3001963" y="3768725"/>
            <a:ext cx="6237287" cy="84613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Летальность и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инвалидизация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30-40%</a:t>
            </a:r>
            <a:endParaRPr lang="ru-RU" dirty="0"/>
          </a:p>
        </p:txBody>
      </p:sp>
      <p:sp>
        <p:nvSpPr>
          <p:cNvPr id="6152" name="Прямоугольник 3">
            <a:extLst>
              <a:ext uri="{FF2B5EF4-FFF2-40B4-BE49-F238E27FC236}">
                <a16:creationId xmlns:a16="http://schemas.microsoft.com/office/drawing/2014/main" xmlns="" id="{0F751D47-3604-4265-80EF-AB6CDE0215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5272088"/>
            <a:ext cx="114204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kumimoji="0" lang="en-US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Al-Tamimi</a:t>
            </a:r>
            <a:r>
              <a:rPr kumimoji="0" lang="ru-RU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kumimoji="0" lang="en-US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Y</a:t>
            </a:r>
            <a:r>
              <a:rPr kumimoji="0" lang="ru-RU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kumimoji="0" lang="en-US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Z,</a:t>
            </a:r>
            <a:r>
              <a:rPr kumimoji="0" lang="ru-RU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kumimoji="0" lang="en-US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Orsi</a:t>
            </a:r>
            <a:r>
              <a:rPr kumimoji="0" lang="ru-RU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kumimoji="0" lang="en-US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N</a:t>
            </a:r>
            <a:r>
              <a:rPr kumimoji="0" lang="ru-RU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kumimoji="0" lang="en-US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M,</a:t>
            </a:r>
            <a:r>
              <a:rPr kumimoji="0" lang="ru-RU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kumimoji="0" lang="en-US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Quinn</a:t>
            </a:r>
            <a:r>
              <a:rPr kumimoji="0" lang="ru-RU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kumimoji="0" lang="en-US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A</a:t>
            </a:r>
            <a:r>
              <a:rPr kumimoji="0" lang="ru-RU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kumimoji="0" lang="en-US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C,</a:t>
            </a:r>
            <a:r>
              <a:rPr kumimoji="0" lang="ru-RU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kumimoji="0" lang="en-US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Homer-Vanniasinkam</a:t>
            </a:r>
            <a:r>
              <a:rPr kumimoji="0" lang="ru-RU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kumimoji="0" lang="en-US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S,</a:t>
            </a:r>
            <a:r>
              <a:rPr kumimoji="0" lang="ru-RU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kumimoji="0" lang="en-US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Ross</a:t>
            </a:r>
            <a:r>
              <a:rPr kumimoji="0" lang="ru-RU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kumimoji="0" lang="en-US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S</a:t>
            </a:r>
            <a:r>
              <a:rPr kumimoji="0" lang="ru-RU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kumimoji="0" lang="en-US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A.A</a:t>
            </a:r>
            <a:r>
              <a:rPr kumimoji="0" lang="ru-RU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kumimoji="0" lang="en-US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review</a:t>
            </a:r>
            <a:r>
              <a:rPr kumimoji="0" lang="ru-RU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kumimoji="0" lang="en-US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of</a:t>
            </a:r>
            <a:r>
              <a:rPr kumimoji="0" lang="ru-RU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kumimoji="0" lang="en-US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delayed</a:t>
            </a:r>
            <a:r>
              <a:rPr kumimoji="0" lang="ru-RU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kumimoji="0" lang="en-US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ischemic</a:t>
            </a:r>
            <a:r>
              <a:rPr kumimoji="0" lang="ru-RU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kumimoji="0" lang="en-US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neurologic</a:t>
            </a:r>
            <a:r>
              <a:rPr kumimoji="0" lang="ru-RU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kumimoji="0" lang="en-US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deficit</a:t>
            </a:r>
            <a:r>
              <a:rPr kumimoji="0" lang="ru-RU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kumimoji="0" lang="en-US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following</a:t>
            </a:r>
            <a:r>
              <a:rPr kumimoji="0" lang="ru-RU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kumimoji="0" lang="en-US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aneurysmal</a:t>
            </a:r>
            <a:r>
              <a:rPr kumimoji="0" lang="ru-RU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kumimoji="0" lang="en-US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subarachnoid</a:t>
            </a:r>
            <a:r>
              <a:rPr kumimoji="0" lang="ru-RU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kumimoji="0" lang="en-US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hemorrhage:</a:t>
            </a:r>
            <a:r>
              <a:rPr kumimoji="0" lang="ru-RU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kumimoji="0" lang="en-US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historical</a:t>
            </a:r>
            <a:r>
              <a:rPr kumimoji="0" lang="ru-RU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kumimoji="0" lang="en-US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overview,</a:t>
            </a:r>
            <a:r>
              <a:rPr kumimoji="0" lang="ru-RU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kumimoji="0" lang="en-US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current</a:t>
            </a:r>
            <a:r>
              <a:rPr kumimoji="0" lang="ru-RU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kumimoji="0" lang="en-US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treatment,</a:t>
            </a:r>
            <a:r>
              <a:rPr kumimoji="0" lang="ru-RU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kumimoji="0" lang="en-US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and</a:t>
            </a:r>
            <a:r>
              <a:rPr kumimoji="0" lang="ru-RU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kumimoji="0" lang="en-US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pathophysiology. </a:t>
            </a:r>
            <a:r>
              <a:rPr kumimoji="0" lang="en-US" altLang="ru-RU" sz="1200" i="1">
                <a:solidFill>
                  <a:schemeClr val="tx1"/>
                </a:solidFill>
                <a:latin typeface="Calibri" panose="020F0502020204030204" pitchFamily="34" charset="0"/>
              </a:rPr>
              <a:t>World Neurosurg </a:t>
            </a:r>
            <a:r>
              <a:rPr kumimoji="0" lang="en-US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(2010) </a:t>
            </a:r>
            <a:r>
              <a:rPr kumimoji="0" lang="en-US" altLang="ru-RU" sz="1200" b="1">
                <a:solidFill>
                  <a:schemeClr val="tx1"/>
                </a:solidFill>
                <a:latin typeface="Calibri" panose="020F0502020204030204" pitchFamily="34" charset="0"/>
              </a:rPr>
              <a:t>73</a:t>
            </a:r>
            <a:r>
              <a:rPr kumimoji="0" lang="en-US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(6):654–67.doi:10.1016/j.wneu.2010.02.005 </a:t>
            </a:r>
            <a:endParaRPr kumimoji="0" lang="ru-RU" altLang="ru-RU" sz="120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kumimoji="0" lang="en-US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Kassell</a:t>
            </a:r>
            <a:r>
              <a:rPr kumimoji="0" lang="ru-RU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kumimoji="0" lang="en-US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N</a:t>
            </a:r>
            <a:r>
              <a:rPr kumimoji="0" lang="ru-RU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kumimoji="0" lang="en-US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F,</a:t>
            </a:r>
            <a:r>
              <a:rPr kumimoji="0" lang="ru-RU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kumimoji="0" lang="en-US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Boarini</a:t>
            </a:r>
            <a:r>
              <a:rPr kumimoji="0" lang="ru-RU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kumimoji="0" lang="en-US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D</a:t>
            </a:r>
            <a:r>
              <a:rPr kumimoji="0" lang="ru-RU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kumimoji="0" lang="en-US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J,</a:t>
            </a:r>
            <a:r>
              <a:rPr kumimoji="0" lang="ru-RU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kumimoji="0" lang="en-US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Adams</a:t>
            </a:r>
            <a:r>
              <a:rPr kumimoji="0" lang="ru-RU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kumimoji="0" lang="en-US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H</a:t>
            </a:r>
            <a:r>
              <a:rPr kumimoji="0" lang="ru-RU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kumimoji="0" lang="en-US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P</a:t>
            </a:r>
            <a:r>
              <a:rPr kumimoji="0" lang="ru-RU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kumimoji="0" lang="en-US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Jr,</a:t>
            </a:r>
            <a:r>
              <a:rPr kumimoji="0" lang="ru-RU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kumimoji="0" lang="en-US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Sahs</a:t>
            </a:r>
            <a:r>
              <a:rPr kumimoji="0" lang="ru-RU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kumimoji="0" lang="en-US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A</a:t>
            </a:r>
            <a:r>
              <a:rPr kumimoji="0" lang="ru-RU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kumimoji="0" lang="en-US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L,</a:t>
            </a:r>
            <a:r>
              <a:rPr kumimoji="0" lang="ru-RU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kumimoji="0" lang="en-US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Graf</a:t>
            </a:r>
            <a:r>
              <a:rPr kumimoji="0" lang="ru-RU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kumimoji="0" lang="en-US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C</a:t>
            </a:r>
            <a:r>
              <a:rPr kumimoji="0" lang="ru-RU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kumimoji="0" lang="en-US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J,</a:t>
            </a:r>
            <a:r>
              <a:rPr kumimoji="0" lang="ru-RU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kumimoji="0" lang="en-US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Torner</a:t>
            </a:r>
            <a:r>
              <a:rPr kumimoji="0" lang="ru-RU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kumimoji="0" lang="en-US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J</a:t>
            </a:r>
            <a:r>
              <a:rPr kumimoji="0" lang="ru-RU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kumimoji="0" lang="en-US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C,</a:t>
            </a:r>
            <a:r>
              <a:rPr kumimoji="0" lang="ru-RU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kumimoji="0" lang="en-US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et</a:t>
            </a:r>
            <a:r>
              <a:rPr kumimoji="0" lang="ru-RU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kumimoji="0" lang="en-US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al.</a:t>
            </a:r>
            <a:r>
              <a:rPr kumimoji="0" lang="ru-RU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kumimoji="0" lang="en-US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Overall management</a:t>
            </a:r>
            <a:r>
              <a:rPr kumimoji="0" lang="ru-RU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kumimoji="0" lang="en-US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of</a:t>
            </a:r>
            <a:r>
              <a:rPr kumimoji="0" lang="ru-RU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kumimoji="0" lang="en-US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ruptured</a:t>
            </a:r>
            <a:r>
              <a:rPr kumimoji="0" lang="ru-RU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kumimoji="0" lang="en-US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aneurysm:</a:t>
            </a:r>
            <a:r>
              <a:rPr kumimoji="0" lang="ru-RU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kumimoji="0" lang="en-US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comparison</a:t>
            </a:r>
            <a:r>
              <a:rPr kumimoji="0" lang="ru-RU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kumimoji="0" lang="en-US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of</a:t>
            </a:r>
            <a:r>
              <a:rPr kumimoji="0" lang="ru-RU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kumimoji="0" lang="en-US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early</a:t>
            </a:r>
            <a:r>
              <a:rPr kumimoji="0" lang="ru-RU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kumimoji="0" lang="en-US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and</a:t>
            </a:r>
            <a:r>
              <a:rPr kumimoji="0" lang="ru-RU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kumimoji="0" lang="en-US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late</a:t>
            </a:r>
            <a:r>
              <a:rPr kumimoji="0" lang="ru-RU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kumimoji="0" lang="en-US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operation. </a:t>
            </a:r>
            <a:r>
              <a:rPr kumimoji="0" lang="en-US" altLang="ru-RU" sz="1200" i="1">
                <a:solidFill>
                  <a:schemeClr val="tx1"/>
                </a:solidFill>
                <a:latin typeface="Calibri" panose="020F0502020204030204" pitchFamily="34" charset="0"/>
              </a:rPr>
              <a:t>Neurosurgery </a:t>
            </a:r>
            <a:r>
              <a:rPr kumimoji="0" lang="en-US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(1981) </a:t>
            </a:r>
            <a:r>
              <a:rPr kumimoji="0" lang="en-US" altLang="ru-RU" sz="1200" b="1">
                <a:solidFill>
                  <a:schemeClr val="tx1"/>
                </a:solidFill>
                <a:latin typeface="Calibri" panose="020F0502020204030204" pitchFamily="34" charset="0"/>
              </a:rPr>
              <a:t>9</a:t>
            </a:r>
            <a:r>
              <a:rPr kumimoji="0" lang="en-US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(2):120–8.doi:10.1227/00006123-198108000-00002 </a:t>
            </a:r>
            <a:endParaRPr kumimoji="0" lang="ru-RU" altLang="ru-RU" sz="120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kumimoji="0" lang="en-US" altLang="ru-RU" sz="1200" i="1">
                <a:solidFill>
                  <a:schemeClr val="tx1"/>
                </a:solidFill>
                <a:latin typeface="Calibri" panose="020F0502020204030204" pitchFamily="34" charset="0"/>
              </a:rPr>
              <a:t>SIXTH</a:t>
            </a:r>
            <a:r>
              <a:rPr kumimoji="0" lang="ru-RU" altLang="ru-RU" sz="1200" i="1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kumimoji="0" lang="en-US" altLang="ru-RU" sz="1200" i="1">
                <a:solidFill>
                  <a:schemeClr val="tx1"/>
                </a:solidFill>
                <a:latin typeface="Calibri" panose="020F0502020204030204" pitchFamily="34" charset="0"/>
              </a:rPr>
              <a:t>International</a:t>
            </a:r>
            <a:r>
              <a:rPr kumimoji="0" lang="ru-RU" altLang="ru-RU" sz="1200" i="1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kumimoji="0" lang="en-US" altLang="ru-RU" sz="1200" i="1">
                <a:solidFill>
                  <a:schemeClr val="tx1"/>
                </a:solidFill>
                <a:latin typeface="Calibri" panose="020F0502020204030204" pitchFamily="34" charset="0"/>
              </a:rPr>
              <a:t>Congress</a:t>
            </a:r>
            <a:r>
              <a:rPr kumimoji="0" lang="ru-RU" altLang="ru-RU" sz="1200" i="1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kumimoji="0" lang="en-US" altLang="ru-RU" sz="1200" i="1">
                <a:solidFill>
                  <a:schemeClr val="tx1"/>
                </a:solidFill>
                <a:latin typeface="Calibri" panose="020F0502020204030204" pitchFamily="34" charset="0"/>
              </a:rPr>
              <a:t>of</a:t>
            </a:r>
            <a:r>
              <a:rPr kumimoji="0" lang="ru-RU" altLang="ru-RU" sz="1200" i="1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kumimoji="0" lang="en-US" altLang="ru-RU" sz="1200" i="1">
                <a:solidFill>
                  <a:schemeClr val="tx1"/>
                </a:solidFill>
                <a:latin typeface="Calibri" panose="020F0502020204030204" pitchFamily="34" charset="0"/>
              </a:rPr>
              <a:t>Radiology</a:t>
            </a:r>
            <a:r>
              <a:rPr kumimoji="0" lang="en-US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; 1950</a:t>
            </a:r>
            <a:r>
              <a:rPr kumimoji="0" lang="ru-RU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kumimoji="0" lang="en-US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July</a:t>
            </a:r>
            <a:r>
              <a:rPr kumimoji="0" lang="ru-RU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kumimoji="0" lang="en-US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23–29;London:</a:t>
            </a:r>
            <a:r>
              <a:rPr kumimoji="0" lang="ru-RU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kumimoji="0" lang="en-US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Radiography</a:t>
            </a:r>
            <a:r>
              <a:rPr kumimoji="0" lang="ru-RU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kumimoji="0" lang="en-US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(1949) </a:t>
            </a:r>
            <a:r>
              <a:rPr kumimoji="0" lang="en-US" altLang="ru-RU" sz="1200" b="1">
                <a:solidFill>
                  <a:schemeClr val="tx1"/>
                </a:solidFill>
                <a:latin typeface="Calibri" panose="020F0502020204030204" pitchFamily="34" charset="0"/>
              </a:rPr>
              <a:t>15</a:t>
            </a:r>
            <a:r>
              <a:rPr kumimoji="0" lang="en-US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(180):282. </a:t>
            </a:r>
            <a:endParaRPr kumimoji="0" lang="ru-RU" altLang="ru-RU" sz="120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kumimoji="0" lang="en-US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Ecker</a:t>
            </a:r>
            <a:r>
              <a:rPr kumimoji="0" lang="ru-RU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kumimoji="0" lang="en-US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A</a:t>
            </a:r>
            <a:r>
              <a:rPr kumimoji="0" lang="ru-RU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kumimoji="0" lang="en-US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,</a:t>
            </a:r>
            <a:r>
              <a:rPr kumimoji="0" lang="ru-RU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kumimoji="0" lang="en-US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Riemenschneider</a:t>
            </a:r>
            <a:r>
              <a:rPr kumimoji="0" lang="ru-RU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kumimoji="0" lang="en-US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P</a:t>
            </a:r>
            <a:r>
              <a:rPr kumimoji="0" lang="ru-RU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kumimoji="0" lang="en-US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A.</a:t>
            </a:r>
            <a:r>
              <a:rPr kumimoji="0" lang="ru-RU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kumimoji="0" lang="en-US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Arteriographic</a:t>
            </a:r>
            <a:r>
              <a:rPr kumimoji="0" lang="ru-RU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kumimoji="0" lang="en-US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demonstration</a:t>
            </a:r>
            <a:r>
              <a:rPr kumimoji="0" lang="ru-RU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kumimoji="0" lang="en-US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of</a:t>
            </a:r>
            <a:r>
              <a:rPr kumimoji="0" lang="ru-RU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kumimoji="0" lang="en-US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spasm</a:t>
            </a:r>
            <a:r>
              <a:rPr kumimoji="0" lang="ru-RU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kumimoji="0" lang="en-US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of</a:t>
            </a:r>
            <a:r>
              <a:rPr kumimoji="0" lang="ru-RU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kumimoji="0" lang="en-US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the intracranial</a:t>
            </a:r>
            <a:r>
              <a:rPr kumimoji="0" lang="ru-RU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kumimoji="0" lang="en-US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arteries,</a:t>
            </a:r>
            <a:r>
              <a:rPr kumimoji="0" lang="ru-RU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kumimoji="0" lang="en-US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with</a:t>
            </a:r>
            <a:r>
              <a:rPr kumimoji="0" lang="ru-RU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kumimoji="0" lang="en-US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special</a:t>
            </a:r>
            <a:r>
              <a:rPr kumimoji="0" lang="ru-RU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kumimoji="0" lang="en-US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reference</a:t>
            </a:r>
            <a:r>
              <a:rPr kumimoji="0" lang="ru-RU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kumimoji="0" lang="en-US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to</a:t>
            </a:r>
            <a:r>
              <a:rPr kumimoji="0" lang="ru-RU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kumimoji="0" lang="en-US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saccular</a:t>
            </a:r>
            <a:r>
              <a:rPr kumimoji="0" lang="ru-RU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kumimoji="0" lang="en-US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arterial</a:t>
            </a:r>
            <a:r>
              <a:rPr kumimoji="0" lang="ru-RU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kumimoji="0" lang="en-US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aneurysms. </a:t>
            </a:r>
            <a:r>
              <a:rPr kumimoji="0" lang="en-US" altLang="ru-RU" sz="1200" i="1">
                <a:solidFill>
                  <a:schemeClr val="tx1"/>
                </a:solidFill>
                <a:latin typeface="Calibri" panose="020F0502020204030204" pitchFamily="34" charset="0"/>
              </a:rPr>
              <a:t>JNeu- rosurg </a:t>
            </a:r>
            <a:r>
              <a:rPr kumimoji="0" lang="en-US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(1951) </a:t>
            </a:r>
            <a:endParaRPr kumimoji="0" lang="ru-RU" altLang="ru-RU" sz="12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60A25B5-DFBD-4408-A5AA-705340A7F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9263" y="109538"/>
            <a:ext cx="9180512" cy="781050"/>
          </a:xfrm>
        </p:spPr>
        <p:txBody>
          <a:bodyPr/>
          <a:lstStyle/>
          <a:p>
            <a:pPr>
              <a:defRPr/>
            </a:pPr>
            <a:r>
              <a:rPr lang="ru-RU" sz="3200" dirty="0" err="1"/>
              <a:t>Вазоспазм</a:t>
            </a:r>
            <a:endParaRPr lang="ru-RU" sz="3200" dirty="0"/>
          </a:p>
        </p:txBody>
      </p:sp>
      <p:pic>
        <p:nvPicPr>
          <p:cNvPr id="7171" name="Picture 2">
            <a:extLst>
              <a:ext uri="{FF2B5EF4-FFF2-40B4-BE49-F238E27FC236}">
                <a16:creationId xmlns:a16="http://schemas.microsoft.com/office/drawing/2014/main" xmlns="" id="{2BE379CC-8514-4F2A-9D33-F9B51A10707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9588" y="2341563"/>
            <a:ext cx="2974975" cy="3349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трелка вниз 4">
            <a:extLst>
              <a:ext uri="{FF2B5EF4-FFF2-40B4-BE49-F238E27FC236}">
                <a16:creationId xmlns:a16="http://schemas.microsoft.com/office/drawing/2014/main" xmlns="" id="{D05B9FFA-1BFB-416A-BB69-0F1CDF192C23}"/>
              </a:ext>
            </a:extLst>
          </p:cNvPr>
          <p:cNvSpPr/>
          <p:nvPr/>
        </p:nvSpPr>
        <p:spPr>
          <a:xfrm>
            <a:off x="3827463" y="3268663"/>
            <a:ext cx="204787" cy="765175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xmlns="" id="{DC079F97-540D-43FF-8B4F-FED796FDB53A}"/>
              </a:ext>
            </a:extLst>
          </p:cNvPr>
          <p:cNvSpPr/>
          <p:nvPr/>
        </p:nvSpPr>
        <p:spPr>
          <a:xfrm>
            <a:off x="7221538" y="2443163"/>
            <a:ext cx="3575050" cy="317976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Головная боль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Тошнота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Рвота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Афазия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Гемипарез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Головокружение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Деменция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Атаксия</a:t>
            </a:r>
            <a:endParaRPr lang="ru-RU" dirty="0"/>
          </a:p>
        </p:txBody>
      </p:sp>
      <p:sp>
        <p:nvSpPr>
          <p:cNvPr id="7174" name="Прямоугольник 9">
            <a:extLst>
              <a:ext uri="{FF2B5EF4-FFF2-40B4-BE49-F238E27FC236}">
                <a16:creationId xmlns:a16="http://schemas.microsoft.com/office/drawing/2014/main" xmlns="" id="{AADF8439-F8FF-4BC5-81B7-7D485B20F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2850" y="1098550"/>
            <a:ext cx="411003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Ангиографический вазоспазм 50-70%</a:t>
            </a:r>
          </a:p>
        </p:txBody>
      </p:sp>
      <p:sp>
        <p:nvSpPr>
          <p:cNvPr id="7175" name="Прямоугольник 12">
            <a:extLst>
              <a:ext uri="{FF2B5EF4-FFF2-40B4-BE49-F238E27FC236}">
                <a16:creationId xmlns:a16="http://schemas.microsoft.com/office/drawing/2014/main" xmlns="" id="{9499C3B8-3D03-45B8-853D-43EBE88E93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3250" y="1139825"/>
            <a:ext cx="411003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Симтоматический вазоспазм 20-40%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40C8CC78-5B03-47A1-89B5-4927F859AF0C}"/>
              </a:ext>
            </a:extLst>
          </p:cNvPr>
          <p:cNvSpPr/>
          <p:nvPr/>
        </p:nvSpPr>
        <p:spPr>
          <a:xfrm>
            <a:off x="928688" y="5797550"/>
            <a:ext cx="4994275" cy="738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Ангиографический </a:t>
            </a:r>
            <a:r>
              <a:rPr lang="ru-RU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вазоспазм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после субарахноидального кровоизлияния из аневризмы был впервые описан в 1950 году в работе Рида и Джонсона 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>
            <a:extLst>
              <a:ext uri="{FF2B5EF4-FFF2-40B4-BE49-F238E27FC236}">
                <a16:creationId xmlns:a16="http://schemas.microsoft.com/office/drawing/2014/main" xmlns="" id="{215970AA-071A-4D6B-A570-F214EE52635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239838" y="534988"/>
            <a:ext cx="10566400" cy="5175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00000"/>
              </a:lnSpc>
            </a:pPr>
            <a:r>
              <a:rPr lang="ru-RU" altLang="ru-RU" sz="320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диагностики церебрального вазоспазма</a:t>
            </a:r>
            <a:r>
              <a:rPr lang="ru-RU" altLang="ru-RU" sz="320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195" name="Объект 2">
            <a:extLst>
              <a:ext uri="{FF2B5EF4-FFF2-40B4-BE49-F238E27FC236}">
                <a16:creationId xmlns:a16="http://schemas.microsoft.com/office/drawing/2014/main" xmlns="" id="{262DFCDE-5D1F-4143-B56D-80960C4FDD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875" y="1792288"/>
            <a:ext cx="11660188" cy="3001962"/>
          </a:xfrm>
        </p:spPr>
        <p:txBody>
          <a:bodyPr/>
          <a:lstStyle/>
          <a:p>
            <a:pPr algn="just" eaLnBrk="1" hangingPunct="1"/>
            <a:r>
              <a:rPr lang="ru-RU" alt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Ангиография сосудов головного мозга – золотой стандарт диагностики церебрального вазоспазма. Оценка задержки венозной фазы позволяет оценить тяжесть ишемии головного мозга.</a:t>
            </a:r>
          </a:p>
          <a:p>
            <a:pPr algn="just" eaLnBrk="1" hangingPunct="1"/>
            <a:r>
              <a:rPr lang="ru-RU" alt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Альтернативные диагностические тесты, такие как КТА и транскраниальная допплерография [1]. </a:t>
            </a:r>
          </a:p>
          <a:p>
            <a:pPr algn="just" eaLnBrk="1" hangingPunct="1"/>
            <a:r>
              <a:rPr lang="ru-RU" alt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 и МРТ перфузионные исследования позволяют объективно доказать критическое снижение перфузии головного мозга в результате церебрального вазоспазма.</a:t>
            </a:r>
          </a:p>
          <a:p>
            <a:pPr algn="just" eaLnBrk="1" hangingPunct="1"/>
            <a:endParaRPr lang="ru-RU" altLang="ru-RU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6" name="Прямоугольник 3">
            <a:extLst>
              <a:ext uri="{FF2B5EF4-FFF2-40B4-BE49-F238E27FC236}">
                <a16:creationId xmlns:a16="http://schemas.microsoft.com/office/drawing/2014/main" xmlns="" id="{9E9893ED-EEA1-454F-99C3-FB54DBBC0E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413" y="6142038"/>
            <a:ext cx="116951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kumimoji="0" lang="en-US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Wintermark M, Ko NU, Smith WS, Liu S, Higashida RT, Dillon WP. Vasospasm after subarachnoid hemorrhage: utility of perfusion CT and CT angiography on diagnosis and management. Am J Neuroradiol. 2006;27:26–34. [</a:t>
            </a:r>
            <a:r>
              <a:rPr kumimoji="0" lang="en-US" altLang="ru-RU" sz="1200">
                <a:solidFill>
                  <a:schemeClr val="tx1"/>
                </a:solidFill>
                <a:latin typeface="Calibri" panose="020F0502020204030204" pitchFamily="34" charset="0"/>
                <a:hlinkClick r:id="rId3"/>
              </a:rPr>
              <a:t>PubMed</a:t>
            </a:r>
            <a:r>
              <a:rPr kumimoji="0" lang="en-US" altLang="ru-RU" sz="1200">
                <a:solidFill>
                  <a:schemeClr val="tx1"/>
                </a:solidFill>
                <a:latin typeface="Calibri" panose="020F0502020204030204" pitchFamily="34" charset="0"/>
              </a:rPr>
              <a:t>]</a:t>
            </a:r>
            <a:r>
              <a:rPr kumimoji="0" lang="en-US" altLang="ru-RU" sz="1200" b="1">
                <a:solidFill>
                  <a:schemeClr val="tx1"/>
                </a:solidFill>
                <a:latin typeface="Calibri" panose="020F0502020204030204" pitchFamily="34" charset="0"/>
              </a:rPr>
              <a:t>Changes Clinical Practice</a:t>
            </a:r>
            <a:r>
              <a:rPr kumimoji="0" lang="ru-RU" altLang="ru-RU" sz="1200" b="1">
                <a:solidFill>
                  <a:schemeClr val="tx1"/>
                </a:solidFill>
                <a:latin typeface="Calibri" panose="020F0502020204030204" pitchFamily="34" charset="0"/>
              </a:rPr>
              <a:t>.</a:t>
            </a:r>
          </a:p>
        </p:txBody>
      </p:sp>
      <p:pic>
        <p:nvPicPr>
          <p:cNvPr id="8197" name="Picture 2">
            <a:extLst>
              <a:ext uri="{FF2B5EF4-FFF2-40B4-BE49-F238E27FC236}">
                <a16:creationId xmlns:a16="http://schemas.microsoft.com/office/drawing/2014/main" xmlns="" id="{90B57D95-CC3D-4556-BAAB-35C796FE6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214313"/>
            <a:ext cx="9874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>
            <a:extLst>
              <a:ext uri="{FF2B5EF4-FFF2-40B4-BE49-F238E27FC236}">
                <a16:creationId xmlns:a16="http://schemas.microsoft.com/office/drawing/2014/main" xmlns="" id="{EFA2897A-DA67-42F9-A080-DAB21F2EA25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128838" y="477838"/>
            <a:ext cx="8826500" cy="458787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 sz="320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Опции лечения церебрального вазоспазма</a:t>
            </a:r>
          </a:p>
        </p:txBody>
      </p:sp>
      <p:sp>
        <p:nvSpPr>
          <p:cNvPr id="7171" name="Объект 2">
            <a:extLst>
              <a:ext uri="{FF2B5EF4-FFF2-40B4-BE49-F238E27FC236}">
                <a16:creationId xmlns:a16="http://schemas.microsoft.com/office/drawing/2014/main" xmlns="" id="{F9C2BD09-9684-4E83-8C2A-14A5E880DD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716088"/>
            <a:ext cx="11560175" cy="4084637"/>
          </a:xfrm>
        </p:spPr>
        <p:txBody>
          <a:bodyPr/>
          <a:lstStyle/>
          <a:p>
            <a:pPr algn="just" eaLnBrk="1" hangingPunct="1">
              <a:buFont typeface="Arial" charset="0"/>
              <a:buChar char="•"/>
              <a:defRPr/>
            </a:pP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Лечение пероральным </a:t>
            </a:r>
            <a:r>
              <a:rPr lang="ru-RU" alt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нимодипином</a:t>
            </a: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блокатором кальциевых каналов, стало по существу стандартом медицинской помощи пациентов с субарахноидальным кровоизлиянием. </a:t>
            </a:r>
            <a:r>
              <a:rPr lang="ru-RU" altLang="ru-RU" sz="20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данным исследований Аллена от 1983 года [1], у 13% пациентов в группе плацебо были тяжелые неврологические дефициты, связанные с </a:t>
            </a:r>
            <a:r>
              <a:rPr lang="ru-RU" altLang="ru-RU" sz="20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вазоспазмом</a:t>
            </a:r>
            <a:r>
              <a:rPr lang="ru-RU" altLang="ru-RU" sz="20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 по сравнению с группой </a:t>
            </a:r>
            <a:r>
              <a:rPr lang="ru-RU" altLang="ru-RU" sz="20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нимодипина</a:t>
            </a:r>
            <a:r>
              <a:rPr lang="ru-RU" altLang="ru-RU" sz="20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1.7 % (p &lt;0,03</a:t>
            </a:r>
            <a:r>
              <a:rPr lang="ru-RU" alt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 eaLnBrk="1" hangingPunct="1">
              <a:buFont typeface="Arial" charset="0"/>
              <a:buChar char="•"/>
              <a:defRPr/>
            </a:pPr>
            <a:endParaRPr lang="ru-RU" alt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buFont typeface="Arial" charset="0"/>
              <a:buChar char="•"/>
              <a:defRPr/>
            </a:pPr>
            <a:endParaRPr lang="ru-RU" alt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hangingPunct="1">
              <a:buFont typeface="Arial" charset="0"/>
              <a:buNone/>
              <a:defRPr/>
            </a:pPr>
            <a:endParaRPr lang="en-US" alt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0" name="Picture 2">
            <a:extLst>
              <a:ext uri="{FF2B5EF4-FFF2-40B4-BE49-F238E27FC236}">
                <a16:creationId xmlns:a16="http://schemas.microsoft.com/office/drawing/2014/main" xmlns="" id="{3A9A3C3E-1291-4DC3-BB0D-7E49AC152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153988"/>
            <a:ext cx="9874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6">
            <a:extLst>
              <a:ext uri="{FF2B5EF4-FFF2-40B4-BE49-F238E27FC236}">
                <a16:creationId xmlns:a16="http://schemas.microsoft.com/office/drawing/2014/main" xmlns="" id="{B48C5822-CCEF-452C-8E55-A3DBC3D98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2" t="20581" r="8006" b="34903"/>
          <a:stretch>
            <a:fillRect/>
          </a:stretch>
        </p:blipFill>
        <p:spPr bwMode="auto">
          <a:xfrm>
            <a:off x="1719263" y="3876675"/>
            <a:ext cx="8761412" cy="218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>
            <a:extLst>
              <a:ext uri="{FF2B5EF4-FFF2-40B4-BE49-F238E27FC236}">
                <a16:creationId xmlns:a16="http://schemas.microsoft.com/office/drawing/2014/main" xmlns="" id="{40357348-B679-4BEE-8E5E-84D000075F6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12800" y="274638"/>
            <a:ext cx="10566400" cy="458787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 sz="320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Опции лечения церебрального вазоспазма</a:t>
            </a:r>
            <a:endParaRPr lang="ru-RU" altLang="ru-RU">
              <a:solidFill>
                <a:srgbClr val="FFFF00"/>
              </a:solidFill>
              <a:effectLst/>
            </a:endParaRPr>
          </a:p>
        </p:txBody>
      </p:sp>
      <p:pic>
        <p:nvPicPr>
          <p:cNvPr id="10243" name="Объект 5">
            <a:extLst>
              <a:ext uri="{FF2B5EF4-FFF2-40B4-BE49-F238E27FC236}">
                <a16:creationId xmlns:a16="http://schemas.microsoft.com/office/drawing/2014/main" xmlns="" id="{F3E5D925-2C19-4C21-B79C-82D4E3A519B6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1" t="21510" r="33000" b="54446"/>
          <a:stretch>
            <a:fillRect/>
          </a:stretch>
        </p:blipFill>
        <p:spPr>
          <a:xfrm>
            <a:off x="2060575" y="3978275"/>
            <a:ext cx="7124700" cy="2232025"/>
          </a:xfrm>
        </p:spPr>
      </p:pic>
      <p:pic>
        <p:nvPicPr>
          <p:cNvPr id="10244" name="Picture 2">
            <a:extLst>
              <a:ext uri="{FF2B5EF4-FFF2-40B4-BE49-F238E27FC236}">
                <a16:creationId xmlns:a16="http://schemas.microsoft.com/office/drawing/2014/main" xmlns="" id="{964A6E0B-150A-4457-8A17-2D64B866D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153988"/>
            <a:ext cx="9874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5" name="Прямоугольник 3">
            <a:extLst>
              <a:ext uri="{FF2B5EF4-FFF2-40B4-BE49-F238E27FC236}">
                <a16:creationId xmlns:a16="http://schemas.microsoft.com/office/drawing/2014/main" xmlns="" id="{2A220AA9-AEDC-4668-B245-4990596975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400" y="844550"/>
            <a:ext cx="11615738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Yahia Z. Al-Tamimi, MRCS; Deepti Bhargava, MRCS; Richard G. Feltbower, PhD; Gregory Hall, PhD; Anthony J.P. Goddard, FRCR; Audrey C. Quinn, FFARCSI; Stuart A. Ross, FRCS(SN)</a:t>
            </a:r>
            <a:r>
              <a:rPr lang="ru-RU" altLang="ru-RU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altLang="ru-RU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Люмбальный дренаж цереброспинальной жидкости после аневризматического субарахноидального кровоизлияния. Проспективное, рандомизированное, контролируемое исследование </a:t>
            </a:r>
            <a:r>
              <a:rPr lang="en-US" altLang="ru-RU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(LUMAS)</a:t>
            </a:r>
            <a:r>
              <a:rPr lang="ru-RU" altLang="ru-RU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20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altLang="ru-RU" sz="20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 </a:t>
            </a:r>
            <a:r>
              <a:rPr lang="en-US" altLang="ru-RU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</a:t>
            </a:r>
            <a:r>
              <a:rPr lang="ru-RU" altLang="ru-RU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люмбальный дренаж цереброспинальной жидкости после аневризматического субарахноидального кровоизлияния показало значимое снижение отсроченного ишемического неврологического дефицита и раннее улучшение клинического исхода</a:t>
            </a:r>
            <a:r>
              <a:rPr lang="en-US" altLang="ru-RU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altLang="ru-RU" sz="20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>
            <a:extLst>
              <a:ext uri="{FF2B5EF4-FFF2-40B4-BE49-F238E27FC236}">
                <a16:creationId xmlns:a16="http://schemas.microsoft.com/office/drawing/2014/main" xmlns="" id="{6669E571-EC5D-4E41-B82C-DB2B5B84DE8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785813" y="646113"/>
            <a:ext cx="10566400" cy="458787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00000"/>
              </a:lnSpc>
            </a:pPr>
            <a:r>
              <a:rPr lang="ru-RU" altLang="ru-RU" sz="320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Эндоваскулярные </a:t>
            </a:r>
            <a:br>
              <a:rPr lang="ru-RU" altLang="ru-RU" sz="320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20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опции лечения церебрального вазоспазма</a:t>
            </a:r>
          </a:p>
        </p:txBody>
      </p:sp>
      <p:sp>
        <p:nvSpPr>
          <p:cNvPr id="9219" name="Объект 2">
            <a:extLst>
              <a:ext uri="{FF2B5EF4-FFF2-40B4-BE49-F238E27FC236}">
                <a16:creationId xmlns:a16="http://schemas.microsoft.com/office/drawing/2014/main" xmlns="" id="{524B0642-D3F2-4F54-B4C2-0489C56CA7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663" y="1233488"/>
            <a:ext cx="11698287" cy="3554412"/>
          </a:xfrm>
        </p:spPr>
        <p:txBody>
          <a:bodyPr/>
          <a:lstStyle/>
          <a:p>
            <a:pPr algn="just" eaLnBrk="1" hangingPunct="1">
              <a:buFont typeface="Arial" charset="0"/>
              <a:buChar char="•"/>
              <a:defRPr/>
            </a:pPr>
            <a:r>
              <a:rPr lang="ru-RU" alt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Эндоваскулярное</a:t>
            </a: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лечение церебрального </a:t>
            </a:r>
            <a:r>
              <a:rPr lang="ru-RU" alt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вазоспазма</a:t>
            </a: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выполняется пациентам при неэффективности консервативной терапии и внезапно возникшем неврологическом дефиците [1]. </a:t>
            </a:r>
          </a:p>
          <a:p>
            <a:pPr algn="just" eaLnBrk="1" hangingPunct="1">
              <a:buFont typeface="Arial" charset="0"/>
              <a:buChar char="•"/>
              <a:defRPr/>
            </a:pP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Вмешательство обычно состоит из баллонной </a:t>
            </a:r>
            <a:r>
              <a:rPr lang="ru-RU" alt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ангиопластики</a:t>
            </a: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спазмированных</a:t>
            </a: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сосудов и селективное введение </a:t>
            </a:r>
            <a:r>
              <a:rPr lang="ru-RU" alt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инфузии</a:t>
            </a: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сосудорасширяющих средств непосредственно в </a:t>
            </a:r>
            <a:r>
              <a:rPr lang="ru-RU" alt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спазмированные</a:t>
            </a: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сосуды (блокаторы кальциевых каналов). </a:t>
            </a:r>
          </a:p>
          <a:p>
            <a:pPr marL="0" indent="0" algn="just" eaLnBrk="1" hangingPunct="1">
              <a:buFont typeface="Arial" charset="0"/>
              <a:buNone/>
              <a:defRPr/>
            </a:pP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altLang="ru-RU" sz="20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Методы </a:t>
            </a:r>
            <a:r>
              <a:rPr lang="ru-RU" altLang="ru-RU" sz="20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эндоваскулярной</a:t>
            </a:r>
            <a:r>
              <a:rPr lang="ru-RU" altLang="ru-RU" sz="20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баллонной </a:t>
            </a:r>
            <a:r>
              <a:rPr lang="ru-RU" altLang="ru-RU" sz="20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ангиопластики</a:t>
            </a:r>
            <a:r>
              <a:rPr lang="ru-RU" altLang="ru-RU" sz="20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для лечения церебрального </a:t>
            </a:r>
            <a:r>
              <a:rPr lang="ru-RU" altLang="ru-RU" sz="20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вазоспазма</a:t>
            </a:r>
            <a:r>
              <a:rPr lang="ru-RU" altLang="ru-RU" sz="20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впервые описаны в 1984 году Зубковым и его коллегами [2], которые сообщили об успешном использовании баллонных катетеров для расширения 105 </a:t>
            </a:r>
            <a:r>
              <a:rPr lang="ru-RU" altLang="ru-RU" sz="20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спазмированных</a:t>
            </a:r>
            <a:r>
              <a:rPr lang="ru-RU" altLang="ru-RU" sz="20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артерий у 33 пациентов с САК.</a:t>
            </a:r>
          </a:p>
        </p:txBody>
      </p:sp>
      <p:sp>
        <p:nvSpPr>
          <p:cNvPr id="24579" name="Прямоугольник 3">
            <a:extLst>
              <a:ext uri="{FF2B5EF4-FFF2-40B4-BE49-F238E27FC236}">
                <a16:creationId xmlns:a16="http://schemas.microsoft.com/office/drawing/2014/main" xmlns="" id="{406241C6-B5D9-4857-AE4E-60C50B69C3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3" y="6024563"/>
            <a:ext cx="118252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Tw Cen MT" pitchFamily="34" charset="0"/>
                <a:cs typeface="Arial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w Cen MT" pitchFamily="34" charset="0"/>
                <a:cs typeface="Arial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w Cen MT" pitchFamily="34" charset="0"/>
                <a:cs typeface="Arial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w Cen MT" pitchFamily="34" charset="0"/>
                <a:cs typeface="Arial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w Cen M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w Cen MT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kumimoji="0" lang="ru-RU" altLang="ru-RU" sz="1000" dirty="0">
                <a:latin typeface="Calibri" pitchFamily="34" charset="0"/>
              </a:rPr>
              <a:t>1.  </a:t>
            </a:r>
            <a:r>
              <a:rPr kumimoji="0" lang="en-US" altLang="ru-RU" sz="1000" dirty="0">
                <a:latin typeface="Calibri" pitchFamily="34" charset="0"/>
              </a:rPr>
              <a:t>Jun P, </a:t>
            </a:r>
            <a:r>
              <a:rPr kumimoji="0" lang="en-US" altLang="ru-RU" sz="1000" dirty="0" err="1">
                <a:latin typeface="Calibri" pitchFamily="34" charset="0"/>
              </a:rPr>
              <a:t>Ko</a:t>
            </a:r>
            <a:r>
              <a:rPr kumimoji="0" lang="en-US" altLang="ru-RU" sz="1000" dirty="0">
                <a:latin typeface="Calibri" pitchFamily="34" charset="0"/>
              </a:rPr>
              <a:t> NU, English JD, Dowd CF, </a:t>
            </a:r>
            <a:r>
              <a:rPr kumimoji="0" lang="en-US" altLang="ru-RU" sz="1000" dirty="0" err="1">
                <a:latin typeface="Calibri" pitchFamily="34" charset="0"/>
              </a:rPr>
              <a:t>Halbach</a:t>
            </a:r>
            <a:r>
              <a:rPr kumimoji="0" lang="en-US" altLang="ru-RU" sz="1000" dirty="0">
                <a:latin typeface="Calibri" pitchFamily="34" charset="0"/>
              </a:rPr>
              <a:t> VV, </a:t>
            </a:r>
            <a:r>
              <a:rPr kumimoji="0" lang="en-US" altLang="ru-RU" sz="1000" dirty="0" err="1">
                <a:latin typeface="Calibri" pitchFamily="34" charset="0"/>
              </a:rPr>
              <a:t>Higashida</a:t>
            </a:r>
            <a:r>
              <a:rPr kumimoji="0" lang="en-US" altLang="ru-RU" sz="1000" dirty="0">
                <a:latin typeface="Calibri" pitchFamily="34" charset="0"/>
              </a:rPr>
              <a:t> RT,</a:t>
            </a:r>
            <a:r>
              <a:rPr kumimoji="0" lang="ru-RU" altLang="ru-RU" sz="1000" dirty="0">
                <a:latin typeface="Calibri" pitchFamily="34" charset="0"/>
              </a:rPr>
              <a:t> </a:t>
            </a:r>
            <a:r>
              <a:rPr kumimoji="0" lang="en-US" altLang="ru-RU" sz="1000" dirty="0">
                <a:latin typeface="Calibri" pitchFamily="34" charset="0"/>
              </a:rPr>
              <a:t>Lawton MT, </a:t>
            </a:r>
            <a:r>
              <a:rPr kumimoji="0" lang="en-US" altLang="ru-RU" sz="1000" dirty="0" err="1">
                <a:latin typeface="Calibri" pitchFamily="34" charset="0"/>
              </a:rPr>
              <a:t>Hetts</a:t>
            </a:r>
            <a:r>
              <a:rPr kumimoji="0" lang="en-US" altLang="ru-RU" sz="1000" dirty="0">
                <a:latin typeface="Calibri" pitchFamily="34" charset="0"/>
              </a:rPr>
              <a:t> SW. Endovascular treatment of medically refractory</a:t>
            </a:r>
            <a:r>
              <a:rPr kumimoji="0" lang="ru-RU" altLang="ru-RU" sz="1000" dirty="0">
                <a:latin typeface="Calibri" pitchFamily="34" charset="0"/>
              </a:rPr>
              <a:t> </a:t>
            </a:r>
            <a:r>
              <a:rPr kumimoji="0" lang="en-US" altLang="ru-RU" sz="1000" dirty="0">
                <a:latin typeface="Calibri" pitchFamily="34" charset="0"/>
              </a:rPr>
              <a:t>cerebral vasospasm following aneurysmal subarachnoid hemorrhage.</a:t>
            </a:r>
          </a:p>
          <a:p>
            <a:pPr eaLnBrk="1" hangingPunct="1">
              <a:defRPr/>
            </a:pPr>
            <a:r>
              <a:rPr kumimoji="0" lang="de-DE" altLang="ru-RU" sz="1000" i="1" dirty="0">
                <a:latin typeface="Calibri" pitchFamily="34" charset="0"/>
              </a:rPr>
              <a:t>AJNR Am J </a:t>
            </a:r>
            <a:r>
              <a:rPr kumimoji="0" lang="de-DE" altLang="ru-RU" sz="1000" i="1" dirty="0" err="1">
                <a:latin typeface="Calibri" pitchFamily="34" charset="0"/>
              </a:rPr>
              <a:t>Neuroradiol</a:t>
            </a:r>
            <a:r>
              <a:rPr kumimoji="0" lang="de-DE" altLang="ru-RU" sz="1000" dirty="0">
                <a:latin typeface="Calibri" pitchFamily="34" charset="0"/>
              </a:rPr>
              <a:t>. 2010;31:1911–1916.</a:t>
            </a:r>
          </a:p>
          <a:p>
            <a:pPr eaLnBrk="1" hangingPunct="1">
              <a:defRPr/>
            </a:pPr>
            <a:r>
              <a:rPr kumimoji="0" lang="ru-RU" altLang="ru-RU" sz="1000" dirty="0">
                <a:latin typeface="Calibri" pitchFamily="34" charset="0"/>
              </a:rPr>
              <a:t>2. </a:t>
            </a:r>
            <a:r>
              <a:rPr kumimoji="0" lang="en-US" altLang="ru-RU" sz="1000" dirty="0" err="1">
                <a:latin typeface="Calibri" pitchFamily="34" charset="0"/>
              </a:rPr>
              <a:t>Zubkov</a:t>
            </a:r>
            <a:r>
              <a:rPr kumimoji="0" lang="en-US" altLang="ru-RU" sz="1000" dirty="0">
                <a:latin typeface="Calibri" pitchFamily="34" charset="0"/>
              </a:rPr>
              <a:t> YN, </a:t>
            </a:r>
            <a:r>
              <a:rPr kumimoji="0" lang="en-US" altLang="ru-RU" sz="1000" dirty="0" err="1">
                <a:latin typeface="Calibri" pitchFamily="34" charset="0"/>
              </a:rPr>
              <a:t>Nikiforov</a:t>
            </a:r>
            <a:r>
              <a:rPr kumimoji="0" lang="en-US" altLang="ru-RU" sz="1000" dirty="0">
                <a:latin typeface="Calibri" pitchFamily="34" charset="0"/>
              </a:rPr>
              <a:t> BM, </a:t>
            </a:r>
            <a:r>
              <a:rPr kumimoji="0" lang="en-US" altLang="ru-RU" sz="1000" dirty="0" err="1">
                <a:latin typeface="Calibri" pitchFamily="34" charset="0"/>
              </a:rPr>
              <a:t>Shustin</a:t>
            </a:r>
            <a:r>
              <a:rPr kumimoji="0" lang="en-US" altLang="ru-RU" sz="1000" dirty="0">
                <a:latin typeface="Calibri" pitchFamily="34" charset="0"/>
              </a:rPr>
              <a:t> VA : Balloon catheter technique for dilatation of constricted cerebral arteries after aneurysmal SAH. </a:t>
            </a:r>
            <a:r>
              <a:rPr kumimoji="0" lang="en-US" altLang="ru-RU" sz="1000" b="1" dirty="0" err="1">
                <a:latin typeface="Calibri" pitchFamily="34" charset="0"/>
              </a:rPr>
              <a:t>Acta</a:t>
            </a:r>
            <a:r>
              <a:rPr kumimoji="0" lang="en-US" altLang="ru-RU" sz="1000" b="1" dirty="0">
                <a:latin typeface="Calibri" pitchFamily="34" charset="0"/>
              </a:rPr>
              <a:t> </a:t>
            </a:r>
            <a:r>
              <a:rPr kumimoji="0" lang="en-US" altLang="ru-RU" sz="1000" b="1" dirty="0" err="1">
                <a:latin typeface="Calibri" pitchFamily="34" charset="0"/>
              </a:rPr>
              <a:t>Neurochir</a:t>
            </a:r>
            <a:r>
              <a:rPr kumimoji="0" lang="en-US" altLang="ru-RU" sz="1000" b="1" dirty="0">
                <a:latin typeface="Calibri" pitchFamily="34" charset="0"/>
              </a:rPr>
              <a:t> (Wien) 70 </a:t>
            </a:r>
            <a:r>
              <a:rPr kumimoji="0" lang="en-US" altLang="ru-RU" sz="1000" dirty="0">
                <a:latin typeface="Calibri" pitchFamily="34" charset="0"/>
              </a:rPr>
              <a:t>: 65-79, 1984</a:t>
            </a:r>
            <a:endParaRPr kumimoji="0" lang="ru-RU" altLang="ru-RU" sz="1000" dirty="0">
              <a:latin typeface="Calibri" pitchFamily="34" charset="0"/>
            </a:endParaRPr>
          </a:p>
          <a:p>
            <a:pPr marL="228600" indent="-228600" eaLnBrk="1" hangingPunct="1">
              <a:buFontTx/>
              <a:buAutoNum type="arabicPeriod" startAt="3"/>
              <a:defRPr/>
            </a:pPr>
            <a:endParaRPr kumimoji="0" lang="ru-RU" altLang="ru-RU" sz="1000" dirty="0">
              <a:latin typeface="Calibri" pitchFamily="34" charset="0"/>
            </a:endParaRPr>
          </a:p>
        </p:txBody>
      </p:sp>
      <p:pic>
        <p:nvPicPr>
          <p:cNvPr id="11269" name="Picture 2">
            <a:extLst>
              <a:ext uri="{FF2B5EF4-FFF2-40B4-BE49-F238E27FC236}">
                <a16:creationId xmlns:a16="http://schemas.microsoft.com/office/drawing/2014/main" xmlns="" id="{2E99B2FA-5C0A-4E66-9A67-B6FF64F5C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179388"/>
            <a:ext cx="9874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>
            <a:extLst>
              <a:ext uri="{FF2B5EF4-FFF2-40B4-BE49-F238E27FC236}">
                <a16:creationId xmlns:a16="http://schemas.microsoft.com/office/drawing/2014/main" xmlns="" id="{E9108038-736D-4179-8084-2CB4A8A5A2A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144588" y="292100"/>
            <a:ext cx="10387012" cy="93345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00000"/>
              </a:lnSpc>
            </a:pPr>
            <a:r>
              <a:rPr lang="ru-RU" altLang="ru-RU" sz="280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Эндоваскулярные опции лечения церебрального вазоспазма: </a:t>
            </a:r>
            <a:br>
              <a:rPr lang="ru-RU" altLang="ru-RU" sz="280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ангиопластика стент-ретриверами</a:t>
            </a:r>
            <a:r>
              <a:rPr lang="ru-RU" altLang="ru-RU" sz="280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2291" name="Объект 4">
            <a:extLst>
              <a:ext uri="{FF2B5EF4-FFF2-40B4-BE49-F238E27FC236}">
                <a16:creationId xmlns:a16="http://schemas.microsoft.com/office/drawing/2014/main" xmlns="" id="{4BD2F89B-2899-481A-A40C-97EC8C14EE40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9" t="18982" r="36624" b="47507"/>
          <a:stretch>
            <a:fillRect/>
          </a:stretch>
        </p:blipFill>
        <p:spPr>
          <a:xfrm>
            <a:off x="1665288" y="3138488"/>
            <a:ext cx="8639175" cy="3275012"/>
          </a:xfrm>
        </p:spPr>
      </p:pic>
      <p:pic>
        <p:nvPicPr>
          <p:cNvPr id="12292" name="Picture 2">
            <a:extLst>
              <a:ext uri="{FF2B5EF4-FFF2-40B4-BE49-F238E27FC236}">
                <a16:creationId xmlns:a16="http://schemas.microsoft.com/office/drawing/2014/main" xmlns="" id="{96725A67-4645-44D4-811C-D1B83D826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179388"/>
            <a:ext cx="9874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873B005B-7C10-4560-926A-9F50AFFFE49C}"/>
              </a:ext>
            </a:extLst>
          </p:cNvPr>
          <p:cNvSpPr txBox="1">
            <a:spLocks/>
          </p:cNvSpPr>
          <p:nvPr/>
        </p:nvSpPr>
        <p:spPr>
          <a:xfrm>
            <a:off x="333375" y="1285875"/>
            <a:ext cx="11528425" cy="1223963"/>
          </a:xfrm>
          <a:prstGeom prst="rect">
            <a:avLst/>
          </a:prstGeom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 cap="all" spc="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 Narrow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>
              <a:defRPr/>
            </a:pPr>
            <a:r>
              <a:rPr lang="en-US" sz="1400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Bhogal</a:t>
            </a:r>
            <a:r>
              <a:rPr lang="en-US" sz="14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 P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1400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Loh</a:t>
            </a:r>
            <a:r>
              <a:rPr lang="en-US" sz="14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 Y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2,3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1400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Brouwer</a:t>
            </a:r>
            <a:r>
              <a:rPr lang="en-US" sz="14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 P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1400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Andersson</a:t>
            </a:r>
            <a:r>
              <a:rPr lang="en-US" sz="14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 T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1400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Söderman</a:t>
            </a:r>
            <a:r>
              <a:rPr lang="en-US" sz="14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 M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400" dirty="0">
                <a:cs typeface="Times New Roman" panose="02020603050405020304" pitchFamily="18" charset="0"/>
              </a:rPr>
              <a:t>: </a:t>
            </a:r>
            <a:r>
              <a:rPr kumimoji="0" lang="ru-RU" sz="1400" b="1" dirty="0">
                <a:cs typeface="Times New Roman" panose="02020603050405020304" pitchFamily="18" charset="0"/>
              </a:rPr>
              <a:t>Лечение церебрального вазоспазма самораскрываемыми </a:t>
            </a:r>
            <a:r>
              <a:rPr kumimoji="0" lang="ru-RU" sz="1400" b="1" dirty="0" err="1">
                <a:cs typeface="Times New Roman" panose="02020603050405020304" pitchFamily="18" charset="0"/>
              </a:rPr>
              <a:t>стент-ретриверами</a:t>
            </a:r>
            <a:r>
              <a:rPr kumimoji="0" lang="ru-RU" sz="1400" b="1" dirty="0">
                <a:cs typeface="Times New Roman" panose="02020603050405020304" pitchFamily="18" charset="0"/>
              </a:rPr>
              <a:t>: доказательство концепции.</a:t>
            </a:r>
          </a:p>
          <a:p>
            <a:pPr algn="just">
              <a:defRPr/>
            </a:pPr>
            <a:r>
              <a:rPr kumimoji="0"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Ангиопластика выполнена 4 пациентам. Участки сосудов после ангиопластики стентом без повторного спазма. В двух случаях ангиопластика позволила добиться регресса клинических симптомов. Радиальная сила </a:t>
            </a:r>
            <a:r>
              <a:rPr kumimoji="0"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стента</a:t>
            </a:r>
            <a:r>
              <a:rPr kumimoji="0"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всегда позволяет провести ангиопластику эффективно.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5604</TotalTime>
  <Words>1738</Words>
  <Application>Microsoft Office PowerPoint</Application>
  <PresentationFormat>Произвольный</PresentationFormat>
  <Paragraphs>206</Paragraphs>
  <Slides>25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Исполнительная</vt:lpstr>
      <vt:lpstr>Презентация PowerPoint</vt:lpstr>
      <vt:lpstr>Субарахноидальное кровоизлияние</vt:lpstr>
      <vt:lpstr>Презентация PowerPoint</vt:lpstr>
      <vt:lpstr>Вазоспазм</vt:lpstr>
      <vt:lpstr>Методы диагностики церебрального вазоспазма </vt:lpstr>
      <vt:lpstr>Опции лечения церебрального вазоспазма</vt:lpstr>
      <vt:lpstr>Опции лечения церебрального вазоспазма</vt:lpstr>
      <vt:lpstr>Эндоваскулярные  опции лечения церебрального вазоспазма</vt:lpstr>
      <vt:lpstr>Эндоваскулярные опции лечения церебрального вазоспазма:  ангиопластика стент-ретриверами. </vt:lpstr>
      <vt:lpstr>Эндоваскулярные  опции лечения церебрального вазоспазма. </vt:lpstr>
      <vt:lpstr>Презентация PowerPoint</vt:lpstr>
      <vt:lpstr>Презентация PowerPoint</vt:lpstr>
      <vt:lpstr>Презентация PowerPoint</vt:lpstr>
      <vt:lpstr>Внутренний протокол ведения пациентов с САК  на фоне разрыва церебральных аневризм.</vt:lpstr>
      <vt:lpstr>Острые церебральные аневризмы за 2016-2018гг.</vt:lpstr>
      <vt:lpstr>Острые церебральные аневризмы за 2016-2018гг.</vt:lpstr>
      <vt:lpstr>Баллонная ангиопластика  церебрального вазоспазма</vt:lpstr>
      <vt:lpstr>Пациентка 33 лет, эмболизация микроаневризмы верхней  мозжечковой артерии на 3 сутки САК (HH-2, FISHER 3). Развитие гемипареза справа и афазии на 8 сутки. Баллонная ангиопластика вазоспазма.</vt:lpstr>
      <vt:lpstr>Пациентка 33 лет, эмболизация микроаневризмы верхней  мозжечковой артерии на 3 сутки САК (HH-2, FISHER 3). Развитие гемипареза справа и афазии на 8 сутки. Баллонная ангиопластика вазоспазма.</vt:lpstr>
      <vt:lpstr>Пациент, 38 лет, крупная аневризма правой ВСА, паренхимально-субарахноидальное кровоизлияние (HH-2, FISHER 4). МРТ-МРА исследование (5-сутки САК).</vt:lpstr>
      <vt:lpstr>Пациент, 38 лет, крупная аневризма правой ВСА, паренхимально-субарахноидальное кровоизлияние (HH-2, FISHER 4). Операция (8-сутки): баллонная ангиопластика вазоспазма, эмболизация аневризмы.</vt:lpstr>
      <vt:lpstr>Пациент, 38 лет, крупная аневризма правой ВСА, паренхимально-субарахноидальное кровоизлияние (HH-2, FISHER 4). Операция (8-сутки): баллонная ангиопластика вазоспазма, эмболизация аневризмы.</vt:lpstr>
      <vt:lpstr>Пациент 56 лет, аневризма передней соединительной артерии, 8 сутки САК (HH-4, FISHER 4). Эмболизация аневризмы и Баллонная ангиопластика вазоспазма. Установка вентрикулярного дренажа.</vt:lpstr>
      <vt:lpstr>Пациентка 56 лет, аневризма передней соединительной артерий, 8 сутки САК (HH-3, FISHER 3). Эмболизация аневризмы и Баллонная ангиопластика вазоспазма.</vt:lpstr>
      <vt:lpstr>Выводы: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Отделение интервенционной  хирургии</dc:title>
  <dc:creator>Стат5</dc:creator>
  <cp:lastModifiedBy>user</cp:lastModifiedBy>
  <cp:revision>458</cp:revision>
  <cp:lastPrinted>2018-12-05T13:48:05Z</cp:lastPrinted>
  <dcterms:created xsi:type="dcterms:W3CDTF">2014-04-20T06:16:13Z</dcterms:created>
  <dcterms:modified xsi:type="dcterms:W3CDTF">2020-11-03T05:29:55Z</dcterms:modified>
</cp:coreProperties>
</file>