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3" r:id="rId3"/>
    <p:sldId id="262" r:id="rId4"/>
    <p:sldId id="260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94" autoAdjust="0"/>
  </p:normalViewPr>
  <p:slideViewPr>
    <p:cSldViewPr>
      <p:cViewPr>
        <p:scale>
          <a:sx n="64" d="100"/>
          <a:sy n="64" d="100"/>
        </p:scale>
        <p:origin x="-12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leepy%20Owl\Desktop\&#1075;&#1083;&#1072;&#1074;&#1072;%203\&#1082;&#1082;%20&#1087;&#1080;&#1088;&#1089;&#1086;&#1085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leepy%20Owl\Desktop\&#1075;&#1083;&#1072;&#1074;&#1072;%203\&#1082;&#1082;%20&#1087;&#1080;&#1088;&#1089;&#1086;&#1085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leepy%20Owl\Desktop\&#1075;&#1083;&#1072;&#1074;&#1072;%203\&#1082;&#1082;%20&#1087;&#1080;&#1088;&#1089;&#1086;&#1085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leepy%20Owl\Desktop\&#1075;&#1083;&#1072;&#1074;&#1072;%203\&#1082;&#1082;%20&#1087;&#1080;&#1088;&#1089;&#1086;&#1085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leepy%20Owl\Desktop\&#1075;&#1083;&#1072;&#1074;&#1072;%203\&#1082;&#1082;%20&#1087;&#1080;&#1088;&#1089;&#1086;&#1085;&#107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leepy%20Owl\Desktop\&#1075;&#1083;&#1072;&#1074;&#1072;%203\&#1082;&#1082;%20&#1087;&#1080;&#1088;&#1089;&#1086;&#1085;&#107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leepy%20Owl\Desktop\&#1075;&#1083;&#1072;&#1074;&#1072;%203\&#1082;&#1082;%20&#1087;&#1080;&#1088;&#1089;&#1086;&#1085;&#107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leepy%20Owl\Desktop\&#1075;&#1083;&#1072;&#1074;&#1072;%203\&#1082;&#1082;%20&#1087;&#1080;&#1088;&#1089;&#1086;&#1085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553755137521137E-2"/>
          <c:y val="3.9346905961079412E-2"/>
          <c:w val="0.82753407431788073"/>
          <c:h val="0.74284221229103675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ММ!$B$1:$I$1</c:f>
              <c:strCache>
                <c:ptCount val="8"/>
                <c:pt idx="0">
                  <c:v>Ипохондрия</c:v>
                </c:pt>
                <c:pt idx="1">
                  <c:v>Депрессия</c:v>
                </c:pt>
                <c:pt idx="2">
                  <c:v>Истерия</c:v>
                </c:pt>
                <c:pt idx="3">
                  <c:v>Психопатия</c:v>
                </c:pt>
                <c:pt idx="4">
                  <c:v>Паранойяльность</c:v>
                </c:pt>
                <c:pt idx="5">
                  <c:v>Психастения</c:v>
                </c:pt>
                <c:pt idx="6">
                  <c:v>Шизоидность</c:v>
                </c:pt>
                <c:pt idx="7">
                  <c:v>Гипомания</c:v>
                </c:pt>
              </c:strCache>
            </c:strRef>
          </c:cat>
          <c:val>
            <c:numRef>
              <c:f>ММ!$B$32:$I$32</c:f>
              <c:numCache>
                <c:formatCode>General</c:formatCode>
                <c:ptCount val="8"/>
                <c:pt idx="0">
                  <c:v>56.36</c:v>
                </c:pt>
                <c:pt idx="1">
                  <c:v>59.33</c:v>
                </c:pt>
                <c:pt idx="2">
                  <c:v>54.9</c:v>
                </c:pt>
                <c:pt idx="3">
                  <c:v>49.96</c:v>
                </c:pt>
                <c:pt idx="4">
                  <c:v>58.3</c:v>
                </c:pt>
                <c:pt idx="5">
                  <c:v>57.13</c:v>
                </c:pt>
                <c:pt idx="6">
                  <c:v>53.63</c:v>
                </c:pt>
                <c:pt idx="7">
                  <c:v>49.93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231616"/>
        <c:axId val="77233152"/>
        <c:axId val="0"/>
      </c:bar3DChart>
      <c:catAx>
        <c:axId val="77231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2700000" vert="horz"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233152"/>
        <c:crosses val="autoZero"/>
        <c:auto val="1"/>
        <c:lblAlgn val="ctr"/>
        <c:lblOffset val="100"/>
        <c:noMultiLvlLbl val="0"/>
      </c:catAx>
      <c:valAx>
        <c:axId val="77233152"/>
        <c:scaling>
          <c:orientation val="minMax"/>
          <c:max val="60"/>
          <c:min val="4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231616"/>
        <c:crosses val="autoZero"/>
        <c:crossBetween val="between"/>
        <c:majorUnit val="3"/>
        <c:min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'(2)'!$B$1:$F$1</c:f>
              <c:strCache>
                <c:ptCount val="5"/>
                <c:pt idx="0">
                  <c:v>Интроверсия-экстраверсия</c:v>
                </c:pt>
                <c:pt idx="1">
                  <c:v>Обособленность-привязанность</c:v>
                </c:pt>
                <c:pt idx="2">
                  <c:v>Импульсивность-самоконтроль</c:v>
                </c:pt>
                <c:pt idx="3">
                  <c:v>Эмоц.устойчивость-эмой.неустойчивость</c:v>
                </c:pt>
                <c:pt idx="4">
                  <c:v>Практичность-экспрессивность</c:v>
                </c:pt>
              </c:strCache>
            </c:strRef>
          </c:cat>
          <c:val>
            <c:numRef>
              <c:f>'(2)'!$B$32:$F$32</c:f>
              <c:numCache>
                <c:formatCode>General</c:formatCode>
                <c:ptCount val="5"/>
                <c:pt idx="0">
                  <c:v>50.96</c:v>
                </c:pt>
                <c:pt idx="1">
                  <c:v>50.43</c:v>
                </c:pt>
                <c:pt idx="2">
                  <c:v>50.36</c:v>
                </c:pt>
                <c:pt idx="3">
                  <c:v>53.53</c:v>
                </c:pt>
                <c:pt idx="4">
                  <c:v>52.36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758528"/>
        <c:axId val="84760064"/>
        <c:axId val="0"/>
      </c:bar3DChart>
      <c:catAx>
        <c:axId val="84758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 vert="horz"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760064"/>
        <c:crosses val="autoZero"/>
        <c:auto val="1"/>
        <c:lblAlgn val="ctr"/>
        <c:lblOffset val="100"/>
        <c:noMultiLvlLbl val="0"/>
      </c:catAx>
      <c:valAx>
        <c:axId val="84760064"/>
        <c:scaling>
          <c:orientation val="minMax"/>
          <c:max val="55"/>
          <c:min val="4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758528"/>
        <c:crosses val="autoZero"/>
        <c:crossBetween val="between"/>
        <c:majorUnit val="2"/>
        <c:min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ИЖС!$B$1:$I$1</c:f>
              <c:strCache>
                <c:ptCount val="8"/>
                <c:pt idx="0">
                  <c:v>Отрицание</c:v>
                </c:pt>
                <c:pt idx="1">
                  <c:v>Вытеснение</c:v>
                </c:pt>
                <c:pt idx="2">
                  <c:v>Регрессия</c:v>
                </c:pt>
                <c:pt idx="3">
                  <c:v>Компенсация</c:v>
                </c:pt>
                <c:pt idx="4">
                  <c:v>Проекция</c:v>
                </c:pt>
                <c:pt idx="5">
                  <c:v>Замещение</c:v>
                </c:pt>
                <c:pt idx="6">
                  <c:v>Интеллектуализация</c:v>
                </c:pt>
                <c:pt idx="7">
                  <c:v>Реактивное образование</c:v>
                </c:pt>
              </c:strCache>
            </c:strRef>
          </c:cat>
          <c:val>
            <c:numRef>
              <c:f>ИЖС!$B$32:$I$32</c:f>
              <c:numCache>
                <c:formatCode>General</c:formatCode>
                <c:ptCount val="8"/>
                <c:pt idx="0">
                  <c:v>72.73</c:v>
                </c:pt>
                <c:pt idx="1">
                  <c:v>68.400000000000006</c:v>
                </c:pt>
                <c:pt idx="2">
                  <c:v>80.260000000000005</c:v>
                </c:pt>
                <c:pt idx="3">
                  <c:v>81.83</c:v>
                </c:pt>
                <c:pt idx="4">
                  <c:v>55.6</c:v>
                </c:pt>
                <c:pt idx="5">
                  <c:v>84.83</c:v>
                </c:pt>
                <c:pt idx="6">
                  <c:v>60.1</c:v>
                </c:pt>
                <c:pt idx="7">
                  <c:v>88.23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798080"/>
        <c:axId val="84799872"/>
        <c:axId val="0"/>
      </c:bar3DChart>
      <c:catAx>
        <c:axId val="84798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 vert="horz"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799872"/>
        <c:crosses val="autoZero"/>
        <c:auto val="1"/>
        <c:lblAlgn val="ctr"/>
        <c:lblOffset val="100"/>
        <c:noMultiLvlLbl val="0"/>
      </c:catAx>
      <c:valAx>
        <c:axId val="84799872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798080"/>
        <c:crosses val="autoZero"/>
        <c:crossBetween val="between"/>
        <c:majorUnit val="10"/>
        <c:minorUnit val="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Копинг!$B$1:$D$1</c:f>
              <c:strCache>
                <c:ptCount val="3"/>
                <c:pt idx="0">
                  <c:v>Разрешение проблем</c:v>
                </c:pt>
                <c:pt idx="1">
                  <c:v>Поиск соц.поддержки</c:v>
                </c:pt>
                <c:pt idx="2">
                  <c:v>Избегание</c:v>
                </c:pt>
              </c:strCache>
            </c:strRef>
          </c:cat>
          <c:val>
            <c:numRef>
              <c:f>Копинг!$B$32:$D$32</c:f>
              <c:numCache>
                <c:formatCode>General</c:formatCode>
                <c:ptCount val="3"/>
                <c:pt idx="0">
                  <c:v>21.06</c:v>
                </c:pt>
                <c:pt idx="1">
                  <c:v>21.43</c:v>
                </c:pt>
                <c:pt idx="2">
                  <c:v>18.66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833792"/>
        <c:axId val="84835328"/>
        <c:axId val="0"/>
      </c:bar3DChart>
      <c:catAx>
        <c:axId val="84833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835328"/>
        <c:crosses val="autoZero"/>
        <c:auto val="1"/>
        <c:lblAlgn val="ctr"/>
        <c:lblOffset val="100"/>
        <c:noMultiLvlLbl val="0"/>
      </c:catAx>
      <c:valAx>
        <c:axId val="84835328"/>
        <c:scaling>
          <c:orientation val="minMax"/>
          <c:max val="25"/>
          <c:min val="1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833792"/>
        <c:crosses val="autoZero"/>
        <c:crossBetween val="between"/>
        <c:majorUnit val="2"/>
        <c:min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103311027651049E-2"/>
          <c:y val="6.4312439235461941E-2"/>
          <c:w val="0.90820468609307414"/>
          <c:h val="0.5650394321277248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Ильин!$B$1:$E$1</c:f>
              <c:strCache>
                <c:ptCount val="4"/>
                <c:pt idx="0">
                  <c:v>Эмоц.возбудимость</c:v>
                </c:pt>
                <c:pt idx="1">
                  <c:v>Интенсивность эмоций</c:v>
                </c:pt>
                <c:pt idx="2">
                  <c:v>Длительность эмоций</c:v>
                </c:pt>
                <c:pt idx="3">
                  <c:v>Отриц.влияние эмоций</c:v>
                </c:pt>
              </c:strCache>
            </c:strRef>
          </c:cat>
          <c:val>
            <c:numRef>
              <c:f>Ильин!$B$32:$E$32</c:f>
              <c:numCache>
                <c:formatCode>General</c:formatCode>
                <c:ptCount val="4"/>
                <c:pt idx="0">
                  <c:v>4.33</c:v>
                </c:pt>
                <c:pt idx="1">
                  <c:v>5.6</c:v>
                </c:pt>
                <c:pt idx="2">
                  <c:v>4.5599999999999996</c:v>
                </c:pt>
                <c:pt idx="3">
                  <c:v>4.26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865408"/>
        <c:axId val="84866944"/>
        <c:axId val="0"/>
      </c:bar3DChart>
      <c:catAx>
        <c:axId val="84865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866944"/>
        <c:crosses val="autoZero"/>
        <c:auto val="1"/>
        <c:lblAlgn val="ctr"/>
        <c:lblOffset val="100"/>
        <c:noMultiLvlLbl val="0"/>
      </c:catAx>
      <c:valAx>
        <c:axId val="84866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865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b="1">
                <a:latin typeface="Times New Roman" pitchFamily="18" charset="0"/>
                <a:cs typeface="Times New Roman" pitchFamily="18" charset="0"/>
              </a:rPr>
              <a:t>Позитивные стимулы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Бойко!$B$2:$D$2</c:f>
              <c:strCache>
                <c:ptCount val="3"/>
                <c:pt idx="0">
                  <c:v>Эйфорическая вовне</c:v>
                </c:pt>
                <c:pt idx="1">
                  <c:v>Рефрактерная вовнутрь</c:v>
                </c:pt>
                <c:pt idx="2">
                  <c:v>Дисфорическая вовне</c:v>
                </c:pt>
              </c:strCache>
            </c:strRef>
          </c:cat>
          <c:val>
            <c:numRef>
              <c:f>Бойко!$B$33:$D$33</c:f>
              <c:numCache>
                <c:formatCode>General</c:formatCode>
                <c:ptCount val="3"/>
                <c:pt idx="0">
                  <c:v>6.6599999999999975</c:v>
                </c:pt>
                <c:pt idx="1">
                  <c:v>4.4300000000000024</c:v>
                </c:pt>
                <c:pt idx="2">
                  <c:v>1.53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921344"/>
        <c:axId val="84931328"/>
        <c:axId val="0"/>
      </c:bar3DChart>
      <c:catAx>
        <c:axId val="849213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931328"/>
        <c:crosses val="autoZero"/>
        <c:auto val="1"/>
        <c:lblAlgn val="ctr"/>
        <c:lblOffset val="100"/>
        <c:noMultiLvlLbl val="0"/>
      </c:catAx>
      <c:valAx>
        <c:axId val="849313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921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Амбивалетные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 стимулы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</c:spPr>
          <c:invertIfNegative val="0"/>
          <c:dLbls>
            <c:dLbl>
              <c:idx val="0"/>
              <c:layout>
                <c:manualLayout>
                  <c:x val="1.3879250520471858E-2"/>
                  <c:y val="1.388888888888897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Бойко!$E$2:$G$2</c:f>
              <c:strCache>
                <c:ptCount val="3"/>
                <c:pt idx="0">
                  <c:v>Эйфорическая вовне</c:v>
                </c:pt>
                <c:pt idx="1">
                  <c:v>Рефрактерная вовнутрь</c:v>
                </c:pt>
                <c:pt idx="2">
                  <c:v>Дисфорическая вовне</c:v>
                </c:pt>
              </c:strCache>
            </c:strRef>
          </c:cat>
          <c:val>
            <c:numRef>
              <c:f>Бойко!$E$33:$G$33</c:f>
              <c:numCache>
                <c:formatCode>General</c:formatCode>
                <c:ptCount val="3"/>
                <c:pt idx="0">
                  <c:v>5.2</c:v>
                </c:pt>
                <c:pt idx="1">
                  <c:v>4.2300000000000004</c:v>
                </c:pt>
                <c:pt idx="2">
                  <c:v>2.96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948864"/>
        <c:axId val="84950400"/>
        <c:axId val="0"/>
      </c:bar3DChart>
      <c:catAx>
        <c:axId val="84948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950400"/>
        <c:crosses val="autoZero"/>
        <c:auto val="1"/>
        <c:lblAlgn val="ctr"/>
        <c:lblOffset val="100"/>
        <c:noMultiLvlLbl val="0"/>
      </c:catAx>
      <c:valAx>
        <c:axId val="849504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948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Негативные</a:t>
            </a:r>
            <a:r>
              <a:rPr lang="ru-RU" sz="1600" baseline="0">
                <a:latin typeface="Times New Roman" pitchFamily="18" charset="0"/>
                <a:cs typeface="Times New Roman" pitchFamily="18" charset="0"/>
              </a:rPr>
              <a:t> стимулы</a:t>
            </a:r>
            <a:endParaRPr lang="ru-RU" sz="160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Бойко!$H$2:$J$2</c:f>
              <c:strCache>
                <c:ptCount val="3"/>
                <c:pt idx="0">
                  <c:v>Эйфорическая вовне</c:v>
                </c:pt>
                <c:pt idx="1">
                  <c:v>Рефрактерная вовнутрь</c:v>
                </c:pt>
                <c:pt idx="2">
                  <c:v>Дисфорическая вовне</c:v>
                </c:pt>
              </c:strCache>
            </c:strRef>
          </c:cat>
          <c:val>
            <c:numRef>
              <c:f>Бойко!$H$33:$J$33</c:f>
              <c:numCache>
                <c:formatCode>General</c:formatCode>
                <c:ptCount val="3"/>
                <c:pt idx="0">
                  <c:v>4.26</c:v>
                </c:pt>
                <c:pt idx="1">
                  <c:v>5.2</c:v>
                </c:pt>
                <c:pt idx="2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992384"/>
        <c:axId val="84993920"/>
        <c:axId val="0"/>
      </c:bar3DChart>
      <c:catAx>
        <c:axId val="84992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993920"/>
        <c:crosses val="autoZero"/>
        <c:auto val="1"/>
        <c:lblAlgn val="ctr"/>
        <c:lblOffset val="100"/>
        <c:noMultiLvlLbl val="0"/>
      </c:catAx>
      <c:valAx>
        <c:axId val="849939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992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125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344553"/>
            <a:ext cx="6480720" cy="1080120"/>
          </a:xfrm>
        </p:spPr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25152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708920"/>
            <a:ext cx="6480720" cy="108012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     </a:t>
            </a:r>
            <a:br>
              <a:rPr lang="ru-RU" sz="2000" b="1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600" b="1" dirty="0" smtClean="0"/>
              <a:t>Психологический компонент структурного аттрактора болезни у подростков с сердечно - сосудистыми заболеваниями</a:t>
            </a:r>
            <a:br>
              <a:rPr lang="ru-RU" sz="3600" b="1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b="0" baseline="30000" dirty="0" smtClean="0">
                <a:solidFill>
                  <a:srgbClr val="0070C0"/>
                </a:solidFill>
              </a:rPr>
              <a:t>Фирсова Г.М.</a:t>
            </a:r>
            <a:r>
              <a:rPr lang="uk-UA" b="0" dirty="0">
                <a:solidFill>
                  <a:srgbClr val="0070C0"/>
                </a:solidFill>
              </a:rPr>
              <a:t/>
            </a:r>
            <a:br>
              <a:rPr lang="uk-UA" b="0" dirty="0">
                <a:solidFill>
                  <a:srgbClr val="0070C0"/>
                </a:solidFill>
              </a:rPr>
            </a:br>
            <a:r>
              <a:rPr lang="uk-UA" sz="2000" baseline="30000" dirty="0">
                <a:solidFill>
                  <a:srgbClr val="0070C0"/>
                </a:solidFill>
              </a:rPr>
              <a:t/>
            </a:r>
            <a:br>
              <a:rPr lang="uk-UA" sz="2000" baseline="30000" dirty="0">
                <a:solidFill>
                  <a:srgbClr val="0070C0"/>
                </a:solidFill>
              </a:rPr>
            </a:br>
            <a:r>
              <a:rPr lang="uk-UA" sz="2000" baseline="30000" dirty="0">
                <a:solidFill>
                  <a:srgbClr val="0070C0"/>
                </a:solidFill>
              </a:rPr>
              <a:t/>
            </a:r>
            <a:br>
              <a:rPr lang="uk-UA" sz="2000" baseline="30000" dirty="0">
                <a:solidFill>
                  <a:srgbClr val="0070C0"/>
                </a:solidFill>
              </a:rPr>
            </a:br>
            <a:r>
              <a:rPr lang="uk-UA" sz="2400" b="0" dirty="0" err="1">
                <a:solidFill>
                  <a:srgbClr val="0070C0"/>
                </a:solidFill>
                <a:latin typeface="+mn-lt"/>
              </a:rPr>
              <a:t>ассистент</a:t>
            </a:r>
            <a:r>
              <a:rPr lang="uk-UA" sz="2400" b="0" baseline="300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2400" b="0" dirty="0" smtClean="0">
                <a:solidFill>
                  <a:srgbClr val="0070C0"/>
                </a:solidFill>
                <a:latin typeface="+mn-lt"/>
              </a:rPr>
              <a:t>кафедры </a:t>
            </a:r>
            <a:r>
              <a:rPr lang="ru-RU" sz="2400" b="0" dirty="0">
                <a:solidFill>
                  <a:srgbClr val="0070C0"/>
                </a:solidFill>
                <a:latin typeface="+mn-lt"/>
              </a:rPr>
              <a:t>психиатрии, психотерапии, медицинской психологии и наркологии ФИПО</a:t>
            </a:r>
            <a:br>
              <a:rPr lang="ru-RU" sz="2400" b="0" dirty="0">
                <a:solidFill>
                  <a:srgbClr val="0070C0"/>
                </a:solidFill>
                <a:latin typeface="+mn-lt"/>
              </a:rPr>
            </a:br>
            <a:r>
              <a:rPr lang="uk-UA" sz="2400" b="0" dirty="0" smtClean="0">
                <a:solidFill>
                  <a:srgbClr val="0070C0"/>
                </a:solidFill>
                <a:latin typeface="+mn-lt"/>
              </a:rPr>
              <a:t>ГОО </a:t>
            </a:r>
            <a:r>
              <a:rPr lang="uk-UA" sz="2400" b="0" dirty="0">
                <a:solidFill>
                  <a:srgbClr val="0070C0"/>
                </a:solidFill>
                <a:latin typeface="+mn-lt"/>
              </a:rPr>
              <a:t>ВПО «</a:t>
            </a:r>
            <a:r>
              <a:rPr lang="uk-UA" sz="2400" b="0" dirty="0" err="1">
                <a:solidFill>
                  <a:srgbClr val="0070C0"/>
                </a:solidFill>
                <a:latin typeface="+mn-lt"/>
              </a:rPr>
              <a:t>Донецкий</a:t>
            </a:r>
            <a:r>
              <a:rPr lang="uk-UA" sz="2400" b="0" dirty="0">
                <a:solidFill>
                  <a:srgbClr val="0070C0"/>
                </a:solidFill>
                <a:latin typeface="+mn-lt"/>
              </a:rPr>
              <a:t> </a:t>
            </a:r>
            <a:r>
              <a:rPr lang="uk-UA" sz="2400" b="0" dirty="0" err="1">
                <a:solidFill>
                  <a:srgbClr val="0070C0"/>
                </a:solidFill>
                <a:latin typeface="+mn-lt"/>
              </a:rPr>
              <a:t>национальный</a:t>
            </a:r>
            <a:r>
              <a:rPr lang="uk-UA" sz="2400" b="0" dirty="0">
                <a:solidFill>
                  <a:srgbClr val="0070C0"/>
                </a:solidFill>
                <a:latin typeface="+mn-lt"/>
              </a:rPr>
              <a:t> </a:t>
            </a:r>
            <a:r>
              <a:rPr lang="uk-UA" sz="2400" b="0" dirty="0" err="1">
                <a:solidFill>
                  <a:srgbClr val="0070C0"/>
                </a:solidFill>
                <a:latin typeface="+mn-lt"/>
              </a:rPr>
              <a:t>медицинский</a:t>
            </a:r>
            <a:r>
              <a:rPr lang="uk-UA" sz="2400" b="0" dirty="0">
                <a:solidFill>
                  <a:srgbClr val="0070C0"/>
                </a:solidFill>
                <a:latin typeface="+mn-lt"/>
              </a:rPr>
              <a:t> </a:t>
            </a:r>
            <a:r>
              <a:rPr lang="uk-UA" sz="2400" b="0" dirty="0" err="1">
                <a:solidFill>
                  <a:srgbClr val="0070C0"/>
                </a:solidFill>
                <a:latin typeface="+mn-lt"/>
              </a:rPr>
              <a:t>университет</a:t>
            </a:r>
            <a:r>
              <a:rPr lang="uk-UA" sz="2400" b="0" dirty="0">
                <a:solidFill>
                  <a:srgbClr val="0070C0"/>
                </a:solidFill>
                <a:latin typeface="+mn-lt"/>
              </a:rPr>
              <a:t> </a:t>
            </a:r>
            <a:r>
              <a:rPr lang="uk-UA" sz="2400" b="0" dirty="0" err="1">
                <a:solidFill>
                  <a:srgbClr val="0070C0"/>
                </a:solidFill>
                <a:latin typeface="+mn-lt"/>
              </a:rPr>
              <a:t>имени</a:t>
            </a:r>
            <a:r>
              <a:rPr lang="uk-UA" sz="2400" b="0" dirty="0">
                <a:solidFill>
                  <a:srgbClr val="0070C0"/>
                </a:solidFill>
                <a:latin typeface="+mn-lt"/>
              </a:rPr>
              <a:t> М. Горького», </a:t>
            </a:r>
            <a:r>
              <a:rPr lang="uk-UA" sz="2400" b="0" dirty="0" err="1">
                <a:solidFill>
                  <a:srgbClr val="0070C0"/>
                </a:solidFill>
                <a:latin typeface="+mn-lt"/>
              </a:rPr>
              <a:t>Донецк</a:t>
            </a:r>
            <a:r>
              <a:rPr lang="uk-UA" sz="2400" b="0" dirty="0">
                <a:solidFill>
                  <a:srgbClr val="0070C0"/>
                </a:solidFill>
                <a:latin typeface="+mn-lt"/>
              </a:rPr>
              <a:t/>
            </a:r>
            <a:br>
              <a:rPr lang="uk-UA" sz="2400" b="0" dirty="0">
                <a:solidFill>
                  <a:srgbClr val="0070C0"/>
                </a:solidFill>
                <a:latin typeface="+mn-lt"/>
              </a:rPr>
            </a:br>
            <a:endParaRPr lang="ru-RU" sz="2400" b="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7344816" cy="12241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Данные по методике «Характеристики эмоциональности»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700808"/>
          <a:ext cx="7345363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7344816" cy="122413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Данные по методике диагностики типа </a:t>
            </a:r>
            <a:r>
              <a:rPr lang="ru-RU" sz="3200" dirty="0" err="1" smtClean="0"/>
              <a:t>эмоц</a:t>
            </a:r>
            <a:r>
              <a:rPr lang="ru-RU" sz="3200" dirty="0" smtClean="0"/>
              <a:t>. реакции на стимул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4105151" cy="3023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2555776" y="4005064"/>
          <a:ext cx="4041249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3851920" y="1268760"/>
          <a:ext cx="4788024" cy="2599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Корреляционный анализ</a:t>
            </a:r>
            <a:endParaRPr lang="ru-RU" dirty="0"/>
          </a:p>
        </p:txBody>
      </p:sp>
      <p:pic>
        <p:nvPicPr>
          <p:cNvPr id="4" name="Содержимое 3" descr="AFKbxFFA_H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412776"/>
            <a:ext cx="7170411" cy="4876313"/>
          </a:xfrm>
          <a:ln w="57150">
            <a:solidFill>
              <a:schemeClr val="bg2">
                <a:lumMod val="5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344816" cy="1224136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7128792" cy="5040560"/>
          </a:xfrm>
        </p:spPr>
        <p:txBody>
          <a:bodyPr>
            <a:normAutofit fontScale="85000" lnSpcReduction="20000"/>
          </a:bodyPr>
          <a:lstStyle/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Личностные черты, эмоциональная сфера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механизмы защиты 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копинги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как составляющие психологического компонента структурного аттрактора болезни у подростков с сердечно-сосудистыми заболеваниями взаимосвязаны между собой, что говорит об отсутствии активации в структуре психологического аттрактора болезни и не ведет к формированию нарушений «нормы адаптации» у подростков с сердечно-сосудистыми заболеваниями.</a:t>
            </a:r>
          </a:p>
          <a:p>
            <a:pPr marL="0" indent="1800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132856"/>
            <a:ext cx="7344816" cy="1584176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258"/>
          <p:cNvSpPr txBox="1">
            <a:spLocks noChangeArrowheads="1"/>
          </p:cNvSpPr>
          <p:nvPr/>
        </p:nvSpPr>
        <p:spPr bwMode="gray">
          <a:xfrm>
            <a:off x="323528" y="1052736"/>
            <a:ext cx="6840760" cy="48936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180000" algn="just" eaLnBrk="0" hangingPunct="0"/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Цель исследования: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изучение психологического компонента структурного аттрактора болезни подростков с сердечно сосудистыми заболеваниями.</a:t>
            </a:r>
          </a:p>
          <a:p>
            <a:pPr indent="180000" algn="just" eaLnBrk="0" hangingPunct="0"/>
            <a:endParaRPr lang="ru-RU" sz="24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180000" algn="just"/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Объектом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исследования выступает структурный аттрактор болезни.</a:t>
            </a:r>
          </a:p>
          <a:p>
            <a:pPr indent="180000" algn="just"/>
            <a:endParaRPr lang="ru-RU" sz="24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180000" algn="just"/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Предметом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исследования является психологический компонент структурного аттрактора болезни подростков с сердечно сосудистыми заболеваниями.</a:t>
            </a:r>
          </a:p>
          <a:p>
            <a:pPr algn="just" eaLnBrk="0" hangingPunct="0"/>
            <a:endParaRPr lang="en-US" sz="2400" dirty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980728"/>
            <a:ext cx="6984776" cy="5400600"/>
          </a:xfrm>
        </p:spPr>
        <p:txBody>
          <a:bodyPr>
            <a:normAutofit/>
          </a:bodyPr>
          <a:lstStyle/>
          <a:p>
            <a:pPr marL="0" indent="180000" algn="just">
              <a:spcBef>
                <a:spcPts val="0"/>
              </a:spcBef>
              <a:buNone/>
            </a:pPr>
            <a:r>
              <a:rPr lang="ru-RU" sz="3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Гипотеза: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составляющие психологического компонента структурного аттрактора болезни у подростков с </a:t>
            </a:r>
            <a:r>
              <a:rPr lang="ru-RU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сердечно-сосудистыми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заболеваниями не связаны между собой.</a:t>
            </a:r>
          </a:p>
          <a:p>
            <a:pPr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Диагностические методы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Личностный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опросник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Мини-Мульт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Методика диагностики личностных факторов темперамента и характера (5PFQ); </a:t>
            </a:r>
          </a:p>
          <a:p>
            <a:pPr algn="just"/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Самооценочный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тест «Характеристики эмоциональности» (Е.П.Ильин); 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Методика диагностики типа эмоциональной реакции на воздействие стимулов окружающей среды В.В.Бойко; 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Методика Индекс жизненного стиля (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Life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Style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Index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LSI). Тест для диагностики механизмов психологической защиты; 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Индикатор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копинг-стратегий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Д.Амирхан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Экспериментальная база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18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Исследование проводилось на базе Института неотложной и восстановительной хирургии им. В.К.Гусака (ИНВХ) в отделении детской кардиохирургии. </a:t>
            </a:r>
          </a:p>
          <a:p>
            <a:pPr marL="0" indent="18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Для исследования психологического компонента структурного аттрактора болезни были выбраны подростки в количестве 30 человек, в возрасте от 11 до 16 лет, которые находились на данный момент исследования на лечении в отделении детской кардиохирургии.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Средние показатели по методике </a:t>
            </a:r>
            <a:r>
              <a:rPr lang="ru-RU" dirty="0" err="1" smtClean="0"/>
              <a:t>Мини-Мульт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844824"/>
          <a:ext cx="7345363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Распределение показателей по методике 5</a:t>
            </a:r>
            <a:r>
              <a:rPr lang="en-US" dirty="0" smtClean="0"/>
              <a:t>PFQ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988840"/>
          <a:ext cx="7345363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Данные по методике ИЖС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988840"/>
          <a:ext cx="7345363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344816" cy="12241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Средние показатели по методике «Индикатор </a:t>
            </a:r>
            <a:r>
              <a:rPr lang="ru-RU" dirty="0" err="1" smtClean="0"/>
              <a:t>копинг-стратегий</a:t>
            </a:r>
            <a:r>
              <a:rPr lang="ru-RU" dirty="0" smtClean="0"/>
              <a:t>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772816"/>
          <a:ext cx="7345363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e4ea36c3f5c5dd1d6e4ba5d2d9f902e72f5c4"/>
</p:tagLst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2486</TotalTime>
  <Words>280</Words>
  <Application>Microsoft Office PowerPoint</Application>
  <PresentationFormat>Экран (4:3)</PresentationFormat>
  <Paragraphs>32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     Психологический компонент структурного аттрактора болезни у подростков с сердечно - сосудистыми заболеваниями  Фирсова Г.М.   ассистент кафедры психиатрии, психотерапии, медицинской психологии и наркологии ФИПО ГОО ВПО «Донецкий национальный медицинский университет имени М. Горького», Донецк </vt:lpstr>
      <vt:lpstr>Презентация PowerPoint</vt:lpstr>
      <vt:lpstr>Презентация PowerPoint</vt:lpstr>
      <vt:lpstr>Диагностические методы</vt:lpstr>
      <vt:lpstr>Экспериментальная база</vt:lpstr>
      <vt:lpstr>Средние показатели по методике Мини-Мульт </vt:lpstr>
      <vt:lpstr>Распределение показателей по методике 5PFQ</vt:lpstr>
      <vt:lpstr>Данные по методике ИЖС</vt:lpstr>
      <vt:lpstr>Средние показатели по методике «Индикатор копинг-стратегий»</vt:lpstr>
      <vt:lpstr>Данные по методике «Характеристики эмоциональности»</vt:lpstr>
      <vt:lpstr>Данные по методике диагностики типа эмоц. реакции на стимул</vt:lpstr>
      <vt:lpstr>Корреляционный анализ</vt:lpstr>
      <vt:lpstr>Выводы</vt:lpstr>
      <vt:lpstr>СПАСИБО ЗА ВНИМАНИЕ!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Бордюр голубых оттенков</dc:title>
  <dc:creator>obstinate</dc:creator>
  <dc:description>Шаблон презентации с сайта https://presentation-creation.ru/</dc:description>
  <cp:lastModifiedBy>Профессор</cp:lastModifiedBy>
  <cp:revision>1257</cp:revision>
  <dcterms:created xsi:type="dcterms:W3CDTF">2018-02-25T09:09:03Z</dcterms:created>
  <dcterms:modified xsi:type="dcterms:W3CDTF">2020-11-06T06:20:57Z</dcterms:modified>
</cp:coreProperties>
</file>