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21"/>
  </p:notesMasterIdLst>
  <p:sldIdLst>
    <p:sldId id="283" r:id="rId2"/>
    <p:sldId id="284" r:id="rId3"/>
    <p:sldId id="309" r:id="rId4"/>
    <p:sldId id="310" r:id="rId5"/>
    <p:sldId id="311" r:id="rId6"/>
    <p:sldId id="286" r:id="rId7"/>
    <p:sldId id="288" r:id="rId8"/>
    <p:sldId id="304" r:id="rId9"/>
    <p:sldId id="289" r:id="rId10"/>
    <p:sldId id="290" r:id="rId11"/>
    <p:sldId id="299" r:id="rId12"/>
    <p:sldId id="294" r:id="rId13"/>
    <p:sldId id="287" r:id="rId14"/>
    <p:sldId id="292" r:id="rId15"/>
    <p:sldId id="300" r:id="rId16"/>
    <p:sldId id="295" r:id="rId17"/>
    <p:sldId id="296" r:id="rId18"/>
    <p:sldId id="301" r:id="rId19"/>
    <p:sldId id="29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4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PIGF в сроке 14-17 недель у беременных</a:t>
            </a:r>
          </a:p>
          <a:p>
            <a:pPr>
              <a:defRPr/>
            </a:pPr>
            <a:r>
              <a:rPr lang="ru-RU" sz="14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Исследуемых групп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c:rich>
      </c:tx>
      <c:layout/>
    </c:title>
    <c:view3D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группа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25-4969-B43D-5E8B6987DF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130.30000000000001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25-4969-B43D-5E8B6987DF9A}"/>
            </c:ext>
          </c:extLst>
        </c:ser>
        <c:dLbls/>
        <c:gapWidth val="219"/>
        <c:shape val="box"/>
        <c:axId val="102028800"/>
        <c:axId val="102030336"/>
        <c:axId val="0"/>
      </c:bar3DChart>
      <c:catAx>
        <c:axId val="1020288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030336"/>
        <c:crosses val="autoZero"/>
        <c:auto val="1"/>
        <c:lblAlgn val="ctr"/>
        <c:lblOffset val="100"/>
      </c:catAx>
      <c:valAx>
        <c:axId val="1020303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Содержание </a:t>
                </a:r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PIGF</a:t>
                </a:r>
                <a:r>
                  <a:rPr lang="ru-RU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pg/ml</a:t>
                </a:r>
                <a:endParaRPr lang="ru-RU" sz="1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02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baseline="0" dirty="0">
                <a:effectLst/>
              </a:rPr>
              <a:t>sFlt-1 в сроке 14-17 недель у беременных</a:t>
            </a:r>
          </a:p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0" i="0" u="none" strike="noStrike" baseline="0" dirty="0">
                <a:effectLst/>
              </a:rPr>
              <a:t>исследуемых групп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065963108778064"/>
          <c:y val="4.3650793650793669E-2"/>
        </c:manualLayout>
      </c:layout>
      <c:spPr>
        <a:noFill/>
        <a:ln>
          <a:noFill/>
        </a:ln>
        <a:effectLst/>
      </c:spPr>
    </c:title>
    <c:view3D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группа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7652.1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36-460D-A37C-958F0B7916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3182.1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36-460D-A37C-958F0B7916E3}"/>
            </c:ext>
          </c:extLst>
        </c:ser>
        <c:dLbls/>
        <c:gapWidth val="219"/>
        <c:shape val="box"/>
        <c:axId val="104147584"/>
        <c:axId val="104153472"/>
        <c:axId val="0"/>
      </c:bar3DChart>
      <c:catAx>
        <c:axId val="1041475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153472"/>
        <c:crosses val="autoZero"/>
        <c:auto val="1"/>
        <c:lblAlgn val="ctr"/>
        <c:lblOffset val="100"/>
      </c:catAx>
      <c:valAx>
        <c:axId val="1041534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Содержание</a:t>
                </a:r>
                <a:r>
                  <a:rPr lang="ru-RU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sFlt-1, pg/ml</a:t>
                </a:r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14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0" i="0" u="none" strike="noStrike" baseline="0" dirty="0">
                <a:effectLst/>
              </a:rPr>
              <a:t>Соотношения концентраций sFlt-1/PIGF у беременных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0" i="0" u="none" strike="noStrike" baseline="0" dirty="0">
                <a:effectLst/>
              </a:rPr>
              <a:t>исследуемых групп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149296442111412"/>
          <c:y val="4.3650793650793669E-2"/>
        </c:manualLayout>
      </c:layout>
      <c:spPr>
        <a:noFill/>
        <a:ln>
          <a:noFill/>
        </a:ln>
        <a:effectLst/>
      </c:spPr>
    </c:title>
    <c:view3D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группа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153.4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8C-4473-9661-F099DF00926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8C-4473-9661-F099DF00926A}"/>
            </c:ext>
          </c:extLst>
        </c:ser>
        <c:dLbls/>
        <c:gapWidth val="219"/>
        <c:shape val="box"/>
        <c:axId val="112400640"/>
        <c:axId val="112406528"/>
        <c:axId val="0"/>
      </c:bar3DChart>
      <c:catAx>
        <c:axId val="1124006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406528"/>
        <c:crosses val="autoZero"/>
        <c:auto val="1"/>
        <c:lblAlgn val="ctr"/>
        <c:lblOffset val="100"/>
      </c:catAx>
      <c:valAx>
        <c:axId val="1124065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Соотношение </a:t>
                </a:r>
                <a:r>
                  <a:rPr lang="ru-RU" sz="1000" b="0" i="0" u="none" strike="noStrike" baseline="0">
                    <a:effectLst/>
                  </a:rPr>
                  <a:t>sFlt-1/PIGF, раз</a:t>
                </a:r>
                <a:r>
                  <a:rPr lang="ru-RU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40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40CC6-C255-4CC5-AEE5-73E47ACBBD63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8915C-E089-498F-9EF0-F4ADEB9AE7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103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40317F-B53F-47E4-89CC-5310604C1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80805D0-5681-4C02-A6F1-E8FDE9E30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E3C0C0-33D7-474C-B478-38E8C5A0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23-8F83-4684-9D24-4C0DD14049A9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6C3F75-02EB-4C58-B158-EB8F7FA5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582761-43A6-40B5-A532-B03F98B1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F397-A361-459F-9903-541562C23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50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0C4F8B-8934-46AA-8B3C-11265CD6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B465691-705E-4998-BC2E-B9B383FDD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162730-44A0-4968-9FB2-F9AE6721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23-8F83-4684-9D24-4C0DD14049A9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F074D1-4893-4B8A-A394-CBB1F2F3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C92554-456A-426A-8B15-394B0353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F397-A361-459F-9903-541562C23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84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37EAAF1-455F-4440-A651-B106FAE94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34EDBA8-73DA-4774-94FC-BA4EB8481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6E86EB-7856-4F1B-A7BE-9C3C58420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23-8F83-4684-9D24-4C0DD14049A9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B99240-509F-4A0F-BF1D-FD11BA4DB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6743EE-D65A-4134-9666-01ED33459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F397-A361-459F-9903-541562C23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165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81E695-80AF-4A12-BD0F-FF3166DE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45DDA5-0A22-4012-935C-361106511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BD2E28-23E1-419A-9FA3-A621FD2B1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23-8F83-4684-9D24-4C0DD14049A9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CAAB85-1E1F-4554-8B1F-0CCE721A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EB3152-4857-446B-B3D0-1F191D07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F397-A361-459F-9903-541562C23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160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7E2A31-7542-4829-81F5-47B5781A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D96C34D-23E3-442E-A85F-9C37AD8FF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7CB9A7-E90D-45BE-AE4F-E8AD247D6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23-8F83-4684-9D24-4C0DD14049A9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E985B2-036A-4016-8974-DCE57F5D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5E2AAD-FDF7-43CB-BE33-43774559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F397-A361-459F-9903-541562C23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537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73EF4B-0791-4293-871F-B8C836AFF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DABEBF-CE3D-4B61-90D8-A10F3A912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746C54B-580F-45D2-87E1-05DB9A060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A4494D8-6484-40EE-A4E4-68B6E7C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23-8F83-4684-9D24-4C0DD14049A9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AC70583-941E-4C8F-B7A1-64262EF41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0A86979-C487-491E-968E-622744AF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F397-A361-459F-9903-541562C23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97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AC75AF-A50F-475E-A6E8-70223C14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0EB95B-872E-4D37-B855-1BB87BA3F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65293D5-2647-4349-A664-E2E7B22F1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9EBA3CC-8F2A-4878-860B-92599CA47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99AEEB4-575B-435B-84CA-75D9A12DE3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5E5EAE9-32C1-463F-818C-29D0DEA6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23-8F83-4684-9D24-4C0DD14049A9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F340E1D-F6FB-4FDA-B253-9735DC691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03BFF04-4204-40D9-A131-51786BBB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F397-A361-459F-9903-541562C23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527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77CF0D-6457-4755-8434-7A90D4B1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31363C5-8822-46AD-A5B6-A43A163A2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23-8F83-4684-9D24-4C0DD14049A9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149BA80-2009-4028-9261-120A85F96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7811DFB-B54E-4751-B59C-19564CC5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F397-A361-459F-9903-541562C23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99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496EE48-6555-4BA8-A039-1452ACD26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23-8F83-4684-9D24-4C0DD14049A9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D05BD57-44B8-4C01-9463-8916B4FF6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99ABA3B-4762-4197-A415-940B9BE8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F397-A361-459F-9903-541562C23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11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EC78AA-19C8-4FB1-963D-AE291CEC8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B6F6DD-8B1A-4CC3-A591-06A6BE0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547FF4-59C7-4C43-B61B-685B0CDDF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8B431D0-A688-4AE1-98D8-21C9DB58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23-8F83-4684-9D24-4C0DD14049A9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F31FAF8-BDA2-4E24-869A-A8049BA81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79B25E-D1A6-4227-A94B-6D1702A2D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F397-A361-459F-9903-541562C23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982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BCA55A-5766-40A1-80E4-205A7EDD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CE4CB57-3809-4C0A-9DB5-A58910E07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4FA7CE-959E-4B9A-AAE9-5EDD7BB66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05C18C3-A274-4206-B15D-3162C737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A723-8F83-4684-9D24-4C0DD14049A9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6832A6-0500-4C64-8527-79AA037DD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1AB0C0-F419-4534-90FC-0681548F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F397-A361-459F-9903-541562C23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16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CD1A5E-C1C2-474A-A903-9D47C9C9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22C83A-11FD-44BD-9BFD-249A4AD86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37B8CF-2C4E-403D-ACD3-4F1138A81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A723-8F83-4684-9D24-4C0DD14049A9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3227AC-5FB9-47B6-B9A2-6AB4FACACA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47AF2F-F8DD-438E-9A40-68B097012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1F397-A361-459F-9903-541562C230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273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A68699-FF8B-45A3-B9BC-0CC119C67C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ПЛАЦЕНТАРНЫЕ ФАКТОРЫ У БЕРЕМЕННЫХ С СИНДРОМОМ ЗАДЕРЖКИ РОСТА ПЛОДА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9B7FAA8-4EDE-4F0F-AE61-553876183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33" y="3602038"/>
            <a:ext cx="10705380" cy="165576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д.мед.н. Чайка В.К., д.мед.н. Говоруха И.Т., д.мед.н. Железная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А.А., Золото Е.В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к.б.н. Зоркова Е.В., Шаров К.В.,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ГОО ВПО «ДОНЕЦКИЙ НАЦИОНАЛЬНЫЙ МЕДИЦИНСКИЙ УНИВЕРСИТЕТ ИМЕНИ М.ГОРЬКОГО»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19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8F46DEE-B26E-4196-8B23-AF60398CA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09775"/>
            <a:ext cx="4605515" cy="2828925"/>
          </a:xfrm>
        </p:spPr>
        <p:txBody>
          <a:bodyPr anchor="ctr">
            <a:normAutofit fontScale="77500" lnSpcReduction="20000"/>
          </a:bodyPr>
          <a:lstStyle/>
          <a:p>
            <a:pPr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диагностики, прогнозирования глубины сосудистых нарушений и выраженности сосудистого дисбаланса при беременности рассчитывают соотношение sFlt-1/PIGF. Этот показатель чаще всего используют при преэклампсии, а также при развитии синдромом задержки роста плода на фоне преэклампсии (Макаров О.В., 2014).  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32F9371-1608-4880-B866-93ACD4D5E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0" y="1736333"/>
            <a:ext cx="3828835" cy="31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6505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199A69C-7D35-4556-815F-5B5359C1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81112"/>
            <a:ext cx="3932237" cy="776288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DAD73B1C-3D9A-4C58-97CA-87A5D3680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 fontScale="85000" lnSpcReduction="20000"/>
          </a:bodyPr>
          <a:lstStyle/>
          <a:p>
            <a:endParaRPr lang="ru-RU" dirty="0"/>
          </a:p>
          <a:p>
            <a:pPr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проведено за период с 2016 по 2019 гг. на базе Донецкого республиканского центра охраны материнства и детства. Под наблюдением находилось 82 пациентки, среди которых у 52 женщин родились дети с СЗРП – основная группа (ОГ).</a:t>
            </a:r>
          </a:p>
          <a:p>
            <a:pPr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Контрольную группу (КГ) составили 30 беременные, у которых родились дети без СЗРП. </a:t>
            </a:r>
          </a:p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1D0FCAFE-B39A-4116-A763-08214AD95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1788" y="1281112"/>
            <a:ext cx="5715000" cy="4286250"/>
          </a:xfrm>
        </p:spPr>
      </p:pic>
    </p:spTree>
    <p:extLst>
      <p:ext uri="{BB962C8B-B14F-4D97-AF65-F5344CB8AC3E}">
        <p14:creationId xmlns:p14="http://schemas.microsoft.com/office/powerpoint/2010/main" xmlns="" val="2376924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CCB470-CA0B-48C4-8752-5148E8460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5175422" cy="1436286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5F66A78-95F4-434E-BA94-117FAE8D3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5175422" cy="3813175"/>
          </a:xfrm>
        </p:spPr>
        <p:txBody>
          <a:bodyPr anchor="ctr">
            <a:noAutofit/>
          </a:bodyPr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возраст у пациенток ОГ составил (27,4 ± 5,2) лет, КГ  ̶  (28,5 ± 3,1) лет (р˃0,05). 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первой беременностью в ОГ было 28,9% (15) женщин, в КГ 33,3% (10). 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беременность наступила у   23,1% (12) пациенток ОГ и 26,7% (8) – КГ. 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(и более) беременность в ОГ регистрировалась у 48,0% (25) женщин, а в КГ – у 40,0% (12).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631F9CC7-030E-4634-BD68-F622C667A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87119" y="987425"/>
            <a:ext cx="3637052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5242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3309B3-56B3-4E31-B967-99D7EC3F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5123379" cy="1069975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DFB38CB-9DAA-4B1D-A032-2C2B4783C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36333"/>
            <a:ext cx="5123379" cy="3529730"/>
          </a:xfrm>
        </p:spPr>
        <p:txBody>
          <a:bodyPr anchor="ctr">
            <a:normAutofit/>
          </a:bodyPr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нами установлено, что у беременных с СЗРП в сроке гестации 11-13 недель уровень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β-хорионического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гонадотропина человека (β-ХГЧ) достоверно (р˂0,05) выше, а содержание ассоциированного с беременностью протеина А плазмы (РАРР-А) достоверно (р˂0,05) ниже, чем у беременных без СЗРП (Говоруха И.Т. и др. 2020). 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0B67B4EE-35D2-4900-8208-D537B5FB0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0" y="1397285"/>
            <a:ext cx="5123380" cy="38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8586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1A7EC3-CC8F-40CF-B5BA-507C1071C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4572000" cy="720190"/>
          </a:xfrm>
        </p:spPr>
        <p:txBody>
          <a:bodyPr anchor="ctr"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sz="2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0986867-D8D6-4716-AC29-62A5210E7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41500"/>
            <a:ext cx="4163726" cy="3810000"/>
          </a:xfrm>
        </p:spPr>
        <p:txBody>
          <a:bodyPr>
            <a:normAutofit fontScale="92500"/>
          </a:bodyPr>
          <a:lstStyle/>
          <a:p>
            <a:pPr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 исследование были включены 52 беременные с такими же изменениями биохимических маркеров пренатального скрининга в сроке 11-13 недель. В дальнейшем у них в сроке 14-17 недель с помощью иммуноферментного анализа определяли уровень PIGF, концентрацию sFlt-1 и рассчитывали соотношение sFlt-1/PIGF.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CC2CFDA8-7FA8-452F-BB2A-CBAE88698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83188" y="1371860"/>
            <a:ext cx="6172200" cy="41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4957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C7626A-3900-45A7-BA7E-6C6A09B78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ctr"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084CBA-09FB-4CCF-8C24-2374E7079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20447" cy="3061252"/>
          </a:xfrm>
        </p:spPr>
        <p:txBody>
          <a:bodyPr>
            <a:normAutofit fontScale="85000" lnSpcReduction="10000"/>
          </a:bodyPr>
          <a:lstStyle/>
          <a:p>
            <a:pPr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Статистическую обработку данных производили с использованием пакета Statistica 7 (StatSoft Inc, США) на персональном компьютере Intel (R) Core i3 на базе операционной системы Windows 10. Сравнение средних осуществляли с помощью двустороннего t-критерия Стьюдента для независимых переменных. Различия считали достоверными при уровне значимости p&lt;0,05.</a:t>
            </a:r>
          </a:p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9F1E2233-5F24-4390-BD71-DA1B6F32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83188" y="1293359"/>
            <a:ext cx="6172200" cy="426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2607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253E0D4-369F-471C-8233-63BC5FCB2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343400" cy="672411"/>
          </a:xfrm>
        </p:spPr>
        <p:txBody>
          <a:bodyPr anchor="ctr"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4FE9116-5AB5-489B-8B84-C21ED9AC0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36333"/>
            <a:ext cx="3932237" cy="4132655"/>
          </a:xfrm>
        </p:spPr>
        <p:txBody>
          <a:bodyPr anchor="ctr">
            <a:normAutofit/>
          </a:bodyPr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определении содержания ангиогенных и антиангиогенных факторов в сроке 14-17 недель нами выявлены статистически значимые различия (p&lt;0,05) между группами в содержании PIGF и sFlt-1 в сыворотке крови. 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содержание PIGF в основной группе (50,3±14,4 pg/ml) было в 2 раза меньше, чем контрольной (130,3±18,2 pg/ml). 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B88ED9D9-5130-4DD1-AC00-0E3919404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331974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17949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33490A-DC8D-4468-9659-2B6E6287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258986" cy="1069976"/>
          </a:xfrm>
        </p:spPr>
        <p:txBody>
          <a:bodyPr anchor="ctr"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обсуждение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5F916E-54A6-4918-9633-7020A8B42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5878"/>
            <a:ext cx="3861421" cy="2852531"/>
          </a:xfrm>
        </p:spPr>
        <p:txBody>
          <a:bodyPr anchor="ctr"/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тоже время концентрация sFlt-1 у беременных с СЗРП (7652,1±324,2 pg/ml) в 2,5 раза превышала средние значения пациенток контрольной группы (3182,1±424,6 pg/ml). </a:t>
            </a:r>
          </a:p>
          <a:p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86B3E013-8EDC-4920-9568-DFDCFE6DD6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34617350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5385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52FD85-54BD-4549-9DE2-4FBEA3CF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249047" cy="871193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обсуждение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AF74418-A465-41B7-B7C6-95944F27A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/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Соотношения концентраций sFlt-1/PIGF у беременных с СЗРП (153,4±0,4) в 7 раз превышал средний показатель в контрольной группе (21,4±0,3), что свидетельствует о начале сосудистого дисбаланса и формировании плацентарной дисфункции. </a:t>
            </a:r>
          </a:p>
          <a:p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8BC4C02C-5EC6-4B18-A7E5-5078AAC05F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75943957"/>
              </p:ext>
            </p:extLst>
          </p:nvPr>
        </p:nvGraphicFramePr>
        <p:xfrm>
          <a:off x="5297488" y="987425"/>
          <a:ext cx="60579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53216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17A0FE-8945-4D50-8D39-084EFF6B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4826"/>
            <a:ext cx="10515600" cy="12821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431FA81-6E93-49BA-BA88-5BE2860DC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49809"/>
          </a:xfrm>
        </p:spPr>
        <p:txBody>
          <a:bodyPr anchor="ctr">
            <a:norm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беременных с СЗРП, еще до развития синдрома в 14–17 недель беременности отмечается существенное повышение соотношения концентраций sFlt-1/PIGF, что свидетельствует о начале сосудистого дисбаланса и формировании плацентарной дисфункции. 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целесообразно использовать для прогнозирования СЗРП на ранних сроках гестации и разработки профилактических мероприятий.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683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DFA9C7-A46D-4D4C-9E5A-632C2E5E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9334"/>
            <a:ext cx="4174001" cy="821933"/>
          </a:xfrm>
        </p:spPr>
        <p:txBody>
          <a:bodyPr anchor="ctr"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3CA7C1-F3BC-40DC-BACE-5AB1EF249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7900" y="1875033"/>
            <a:ext cx="4451403" cy="3107934"/>
          </a:xfrm>
        </p:spPr>
        <p:txBody>
          <a:bodyPr anchor="ctr">
            <a:normAutofit/>
          </a:bodyPr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настоящего времени поиск новых методов ранней диагностики синдрома задержки роста плода (СЗРП) продолжает оставаться одним из приоритетных направлений современного акушерства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Железова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М.Е., 2019;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Р.И., 2016;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5474D31F-DF21-45D6-8FAE-64EB366A0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89600" y="1408112"/>
            <a:ext cx="55245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148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DFA9C7-A46D-4D4C-9E5A-632C2E5E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9334"/>
            <a:ext cx="4174001" cy="821933"/>
          </a:xfrm>
        </p:spPr>
        <p:txBody>
          <a:bodyPr anchor="ctr"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3CA7C1-F3BC-40DC-BACE-5AB1EF249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1980" y="1828800"/>
            <a:ext cx="4451403" cy="3071973"/>
          </a:xfrm>
        </p:spPr>
        <p:txBody>
          <a:bodyPr anchor="ctr">
            <a:normAutofit/>
          </a:bodyPr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появлением учения о факторах роста (ФР), которые предопределяют развитие плаценты, наметилось новое направление в изучении плацентарной недостаточности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Мирющенко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М.М., 2017;  Макаров О.В. И др., 2014).</a:t>
            </a:r>
          </a:p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A9AF4C09-41CC-4FC9-A4EA-BF4962941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30863" y="1623219"/>
            <a:ext cx="5724525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153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DFA9C7-A46D-4D4C-9E5A-632C2E5E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9334"/>
            <a:ext cx="4174001" cy="821933"/>
          </a:xfrm>
        </p:spPr>
        <p:txBody>
          <a:bodyPr anchor="ctr"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3CA7C1-F3BC-40DC-BACE-5AB1EF249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1980" y="1828800"/>
            <a:ext cx="4574694" cy="3071973"/>
          </a:xfrm>
        </p:spPr>
        <p:txBody>
          <a:bodyPr anchor="ctr">
            <a:normAutofit/>
          </a:bodyPr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роста (ФР) — это клеточные полипептиды, которые способны стимулировать или тормозить рост тканей, в том числе кровеносных сосудов и железистой ткани. Они являются основными переносчиками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митогенного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сигнала клеток (Тарабрина Т.В., 2010)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1D386DD8-8C86-4EFF-8BE1-190AA2A7D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07125" y="1623317"/>
            <a:ext cx="4572000" cy="347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989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DFA9C7-A46D-4D4C-9E5A-632C2E5E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099334"/>
            <a:ext cx="5263063" cy="821933"/>
          </a:xfrm>
        </p:spPr>
        <p:txBody>
          <a:bodyPr anchor="ctr"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3CA7C1-F3BC-40DC-BACE-5AB1EF249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1979" y="1828800"/>
            <a:ext cx="5263063" cy="4032250"/>
          </a:xfrm>
        </p:spPr>
        <p:txBody>
          <a:bodyPr anchor="ctr">
            <a:normAutofit/>
          </a:bodyPr>
          <a:lstStyle/>
          <a:p>
            <a:pPr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 продукции и функционировании ФР, оказывающих влияние на рост и развитие плаценты, приводит к морфологическим и функциональным изменениям в плаценте с нарушением трофической, эндокринной, метаболической и антитоксической функций плаценты и проявляющимся нарушением состояния, роста и развития плода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Мирющенко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М.М., 2017).</a:t>
            </a: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1537EE83-5A40-46FC-9A4E-E1E36225B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74161" y="1212850"/>
            <a:ext cx="370306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000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4580D0C8-8956-4568-8755-F9C17430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57299"/>
            <a:ext cx="5129497" cy="1270143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63F7AF43-32C0-488A-B1FC-101ACADA3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85733" y="1962364"/>
            <a:ext cx="4729967" cy="2763748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20EAE07-3B47-4279-86CC-93745AC1A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4448" y="2527442"/>
            <a:ext cx="5396625" cy="2578812"/>
          </a:xfrm>
        </p:spPr>
        <p:txBody>
          <a:bodyPr anchor="ctr"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содержание ангиогенных и антиангиогенных факторов роста для прогнозирования СЗРП на ранних сроках гестации.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735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E9DE36-B541-4505-B434-83476665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2481"/>
            <a:ext cx="10515600" cy="1571946"/>
          </a:xfrm>
        </p:spPr>
        <p:txBody>
          <a:bodyPr anchor="ctr">
            <a:normAutofit fontScale="90000"/>
          </a:bodyPr>
          <a:lstStyle/>
          <a:p>
            <a:pPr indent="457200" algn="just">
              <a:lnSpc>
                <a:spcPct val="100000"/>
              </a:lnSpc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клинической практике для диагностики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-ассоциированных нарушений гестации все активнее используют данные о содержании проангиогенных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PIGF)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антиангиогенных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sFlt-1)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факторов роста (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Дорофейков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Керкешко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Г.О., 2013).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xmlns="" id="{275DE956-0A19-495E-9954-4C170BC087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28661" y="2663031"/>
            <a:ext cx="3386278" cy="2676525"/>
          </a:xfrm>
          <a:prstGeom prst="rect">
            <a:avLst/>
          </a:prstGeom>
        </p:spPr>
      </p:pic>
      <p:pic>
        <p:nvPicPr>
          <p:cNvPr id="17" name="Объект 16">
            <a:extLst>
              <a:ext uri="{FF2B5EF4-FFF2-40B4-BE49-F238E27FC236}">
                <a16:creationId xmlns:a16="http://schemas.microsoft.com/office/drawing/2014/main" xmlns="" id="{D00C33E0-11FF-463A-B7E6-44AE96E35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977062" y="2663031"/>
            <a:ext cx="35718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2950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237DA55-422C-4F8A-AE75-EF1DB7393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86049"/>
            <a:ext cx="5088401" cy="2676376"/>
          </a:xfrm>
        </p:spPr>
        <p:txBody>
          <a:bodyPr>
            <a:normAutofit fontScale="92500" lnSpcReduction="20000"/>
          </a:bodyPr>
          <a:lstStyle/>
          <a:p>
            <a:pPr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Плацентарный фактор роста (PIGF) — это проангиогенный фактор, принадлежащий к семейству белков фактора роста эндотелия сосудов (VEGF). Главным источником PIGF во время беременности является плацентарный трофобласт (Иванец Т.Ю., 2018)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C4B010D-C286-45E5-98B2-FB0B8AD52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19298" y="2086049"/>
            <a:ext cx="3873357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7267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DA1B985-3E1D-4790-B64A-A1071DBB7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71362" y="2086049"/>
            <a:ext cx="3832260" cy="2676376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DF486C6-E900-48B4-B9F9-FEC28781C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86049"/>
            <a:ext cx="6187736" cy="2676376"/>
          </a:xfrm>
        </p:spPr>
        <p:txBody>
          <a:bodyPr anchor="ctr">
            <a:normAutofit/>
          </a:bodyPr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Растворимый рецептор тирозинкиназы-1 (sFlt-1) связывает свободно циркулирующий PIGF и другие белки семейства VEGF, таким образом снижая уровень проангиогенных факторов в крови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Игнатко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И.В., 2017;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Дорофейков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В.В., 2013).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5146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</TotalTime>
  <Words>905</Words>
  <Application>Microsoft Office PowerPoint</Application>
  <PresentationFormat>Произвольный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ПЛАЦЕНТАРНЫЕ ФАКТОРЫ У БЕРЕМЕННЫХ С СИНДРОМОМ ЗАДЕРЖКИ РОСТА ПЛОДА</vt:lpstr>
      <vt:lpstr>АКТУАЛЬНОСТЬ ТЕМЫ</vt:lpstr>
      <vt:lpstr>АКТУАЛЬНОСТЬ ТЕМЫ</vt:lpstr>
      <vt:lpstr>АКТУАЛЬНОСТЬ ТЕМЫ</vt:lpstr>
      <vt:lpstr>АКТУАЛЬНОСТЬ ТЕМЫ</vt:lpstr>
      <vt:lpstr>ЦЕЛЬ ИССЛЕДОВАНИЯ</vt:lpstr>
      <vt:lpstr>В клинической практике для диагностики плаценто-ассоциированных нарушений гестации все активнее используют данные о содержании проангиогенных (PIGF) и антиангиогенных (sFlt-1) факторов роста (Дорофейков В.В., Керкешко Г.О., 2013).</vt:lpstr>
      <vt:lpstr>Слайд 8</vt:lpstr>
      <vt:lpstr>Слайд 9</vt:lpstr>
      <vt:lpstr>Слайд 10</vt:lpstr>
      <vt:lpstr>Материалы и методы</vt:lpstr>
      <vt:lpstr>Материалы и методы</vt:lpstr>
      <vt:lpstr>Материалы и методы</vt:lpstr>
      <vt:lpstr>Материалы и методы</vt:lpstr>
      <vt:lpstr>Материалы и методы</vt:lpstr>
      <vt:lpstr>Результаты и обсуждение </vt:lpstr>
      <vt:lpstr>Результаты и обсуждение</vt:lpstr>
      <vt:lpstr>Результаты и обсуждение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НИИ-МПС</cp:lastModifiedBy>
  <cp:revision>128</cp:revision>
  <dcterms:created xsi:type="dcterms:W3CDTF">2020-09-17T19:01:34Z</dcterms:created>
  <dcterms:modified xsi:type="dcterms:W3CDTF">2020-11-10T08:05:02Z</dcterms:modified>
</cp:coreProperties>
</file>