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7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12" autoAdjust="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384" y="459780"/>
            <a:ext cx="8064896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Синдром оперированного позвоночника при дегенеративно-дистрофических заболеваниях пояснично-крестцового отдела</a:t>
            </a:r>
            <a:r>
              <a:rPr lang="ru-RU" sz="31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1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8748464" cy="17489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Лихолетов </a:t>
            </a: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А.Н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ru-RU" sz="2400" u="sng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ГОО ВПО Донецкий национальный медицинский университет им. </a:t>
            </a:r>
            <a:r>
              <a:rPr lang="ru-RU" sz="18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М.Горького</a:t>
            </a:r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Республиканский травматологический центр г. Донецк.</a:t>
            </a:r>
            <a:endParaRPr lang="ru-RU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896544" cy="189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17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5791200" cy="96043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Пациентка Д</a:t>
            </a:r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70 </a:t>
            </a:r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2019г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TLIF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-L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1"/>
            <a:ext cx="238084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764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Пациентка Д., 70 лет.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2019г.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TLIF L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-L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5, 2020г. развитие спондилита. Коррекция </a:t>
            </a:r>
            <a:r>
              <a:rPr lang="ru-R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спондилосинтеза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12954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219819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752600"/>
            <a:ext cx="21355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419600"/>
            <a:ext cx="2133600" cy="22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Пациентка 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К., 62 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2019г.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TLIF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-L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+ТПО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L3-L5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234149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25177"/>
            <a:ext cx="2362199" cy="232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24000"/>
            <a:ext cx="5638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381000"/>
            <a:ext cx="4419600" cy="126523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Пациентка К., 62 лет.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2019г.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TLIF L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-L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+ТПО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L3-L5</a:t>
            </a:r>
            <a:b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2020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г. Спондилит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L3-L4,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резорбция вокруг </a:t>
            </a:r>
            <a:r>
              <a:rPr lang="ru-R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транспедикулярных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винтов.</a:t>
            </a:r>
            <a:b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2020г. – коррекция спондилодеза и </a:t>
            </a:r>
            <a:r>
              <a:rPr lang="ru-R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спондилосинтеза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22805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7200"/>
            <a:ext cx="2133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038600"/>
            <a:ext cx="2133600" cy="26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752600"/>
            <a:ext cx="4191000" cy="448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2571768" cy="359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2928926" y="0"/>
            <a:ext cx="5829312" cy="98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Клинический пример: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928802"/>
            <a:ext cx="58579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000364" y="714356"/>
            <a:ext cx="5936660" cy="571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Ж.,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 лет, Хроническая боль в нижней части спины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kumimoji="0" lang="uk-UA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uk-UA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Дегенерация</a:t>
            </a:r>
            <a:r>
              <a:rPr kumimoji="0" lang="uk-UA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диск</a:t>
            </a:r>
            <a:r>
              <a:rPr lang="ru-RU" sz="7200" b="1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L4-L5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ТПО и ламинэктомия</a:t>
            </a:r>
            <a:r>
              <a:rPr lang="ru-RU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2018 г.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Несостоятельность металлоконструкции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428868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28289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4786314" y="3714752"/>
            <a:ext cx="428628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TLIF L4-L5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8695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36433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609600"/>
            <a:ext cx="4876800" cy="1371600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М., 59 лет,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Хроническая боль в нижней части спины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uk-U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Дегенерация</a:t>
            </a:r>
            <a:r>
              <a:rPr lang="uk-U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диск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L4-L5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L5-S1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Микродискэктомия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2008г., 2014 и в 2018 г. Ревизия и </a:t>
            </a:r>
            <a:r>
              <a:rPr lang="ru-R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менингорадикулолиз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2019г. -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TLIF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L4-L5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L5-S1.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327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0"/>
            <a:ext cx="1514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953000"/>
            <a:ext cx="165097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0574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Синдром оперированного позвоночника. </a:t>
            </a:r>
            <a:r>
              <a:rPr lang="ru-RU" sz="1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Эпидуральная</a:t>
            </a:r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блокада под радиологическим контролем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Этап контроля положения иглы в эпидуральном пространстве у пациентов, перенесших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TLIF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транспедикулярным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остеосинтезом.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Содержимое 3" descr="D:\Documents\Desktop\Эпидурал блок 2019\Булгакова ТЛИФ+Эпидблок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6670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281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828801"/>
            <a:ext cx="266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Выводы:</a:t>
            </a:r>
            <a:endParaRPr lang="ru-RU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 хирургического лечения во многом зависят от правильного определения показаний и выбора соответствующего вида оперативного пособия.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Основными причинами FBSS являются выбор неверного метода первичного хирургического вмешательства, чрезмерная хирургическая агрессия при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микродискэтомии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виде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ятрогенного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повреждения суставов и фиброзного кольца межпозвонкового диска, недостаточная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секвестрэктомия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пренебрежение к тщательности гемостаза, недооценка сагиттального баланса позвоночника. 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Наибольшие трудности представляет клиническая диагностика рубцово-спаечного процесса в области ранее проведенной операции. 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Одним из факторов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FBSS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является несоответствие между ожиданиями пациента и возможными реальными исходами хирургии.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Ригидная стабилизация позвоночника у пожилых пациентов может являться фактором риска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FBSS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особенно при наличии соматической сопутствующей патологии. 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Методика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TLIF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сочетании с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транспедикулярным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остеосинтезом является обоснованным методом хирургического лечения пациентов с показаниями к повторному вмешательству.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700" y="188640"/>
            <a:ext cx="7772400" cy="7837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Актуальность: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596" y="1014636"/>
            <a:ext cx="8965504" cy="188096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настоящее время отмечается существенный рост дегенеративно-дистрофических заболеваний позвоночника (ДДЗП), особенно </a:t>
            </a: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 лиц трудоспособного возраста. 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Боль, связанная с ДДЗП, возникает у 70-90% </a:t>
            </a: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населения и ежегодно регистрируется у 15-25%.</a:t>
            </a:r>
            <a:endParaRPr lang="ru-RU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Documents\Desktop\СТАТЬИ, ТЕЗИСЫ 2018\Воронеж 2018 TPLIF доклад\IMG_E2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2286148" cy="3631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Desktop\СТАТЬИ, ТЕЗИСЫ 2018\Воронеж 2018 TPLIF доклад\IMG_2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882251" cy="3603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Desktop\СТАТЬИ, ТЕЗИСЫ 2018\Воронеж 2018 TPLIF доклад\IMG_2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1905000" cy="194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s\Desktop\СТАТЬИ, ТЕЗИСЫ 2018\Воронеж 2018 TPLIF доклад\IMG_1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69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589756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	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хирургической техники, внедрение новых имплантов</a:t>
            </a:r>
            <a:r>
              <a:rPr lang="uk-UA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процесса их установки, коррекция образа жизни перенесшего операцию пациента, делают эффективность хирургического вмешательства достаточно высокой. </a:t>
            </a:r>
          </a:p>
          <a:p>
            <a:pPr algn="just">
              <a:buNone/>
            </a:pPr>
            <a:endParaRPr lang="ru-RU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Неудовлетворительные результаты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открытых вмешательств на пояснично-крестцовом отделе позвоночника составляют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10-30 %. </a:t>
            </a:r>
          </a:p>
          <a:p>
            <a:pPr algn="just">
              <a:buNone/>
            </a:pPr>
            <a:endParaRPr lang="ru-RU" sz="20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Синдром оперированного позвоночника </a:t>
            </a:r>
          </a:p>
          <a:p>
            <a:pPr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синдром неудачной операции на позвоночнике, 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FBSS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failed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surgery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syndrome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патологическое состояние пациента, у которого, несмотря на проведение одной или нескольких операций, стойкие боли сохраняются или возникают вновь в раннем или отдаленном послеоперационном периоде. </a:t>
            </a:r>
            <a:endParaRPr 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uk-UA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Проявления</a:t>
            </a:r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FBSS</a:t>
            </a:r>
            <a:r>
              <a:rPr lang="ru-RU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334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Рецидив </a:t>
            </a:r>
            <a:r>
              <a:rPr lang="uk-UA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грыжи</a:t>
            </a:r>
            <a:r>
              <a:rPr lang="uk-UA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межпозвонкового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диска (до 7%);</a:t>
            </a:r>
          </a:p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Стеноз позвоночного канала и нестабильность на оперированном уровне (до 30%); </a:t>
            </a:r>
          </a:p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Синдром смежного уровня (до 40%); </a:t>
            </a:r>
          </a:p>
          <a:p>
            <a:r>
              <a:rPr lang="ru-RU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Дисцит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раневую инфекцию (2-3%); </a:t>
            </a:r>
          </a:p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Фасеточный синдром (до 8%);</a:t>
            </a:r>
          </a:p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Фиброзная атрофия мышц;</a:t>
            </a:r>
          </a:p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Рубцово-спаечный эпидурит, арахноидит (10-20%);</a:t>
            </a:r>
          </a:p>
          <a:p>
            <a:r>
              <a:rPr lang="ru-RU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Эпидуральная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гематома (до 1%);</a:t>
            </a:r>
          </a:p>
          <a:p>
            <a:pPr algn="just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Поломка или смещение имплантов (до 15%), резорбция кости в области установки </a:t>
            </a:r>
            <a:r>
              <a:rPr lang="ru-RU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импланта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(до 8%);</a:t>
            </a:r>
          </a:p>
          <a:p>
            <a:pPr algn="just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Психогенная боль в спине (до 27,5%), особенно у многократно перенесших оперативное вмешательство. 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 и методы: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 наблюдением находилось 21 больных, в период с 2017г. по 2020г. с синдромом оперированного позвоночника. </a:t>
            </a: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Мужчин было 12, женщин </a:t>
            </a:r>
            <a:r>
              <a:rPr lang="uk-U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9. </a:t>
            </a: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Возраст – от 21 до 67 лет. </a:t>
            </a:r>
          </a:p>
          <a:p>
            <a:pPr algn="just">
              <a:buNone/>
            </a:pP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Клиническое обследование</a:t>
            </a: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Неврологическое обследование</a:t>
            </a: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		Функциональная </a:t>
            </a:r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спондилография</a:t>
            </a: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		МРТ </a:t>
            </a: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СКТ</a:t>
            </a:r>
          </a:p>
          <a:p>
            <a:pPr algn="just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ВАШ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95800" y="2667000"/>
            <a:ext cx="6096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Клиническая характеристика пациентов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ru-RU" b="1" dirty="0" smtClean="0"/>
              <a:t>52%</a:t>
            </a:r>
            <a:r>
              <a:rPr lang="ru-RU" dirty="0" smtClean="0"/>
              <a:t> - </a:t>
            </a:r>
            <a:r>
              <a:rPr lang="ru-RU" b="1" dirty="0" smtClean="0"/>
              <a:t>иррадиация боли в ногу </a:t>
            </a:r>
            <a:r>
              <a:rPr lang="ru-RU" dirty="0" smtClean="0"/>
              <a:t>с онемением и </a:t>
            </a:r>
            <a:r>
              <a:rPr lang="ru-RU" b="1" dirty="0" smtClean="0"/>
              <a:t>болью в нижней части спины</a:t>
            </a:r>
          </a:p>
          <a:p>
            <a:r>
              <a:rPr lang="ru-RU" b="1" dirty="0" smtClean="0"/>
              <a:t>17% - иррадиация боли в ногу </a:t>
            </a:r>
          </a:p>
          <a:p>
            <a:r>
              <a:rPr lang="ru-RU" b="1" dirty="0" smtClean="0"/>
              <a:t>10% - боль в нижней части спины</a:t>
            </a:r>
          </a:p>
          <a:p>
            <a:r>
              <a:rPr lang="ru-RU" b="1" dirty="0" smtClean="0"/>
              <a:t>11% - нейрогенная перемежающаяся хромота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Характеристика пациентов</a:t>
            </a:r>
            <a:endParaRPr lang="ru-RU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пациентов оперированы по поводу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возникновения грыж дисков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том месте и стороне, где первично выполнялась операция, </a:t>
            </a: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пациентов оперированы по поводу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стеноза позвоночного канала и развитием нестабильности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ранее оперированных уровнях.</a:t>
            </a: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больных выполнено оперативное вмешательство по поводу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разрушения стабилизирующих конструкций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как следствие перегрузок мышечно-связочного аппарата и элементов конструкции.</a:t>
            </a: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поводу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рубцово-спаечного эпидурита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сочетании с нестабильностью вмешательство выполнено у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больных.</a:t>
            </a: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 3 пациентов развилась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резорбция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вокруг </a:t>
            </a:r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межтеловых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опор и каудальных винтов.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Пациентка Ж., 77 лет.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2017г.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микродискэктомия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L3-L4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2018г.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ламинэктомия, </a:t>
            </a:r>
            <a:r>
              <a:rPr lang="ru-R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транспедикулярный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остеосинтез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L3-L4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800" b="1" dirty="0"/>
          </a:p>
        </p:txBody>
      </p:sp>
      <p:pic>
        <p:nvPicPr>
          <p:cNvPr id="1026" name="Picture 2" descr="D:\PLIF\АРХИВ ОПЕРАЦИЙ 2020 TPLIF\Жукова С.А. FBSS\Жукова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2210282" cy="3810000"/>
          </a:xfrm>
          <a:prstGeom prst="rect">
            <a:avLst/>
          </a:prstGeom>
          <a:noFill/>
        </p:spPr>
      </p:pic>
      <p:pic>
        <p:nvPicPr>
          <p:cNvPr id="1027" name="Picture 3" descr="D:\PLIF\АРХИВ ОПЕРАЦИЙ 2020 TPLIF\Жукова С.А. FBSS\Жукова метрика\IMG первич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0"/>
            <a:ext cx="4953000" cy="38862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295400"/>
            <a:ext cx="3563764" cy="495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Пациентка Ж., 77 лет.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2017г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– </a:t>
            </a:r>
            <a:r>
              <a:rPr lang="ru-RU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микродискэктомия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L3-L4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2018г. 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ламинэктомия, </a:t>
            </a:r>
            <a:r>
              <a:rPr lang="ru-RU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транспедикулярный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остеосинтез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L3-L4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2020г.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TLIF L2-S1,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коррекция деформации и сагиттального профиля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27346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47800"/>
            <a:ext cx="48768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447800"/>
            <a:ext cx="3733800" cy="485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636</Words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Синдром оперированного позвоночника при дегенеративно-дистрофических заболеваниях пояснично-крестцового отдела  </vt:lpstr>
      <vt:lpstr>Актуальность:</vt:lpstr>
      <vt:lpstr>Слайд 3</vt:lpstr>
      <vt:lpstr>Проявления FBSS :</vt:lpstr>
      <vt:lpstr>Материал и методы:</vt:lpstr>
      <vt:lpstr>Клиническая характеристика пациентов</vt:lpstr>
      <vt:lpstr>Характеристика пациентов</vt:lpstr>
      <vt:lpstr>Пациентка Ж., 77 лет. 2017г. – микродискэктомия L3-L4; 2018г. - ламинэктомия, транспедикулярный остеосинтез L3-L4.</vt:lpstr>
      <vt:lpstr>Пациентка Ж., 77 лет. 2017г. – микродискэктомия L3-L4; 2018г.  - ламинэктомия, транспедикулярный остеосинтез L3-L4, 2020г. – TLIF L2-S1, коррекция деформации и сагиттального профиля.</vt:lpstr>
      <vt:lpstr>Пациентка Д., 70 лет. 2019г. – TLIF L4-L5.</vt:lpstr>
      <vt:lpstr>Пациентка Д., 70 лет. 2019г. – TLIF L4-L5, 2020г. развитие спондилита. Коррекция спондилосинтеза.</vt:lpstr>
      <vt:lpstr>Пациентка К., 62 лет. 2019г. – TLIF L3-L4 +ТПО L3-L5</vt:lpstr>
      <vt:lpstr>Пациентка К., 62 лет. 2019г. – TLIF L3-L4 +ТПО L3-L5 2020г. Спондилит L3-L4, резорбция вокруг транспедикулярных винтов. 2020г. – коррекция спондилодеза и спондилосинтеза.   </vt:lpstr>
      <vt:lpstr>Клинический пример:</vt:lpstr>
      <vt:lpstr>Несостоятельность металлоконструкции</vt:lpstr>
      <vt:lpstr>TLIF L4-L5</vt:lpstr>
      <vt:lpstr>М., 59 лет, Хроническая боль в нижней части спины. Дегенерация диска L4-L5 и L5-S1. Микродискэктомия 2008г., 2014 и в 2018 г. Ревизия и менингорадикулолиз. 2019г. - TLIF L4-L5 и L5-S1.    </vt:lpstr>
      <vt:lpstr>Синдром оперированного позвоночника. Эпидуральная блокада под радиологическим контролем. Этап контроля положения иглы в эпидуральном пространстве у пациентов, перенесших TLIF c транспедикулярным остеосинтезом. 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оперированного позвоночника при дегенеративно-дистрофических заболеваниях пояснично-крестцового отдела  </dc:title>
  <dc:creator>Admin</dc:creator>
  <cp:lastModifiedBy>Admin</cp:lastModifiedBy>
  <cp:revision>40</cp:revision>
  <dcterms:created xsi:type="dcterms:W3CDTF">2020-10-17T06:37:45Z</dcterms:created>
  <dcterms:modified xsi:type="dcterms:W3CDTF">2020-10-19T06:36:30Z</dcterms:modified>
</cp:coreProperties>
</file>