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98C6435-9E0F-45EF-8C96-D6BB65E5265E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  <p14:section name="Раздел без заголовка" id="{2C594F82-6AB6-4232-AC5C-BCE0CF965B42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Высокий уровень</c:v>
                </c:pt>
                <c:pt idx="1">
                  <c:v>Средний уровень</c:v>
                </c:pt>
                <c:pt idx="2">
                  <c:v>Заниженный уровень</c:v>
                </c:pt>
                <c:pt idx="3">
                  <c:v>Очень низкий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8.7999999999999995E-2</c:v>
                </c:pt>
                <c:pt idx="1">
                  <c:v>0.29799999999999999</c:v>
                </c:pt>
                <c:pt idx="2">
                  <c:v>0.40300000000000002</c:v>
                </c:pt>
                <c:pt idx="3">
                  <c:v>0.21099999999999999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FD-4402-B2ED-14449EB7FA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ADD5C-B60F-485A-B85D-47F3DEDBF941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61EC-0603-4E43-9940-EC977BD861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598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ADD5C-B60F-485A-B85D-47F3DEDBF941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61EC-0603-4E43-9940-EC977BD861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2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ADD5C-B60F-485A-B85D-47F3DEDBF941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61EC-0603-4E43-9940-EC977BD8616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2458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ADD5C-B60F-485A-B85D-47F3DEDBF941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61EC-0603-4E43-9940-EC977BD861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357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ADD5C-B60F-485A-B85D-47F3DEDBF941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61EC-0603-4E43-9940-EC977BD8616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1245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ADD5C-B60F-485A-B85D-47F3DEDBF941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61EC-0603-4E43-9940-EC977BD861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681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ADD5C-B60F-485A-B85D-47F3DEDBF941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61EC-0603-4E43-9940-EC977BD861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783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ADD5C-B60F-485A-B85D-47F3DEDBF941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61EC-0603-4E43-9940-EC977BD861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69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ADD5C-B60F-485A-B85D-47F3DEDBF941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61EC-0603-4E43-9940-EC977BD861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956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ADD5C-B60F-485A-B85D-47F3DEDBF941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61EC-0603-4E43-9940-EC977BD861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30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ADD5C-B60F-485A-B85D-47F3DEDBF941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61EC-0603-4E43-9940-EC977BD861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85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ADD5C-B60F-485A-B85D-47F3DEDBF941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61EC-0603-4E43-9940-EC977BD861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47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ADD5C-B60F-485A-B85D-47F3DEDBF941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61EC-0603-4E43-9940-EC977BD861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148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ADD5C-B60F-485A-B85D-47F3DEDBF941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61EC-0603-4E43-9940-EC977BD861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649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ADD5C-B60F-485A-B85D-47F3DEDBF941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61EC-0603-4E43-9940-EC977BD861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223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ADD5C-B60F-485A-B85D-47F3DEDBF941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61EC-0603-4E43-9940-EC977BD861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672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ADD5C-B60F-485A-B85D-47F3DEDBF941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DC861EC-0603-4E43-9940-EC977BD861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611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  <p:sldLayoutId id="2147483822" r:id="rId14"/>
    <p:sldLayoutId id="2147483823" r:id="rId15"/>
    <p:sldLayoutId id="21474838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840DF2-0919-484E-B5A1-FCB0558BBB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6962230" cy="1646302"/>
          </a:xfrm>
        </p:spPr>
        <p:txBody>
          <a:bodyPr/>
          <a:lstStyle/>
          <a:p>
            <a:pPr algn="ctr"/>
            <a:r>
              <a:rPr lang="ru-RU" sz="3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ОСОБЕННОСТИ ЭМПАТИЧЕСКИХ СПОСОБНОСТЕЙ У ЛИЦ, ОБЕСПЕЧИВАЮЩИХ СПЕЦИАЛИЗИРОВАННУЮ ПСИХИАТРИЧЕСКУЮ ПОМОЩЬ</a:t>
            </a:r>
            <a:br>
              <a:rPr lang="ru-RU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3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F638067-077E-4589-A9E0-71F57A53B9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4714" y="4088965"/>
            <a:ext cx="7766936" cy="1096899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Докладчики:</a:t>
            </a:r>
          </a:p>
          <a:p>
            <a:r>
              <a:rPr lang="ru-RU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к.мед.н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., доцент Абрамов В.А.</a:t>
            </a:r>
          </a:p>
          <a:p>
            <a:r>
              <a:rPr lang="ru-RU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к.мед.н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., доцент Соловьева М.А.</a:t>
            </a:r>
          </a:p>
          <a:p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ассистент Мельниченко В.В.</a:t>
            </a:r>
          </a:p>
        </p:txBody>
      </p:sp>
    </p:spTree>
    <p:extLst>
      <p:ext uri="{BB962C8B-B14F-4D97-AF65-F5344CB8AC3E}">
        <p14:creationId xmlns:p14="http://schemas.microsoft.com/office/powerpoint/2010/main" val="3072820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DEF0263-6AEC-4015-A8A0-687BE4111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67963"/>
            <a:ext cx="8596668" cy="55220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ru-RU" sz="5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БЛАГОДАРЮ </a:t>
            </a:r>
            <a:endParaRPr lang="en-US" sz="5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ru-RU" sz="5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</a:t>
            </a:r>
            <a:endParaRPr lang="en-US" sz="5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ru-RU" sz="5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ВНИМАНИЕ </a:t>
            </a:r>
          </a:p>
        </p:txBody>
      </p:sp>
    </p:spTree>
    <p:extLst>
      <p:ext uri="{BB962C8B-B14F-4D97-AF65-F5344CB8AC3E}">
        <p14:creationId xmlns:p14="http://schemas.microsoft.com/office/powerpoint/2010/main" val="3454665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A3E3BD0-4C78-4C52-B54A-0619B7B1E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801" y="1012055"/>
            <a:ext cx="8596668" cy="56685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Применение одного лишь клинического метода исследования в качестве объективного не позволяет оценить и понять психическое состояние пациента в интегрированном единстве психопатологического, патопсихологического, психологического и духовного. Целостное представление о психически больном человеке в целях диагностики, лечения, прогноза и психосоциальной реабилитации нельзя ограничить выделением клинических симптомов и синдромов с формализованным их выражением при помощи шкал и опросников. Важным и необходимым является анализ и понимание всех переживаний пациента, состояния его внутреннего субъективного мира, определяющего не только внешнюю, но и внутреннюю картину болезни, без учёта которой и без влияния на которую лечение и реабилитация пациента будут недостаточно эффективными. Этого понимания нельзя достичь с помощью традиционного клинико-психопатологического метода исследования. Дополнительное использование методов психологического исследования – тестов, шкал и опросников, которое широко практикуется в целях объективизации и количественной оценки психических расстройств, позволяет лишь в небольшой степени приблизиться к более полной оценке психического состояния в силу неизбежных редукционистских ограничений, связанных с этими методами. </a:t>
            </a:r>
          </a:p>
        </p:txBody>
      </p:sp>
    </p:spTree>
    <p:extLst>
      <p:ext uri="{BB962C8B-B14F-4D97-AF65-F5344CB8AC3E}">
        <p14:creationId xmlns:p14="http://schemas.microsoft.com/office/powerpoint/2010/main" val="1871704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1D6E050-CD0B-4766-BE70-0A815C3D3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393" y="550361"/>
            <a:ext cx="8596668" cy="575727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Целостному познанию и пониманию психически больного человека препятствует направленность клинического, психологических и психометрических методов на объект, а не на субъект исследования. Изучение больного в качестве субъекта требует иных методологических и методических подходов. Многолетняя шаблонная практика применения традиционного клинического метода исследования, дополненная психометрическими методами с их схемами и трафаретами, способствовали обезличиванию и </a:t>
            </a:r>
            <a:r>
              <a:rPr lang="ru-RU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десубъективизации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психически больных и, как следствие этого, дегуманизации психиатрической помощи.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Наука даёт объективное и доказательное знание, но это знание общего. В психиатрии важнее знание индивидуального, единичного, неповторимо личностного. Процесс познания болезненного состояния психически больного не может быть ограничен только логическим, рациональным знанием. В этом процессе важное значение имеет субъективная сторона познания, которая непосредственно зависит от человеческих параметров познающего субъекта, то есть врача, от его способности к интуиции, эмпатии, сопереживанию и рефлексии. Именно, благодаря этим качествам, познаются субъективные переживания и эмоциональные состояния больных. Для объективных научных методов изучения психической деятельности остаётся недоступной её субъективная сторона. Её познание возможно с помощью сопереживания, роль которого, в полной мере не оценена ни теорией, ни практикой.</a:t>
            </a:r>
          </a:p>
          <a:p>
            <a:pPr algn="just"/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247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CFF6C96-5AD3-4318-9F9B-905D6A1EF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8283"/>
            <a:ext cx="8596668" cy="4683079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Эмпатия - иррациональное понимание другой личности, ощущение ее внутреннего мира, умение частично испытать те же эмоции, что у собеседника, одновременно отделяя их от собственного восприятия. Другими словами, эмпатия это осознанное сопереживание другому человеку в его эмоциональном состоянии. Быть в состоянии эмпатии означает воспринимать внутренний мир другого точно, с сохранением эмоциональных и смысловых оттенков, поэтому этот феномен следует воспринимать ни как сочувствие или переживание, а как </a:t>
            </a:r>
            <a:r>
              <a:rPr lang="ru-RU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вчувствование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соучастие в эмоциях другого, разделение их или как </a:t>
            </a:r>
            <a:r>
              <a:rPr lang="ru-RU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эмпатийное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взаимодействие, использующее так не функциональные механизмы как идентификация, понимание и </a:t>
            </a:r>
            <a:r>
              <a:rPr lang="ru-RU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рефликация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4910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048287-4F08-44B4-91D7-8B72128C2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658" y="1050881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Виды эмпатии:</a:t>
            </a:r>
          </a:p>
          <a:p>
            <a:pPr lvl="0"/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Эмоциональная эмпатия - основанная на механизмах проекции и подражания моторным и аффективным реакциям другого человека.</a:t>
            </a:r>
          </a:p>
          <a:p>
            <a:pPr lvl="0"/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Когнитивная эмпатия - базируется на интеллектуальных процессах — сравнение, аналогия и т. п.</a:t>
            </a:r>
          </a:p>
          <a:p>
            <a:pPr lvl="0"/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Предикативная эмпатия - проявляется как способность человека предсказывать аффективные реакции другого человека в конкретных.</a:t>
            </a:r>
          </a:p>
          <a:p>
            <a:endParaRPr lang="ru-RU" sz="2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721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B660B10-06FF-4ADE-B6BB-0F8F855D9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578" y="772359"/>
            <a:ext cx="8596668" cy="47984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Эмпатическое понимание является особым когнитивным процессом и фундаментальной методологической категорией, лежащей в основе понимающей психологии и понимающей психопатологии. Способность понимания внутреннего подтекста, является особой стороной психической деятельности, которая может совершенно не коррелировать со способностью к логическому мышлению. Анализ процесса понимания смысла высказываний и перехода от внешних значений к отражению внутреннего подтекста высказываний остаётся центральным и совершенно недостаточно разработанным разделом психологии познавательного процесса. Понимание – это осмысление и оценка. Его специфика заключается в том, что оно формируется в результате рационализации внерационального, в результате прояснения и формирования значений и смыслов. Понимание позволяет выйти за пределы абстрактных научных понятий и эмпирических объективных, но частных научных данных, оторванных от целостного предмета исследования.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9444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860CD03-B248-491E-9C57-AF27A8336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435" y="2249366"/>
            <a:ext cx="8596668" cy="38807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Цель работы: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оценить уровень эмпатии у сотрудников психиатрических учреждений.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Материал и методы исследования: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было интервьюировано 57 сотрудников психиатрических больниц г. Донецка, оказывающих специализированную психиатрическую помощь населению. Для оценки уровня эмпатических способностей нами использовалась методика диагностики уровня эмпатических способностей </a:t>
            </a:r>
            <a:r>
              <a:rPr lang="ru-RU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В.В.Бойко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85064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0650705-501D-47D4-8AD5-5551B219E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178" y="0"/>
            <a:ext cx="7899372" cy="5177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Результаты исследования</a:t>
            </a:r>
            <a:endParaRPr lang="ru-RU" dirty="0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5AC5EE5F-E1AC-4A91-88C0-75D3F1FE3A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7586142"/>
              </p:ext>
            </p:extLst>
          </p:nvPr>
        </p:nvGraphicFramePr>
        <p:xfrm>
          <a:off x="1025863" y="1185924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618A8FA-D3B4-4A7D-8DF2-AF84EDCBBC06}"/>
              </a:ext>
            </a:extLst>
          </p:cNvPr>
          <p:cNvSpPr txBox="1"/>
          <p:nvPr/>
        </p:nvSpPr>
        <p:spPr>
          <a:xfrm>
            <a:off x="800086" y="816592"/>
            <a:ext cx="8579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Распределение испытуемых в зависимости от выраженности уровня эмпатии</a:t>
            </a:r>
          </a:p>
        </p:txBody>
      </p:sp>
    </p:spTree>
    <p:extLst>
      <p:ext uri="{BB962C8B-B14F-4D97-AF65-F5344CB8AC3E}">
        <p14:creationId xmlns:p14="http://schemas.microsoft.com/office/powerpoint/2010/main" val="796015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B980A1C-1C14-4F58-A822-C6E49D85D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313" y="2222732"/>
            <a:ext cx="8596668" cy="388077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Выводы: 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Данное исследование в полной мере обосновывает необходимость разработки и внедрения методик, направленных на формирование и повышение уровня эмпатических способностей у лиц оказывающих специализированную психиатрическую помощь населению, поскольку эмпатия, является одним из важнейших качеств современного медицинского работника, не обладая которой, он не может в полной мере, оказывать качественную, высокопрофессиональную медицинскую помощь.</a:t>
            </a:r>
          </a:p>
          <a:p>
            <a:pPr marL="0" indent="0">
              <a:buNone/>
            </a:pP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00931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10086</TotalTime>
  <Words>793</Words>
  <Application>Microsoft Office PowerPoint</Application>
  <PresentationFormat>Широкоэкранный</PresentationFormat>
  <Paragraphs>22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Аспект</vt:lpstr>
      <vt:lpstr>ОСОБЕННОСТИ ЭМПАТИЧЕСКИХ СПОСОБНОСТЕЙ У ЛИЦ, ОБЕСПЕЧИВАЮЩИХ СПЕЦИАЛИЗИРОВАННУЮ ПСИХИАТРИЧЕСКУЮ ПОМОЩЬ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ЭМПАТИЧЕСКИХ СПОСОБНОСТЕЙ У ЛИЦ, ОБЕСПЕЧИВАЮЩИХ СПЕЦИАЛИЗИРОВАННУЮ ПСИХИАТРИЧЕСКУЮ ПОМОЩЬ </dc:title>
  <dc:creator>Buran</dc:creator>
  <cp:lastModifiedBy>Buran</cp:lastModifiedBy>
  <cp:revision>4</cp:revision>
  <dcterms:created xsi:type="dcterms:W3CDTF">2020-10-27T14:33:19Z</dcterms:created>
  <dcterms:modified xsi:type="dcterms:W3CDTF">2020-11-09T08:12:43Z</dcterms:modified>
</cp:coreProperties>
</file>