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22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84" r:id="rId10"/>
    <p:sldId id="282" r:id="rId11"/>
    <p:sldId id="278" r:id="rId12"/>
    <p:sldId id="281" r:id="rId13"/>
    <p:sldId id="283" r:id="rId14"/>
    <p:sldId id="279" r:id="rId15"/>
    <p:sldId id="280" r:id="rId16"/>
    <p:sldId id="286" r:id="rId17"/>
    <p:sldId id="287" r:id="rId18"/>
    <p:sldId id="288" r:id="rId19"/>
    <p:sldId id="28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4D01E-A3C7-49A3-9223-A7BDA383599A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806BA-AD27-458C-99CF-9286BAF58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50B-AA2E-4CF8-9910-4681D2EF6AEF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4513-F45C-456A-B43B-4AE8606D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331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50B-AA2E-4CF8-9910-4681D2EF6AEF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4513-F45C-456A-B43B-4AE8606D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213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50B-AA2E-4CF8-9910-4681D2EF6AEF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4513-F45C-456A-B43B-4AE8606D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051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50B-AA2E-4CF8-9910-4681D2EF6AEF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4513-F45C-456A-B43B-4AE8606D46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12639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50B-AA2E-4CF8-9910-4681D2EF6AEF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4513-F45C-456A-B43B-4AE8606D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548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50B-AA2E-4CF8-9910-4681D2EF6AEF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4513-F45C-456A-B43B-4AE8606D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08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50B-AA2E-4CF8-9910-4681D2EF6AEF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4513-F45C-456A-B43B-4AE8606D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892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50B-AA2E-4CF8-9910-4681D2EF6AEF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4513-F45C-456A-B43B-4AE8606D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01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50B-AA2E-4CF8-9910-4681D2EF6AEF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4513-F45C-456A-B43B-4AE8606D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589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5A144E-291A-4030-8124-36D618F526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086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50B-AA2E-4CF8-9910-4681D2EF6AEF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4513-F45C-456A-B43B-4AE8606D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41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50B-AA2E-4CF8-9910-4681D2EF6AEF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4513-F45C-456A-B43B-4AE8606D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94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50B-AA2E-4CF8-9910-4681D2EF6AEF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4513-F45C-456A-B43B-4AE8606D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08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50B-AA2E-4CF8-9910-4681D2EF6AEF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4513-F45C-456A-B43B-4AE8606D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69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50B-AA2E-4CF8-9910-4681D2EF6AEF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4513-F45C-456A-B43B-4AE8606D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13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50B-AA2E-4CF8-9910-4681D2EF6AEF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4513-F45C-456A-B43B-4AE8606D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05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50B-AA2E-4CF8-9910-4681D2EF6AEF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4513-F45C-456A-B43B-4AE8606D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00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50B-AA2E-4CF8-9910-4681D2EF6AEF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4513-F45C-456A-B43B-4AE8606D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44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913350B-AA2E-4CF8-9910-4681D2EF6AEF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E74513-F45C-456A-B43B-4AE8606D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17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2636" y="5229200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  </a:t>
            </a: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З</a:t>
            </a:r>
            <a:r>
              <a:rPr lang="ru-RU" sz="4000" i="1" dirty="0" smtClean="0"/>
              <a:t>ИНОВЬЕВ Е.В. </a:t>
            </a:r>
            <a:br>
              <a:rPr lang="ru-RU" sz="4000" i="1" dirty="0" smtClean="0"/>
            </a:br>
            <a:r>
              <a:rPr lang="ru-RU" sz="4000" i="1" dirty="0" smtClean="0"/>
              <a:t>СОЛОШЕНКО В.В</a:t>
            </a:r>
            <a:r>
              <a:rPr lang="ru-RU" sz="4000" i="1" dirty="0"/>
              <a:t>.</a:t>
            </a:r>
            <a:r>
              <a:rPr lang="ru-RU" sz="4000" i="1" dirty="0" smtClean="0"/>
              <a:t> </a:t>
            </a:r>
            <a:br>
              <a:rPr lang="ru-RU" sz="40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8496668" cy="281288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ВОЗМОЖНОСТИ ХИРУРГИЧЕСКОГО ВОССТАНОВЛЕНИЯ КОЖНОГО ПОКРОВА ПРИ РАНЕВЫХ ДЕФЕКТАХ </a:t>
            </a:r>
            <a:r>
              <a:rPr lang="ru-RU" sz="3200" b="1" dirty="0" smtClean="0"/>
              <a:t>НЕОЖОГОВОЙ </a:t>
            </a:r>
            <a:r>
              <a:rPr lang="ru-RU" sz="3200" b="1" dirty="0"/>
              <a:t>ЭТИОЛОГИИ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85729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/>
              <a:t>ГБУ «САНКТ-ПЕТЕРБУРГСКИЙ </a:t>
            </a:r>
            <a:r>
              <a:rPr lang="ru-RU" sz="2000" b="1" cap="all" dirty="0"/>
              <a:t>НАУЧНО-ИССЛЕДОВАТЕЛЬСКИЙ </a:t>
            </a:r>
            <a:r>
              <a:rPr lang="ru-RU" sz="2000" b="1" cap="all" dirty="0" smtClean="0"/>
              <a:t>ИНСТИТУТ </a:t>
            </a:r>
            <a:r>
              <a:rPr lang="ru-RU" sz="2000" b="1" dirty="0" smtClean="0"/>
              <a:t>СКОРОЙ ПОМОЩИ ИМ.И.И. ДЖЗАНЕЛИДЗЕ»</a:t>
            </a:r>
          </a:p>
          <a:p>
            <a:pPr algn="ctr"/>
            <a:r>
              <a:rPr lang="ru-RU" sz="2000" b="1" dirty="0" smtClean="0"/>
              <a:t>ОТДЕЛ ТЕРМИЧЕСКИХ ПОРАЖЕНИЙ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00013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</a:t>
            </a:r>
            <a:r>
              <a:rPr lang="ru-RU" sz="2200" b="1" dirty="0" smtClean="0"/>
              <a:t>Больной Г. 58 лет. Перитонит вследствие разрыва кишки в результате тупой травмы живота (ДТП). </a:t>
            </a:r>
            <a:r>
              <a:rPr lang="ru-RU" sz="2200" b="1" dirty="0" err="1" smtClean="0"/>
              <a:t>Лапаростома</a:t>
            </a:r>
            <a:r>
              <a:rPr lang="ru-RU" sz="2200" b="1" dirty="0" smtClean="0"/>
              <a:t>. Кишечные свищи. </a:t>
            </a:r>
            <a:br>
              <a:rPr lang="ru-RU" sz="2200" b="1" dirty="0" smtClean="0"/>
            </a:br>
            <a:r>
              <a:rPr lang="ru-RU" sz="2200" b="1" dirty="0" smtClean="0"/>
              <a:t>Через 2 месяца выполнена операция: Восстановление кишечной непрерывности. Пластика дефекта местными тканями.</a:t>
            </a:r>
            <a:endParaRPr lang="ru-RU" sz="2200" b="1" dirty="0"/>
          </a:p>
        </p:txBody>
      </p:sp>
      <p:pic>
        <p:nvPicPr>
          <p:cNvPr id="3074" name="Picture 2" descr="\\fileserver\www\Ожоговое отделение №1\Папка обмена\Солошенко\животные\IMG-20190313-WA0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000240"/>
            <a:ext cx="3960440" cy="4704523"/>
          </a:xfrm>
          <a:prstGeom prst="rect">
            <a:avLst/>
          </a:prstGeom>
          <a:noFill/>
        </p:spPr>
      </p:pic>
      <p:pic>
        <p:nvPicPr>
          <p:cNvPr id="3075" name="Picture 3" descr="\\fileserver\www\Ожоговое отделение №1\Папка обмена\Солошенко\животные\IMG-20190313-WA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1000" y="2167538"/>
            <a:ext cx="4680520" cy="4361656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367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Абдоминальная хирургия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xmlns="" val="213317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0318"/>
            <a:ext cx="9144000" cy="1143000"/>
          </a:xfrm>
        </p:spPr>
        <p:txBody>
          <a:bodyPr>
            <a:noAutofit/>
          </a:bodyPr>
          <a:lstStyle/>
          <a:p>
            <a:r>
              <a:rPr lang="ru-RU" sz="1800" b="1" dirty="0"/>
              <a:t>Больная Л., 70 лет  поступила в НИИ СП </a:t>
            </a:r>
            <a:r>
              <a:rPr lang="ru-RU" sz="1800" b="1" dirty="0" err="1"/>
              <a:t>им.И.И</a:t>
            </a:r>
            <a:r>
              <a:rPr lang="ru-RU" sz="1800" b="1" dirty="0"/>
              <a:t>. </a:t>
            </a:r>
            <a:r>
              <a:rPr lang="ru-RU" sz="1800" b="1" dirty="0" err="1"/>
              <a:t>Джанелидзе</a:t>
            </a:r>
            <a:r>
              <a:rPr lang="ru-RU" sz="1800" b="1" dirty="0"/>
              <a:t> 24.04.2017 с диагнозом болезнь Крона с поражением тонкой и толстой кишок, тяжелое течение. Пациентке </a:t>
            </a:r>
            <a:r>
              <a:rPr lang="ru-RU" sz="1800" b="1" dirty="0" smtClean="0"/>
              <a:t>выполнялись </a:t>
            </a:r>
            <a:r>
              <a:rPr lang="ru-RU" sz="1800" b="1" dirty="0"/>
              <a:t>лапаротомия и несколько </a:t>
            </a:r>
            <a:r>
              <a:rPr lang="ru-RU" sz="1800" b="1" dirty="0" err="1"/>
              <a:t>релапаротомий</a:t>
            </a:r>
            <a:r>
              <a:rPr lang="ru-RU" sz="1800" b="1" dirty="0"/>
              <a:t>, сформировались тонкокишечные свищи</a:t>
            </a:r>
            <a:r>
              <a:rPr lang="ru-RU" sz="2000" b="1" dirty="0"/>
              <a:t>. </a:t>
            </a:r>
          </a:p>
        </p:txBody>
      </p:sp>
      <p:pic>
        <p:nvPicPr>
          <p:cNvPr id="4" name="Содержимое 3" descr="IMG_5034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tretch>
            <a:fillRect/>
          </a:stretch>
        </p:blipFill>
        <p:spPr>
          <a:xfrm>
            <a:off x="428596" y="1571612"/>
            <a:ext cx="2819403" cy="2114552"/>
          </a:xfrm>
        </p:spPr>
      </p:pic>
      <p:pic>
        <p:nvPicPr>
          <p:cNvPr id="5" name="Рисунок 4" descr="IMG_50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1541269"/>
            <a:ext cx="2881301" cy="2160976"/>
          </a:xfrm>
          <a:prstGeom prst="rect">
            <a:avLst/>
          </a:prstGeom>
        </p:spPr>
      </p:pic>
      <p:pic>
        <p:nvPicPr>
          <p:cNvPr id="6" name="Рисунок 5" descr="IMG_5103.JPG"/>
          <p:cNvPicPr>
            <a:picLocks noChangeAspect="1"/>
          </p:cNvPicPr>
          <p:nvPr/>
        </p:nvPicPr>
        <p:blipFill rotWithShape="1">
          <a:blip r:embed="rId4" cstate="email"/>
          <a:srcRect l="28251" t="6066" r="21350" b="12336"/>
          <a:stretch/>
        </p:blipFill>
        <p:spPr>
          <a:xfrm rot="5400000">
            <a:off x="963128" y="3797512"/>
            <a:ext cx="2609232" cy="31683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14876" y="4005064"/>
            <a:ext cx="40335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17.05.2017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лапаротомная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рана размером площадью 130 см2 была ликвидирована путем перемещения из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эпигастральной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области кожно-жирового лоскута на область дефекта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1495" y="-91347"/>
            <a:ext cx="367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Абдоминальная хирургия</a:t>
            </a:r>
            <a:endParaRPr lang="ru-RU" sz="2400" b="1" u="sn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348880"/>
            <a:ext cx="6480048" cy="1752600"/>
          </a:xfrm>
        </p:spPr>
        <p:txBody>
          <a:bodyPr/>
          <a:lstStyle/>
          <a:p>
            <a:r>
              <a:rPr lang="ru-RU" dirty="0" smtClean="0"/>
              <a:t>От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0800000">
            <a:off x="158057" y="2450992"/>
            <a:ext cx="4104455" cy="3456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48904" y="2458430"/>
            <a:ext cx="4320481" cy="3456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09888"/>
            <a:ext cx="82165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Больной А. 3 месяца после тяжелого ДТП, </a:t>
            </a:r>
          </a:p>
          <a:p>
            <a:r>
              <a:rPr lang="ru-RU" sz="2200" b="1" dirty="0" smtClean="0"/>
              <a:t>травма спинного мозга с </a:t>
            </a:r>
            <a:r>
              <a:rPr lang="ru-RU" sz="2200" b="1" dirty="0"/>
              <a:t>развитием </a:t>
            </a:r>
            <a:r>
              <a:rPr lang="ru-RU" sz="2200" b="1" dirty="0" smtClean="0"/>
              <a:t>полного </a:t>
            </a:r>
            <a:r>
              <a:rPr lang="ru-RU" sz="2200" b="1" dirty="0"/>
              <a:t>блока проведения</a:t>
            </a:r>
          </a:p>
          <a:p>
            <a:r>
              <a:rPr lang="ru-RU" sz="2200" b="1" dirty="0" smtClean="0"/>
              <a:t>на </a:t>
            </a:r>
            <a:r>
              <a:rPr lang="ru-RU" sz="2200" b="1" dirty="0"/>
              <a:t>уровне поясничного </a:t>
            </a:r>
            <a:r>
              <a:rPr lang="ru-RU" sz="2200" b="1" dirty="0" smtClean="0"/>
              <a:t>отдела. В последствие сформировался </a:t>
            </a:r>
          </a:p>
          <a:p>
            <a:r>
              <a:rPr lang="ru-RU" sz="2200" b="1" dirty="0"/>
              <a:t>о</a:t>
            </a:r>
            <a:r>
              <a:rPr lang="ru-RU" sz="2200" b="1" dirty="0" smtClean="0"/>
              <a:t>бширный пролежень крестца и правой ягодичной области. </a:t>
            </a:r>
          </a:p>
          <a:p>
            <a:r>
              <a:rPr lang="ru-RU" sz="2200" b="1" dirty="0" smtClean="0"/>
              <a:t>Выполнена пластика дефекта кожно-фасциальными лоскутами</a:t>
            </a:r>
            <a:endParaRPr lang="ru-RU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0"/>
            <a:ext cx="4396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Отделение сочетанной травмы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xmlns="" val="68047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507288" cy="11430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 </a:t>
            </a:r>
            <a:r>
              <a:rPr lang="ru-RU" sz="1800" b="1" dirty="0" smtClean="0">
                <a:latin typeface="+mn-lt"/>
              </a:rPr>
              <a:t>Больной С. 37 лет. Длительно находился на ИВЛ в бессознательном состоянии. В последствие сформировался пролежень крестца. Выполнена пластика встречными кожно-жировыми лоскутами</a:t>
            </a:r>
            <a:r>
              <a:rPr lang="ru-RU" sz="1800" dirty="0" smtClean="0">
                <a:latin typeface="+mn-lt"/>
              </a:rPr>
              <a:t>.</a:t>
            </a:r>
            <a:endParaRPr lang="ru-RU" sz="1800" dirty="0"/>
          </a:p>
        </p:txBody>
      </p:sp>
      <p:pic>
        <p:nvPicPr>
          <p:cNvPr id="1026" name="Picture 2" descr="\\fileserver\www\Ожоговое отделение №1\Папка обмена\Солошенко\Сергеев А.В\DSCN24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14422"/>
            <a:ext cx="3495709" cy="2764050"/>
          </a:xfrm>
          <a:prstGeom prst="rect">
            <a:avLst/>
          </a:prstGeom>
          <a:noFill/>
        </p:spPr>
      </p:pic>
      <p:pic>
        <p:nvPicPr>
          <p:cNvPr id="1027" name="Picture 3" descr="\\fileserver\www\Ожоговое отделение №1\Папка обмена\Солошенко\Сергеев А.В\DSCN24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214422"/>
            <a:ext cx="3148514" cy="2721935"/>
          </a:xfrm>
          <a:prstGeom prst="rect">
            <a:avLst/>
          </a:prstGeom>
          <a:noFill/>
        </p:spPr>
      </p:pic>
      <p:pic>
        <p:nvPicPr>
          <p:cNvPr id="1028" name="Picture 4" descr="\\fileserver\www\Ожоговое отделение №1\Папка обмена\Солошенко\Сергеев А.В\DSCN24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4033180"/>
            <a:ext cx="3525997" cy="2824820"/>
          </a:xfrm>
          <a:prstGeom prst="rect">
            <a:avLst/>
          </a:prstGeom>
          <a:noFill/>
        </p:spPr>
      </p:pic>
      <p:pic>
        <p:nvPicPr>
          <p:cNvPr id="1029" name="Picture 5" descr="\\fileserver\www\Ожоговое отделение №1\Папка обмена\Солошенко\Сергеев А.В\DSCN24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3929066"/>
            <a:ext cx="2786082" cy="3120378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142844" y="0"/>
            <a:ext cx="4660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Отделение интенсивной терапии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xmlns="" val="1019687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8163"/>
            <a:ext cx="9144000" cy="56207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Больной Г. 49 лет. </a:t>
            </a:r>
            <a:r>
              <a:rPr lang="ru-RU" sz="2000" b="1" dirty="0"/>
              <a:t>, вес 150 кг. Тяжелая ингаляционная травма. </a:t>
            </a:r>
            <a:r>
              <a:rPr lang="ru-RU" sz="2000" b="1" dirty="0" smtClean="0"/>
              <a:t>Сформировался </a:t>
            </a:r>
            <a:r>
              <a:rPr lang="ru-RU" sz="2000" b="1" dirty="0"/>
              <a:t>обширный пролежень крестца.  В процессе лечения трижды выполнялась пластика дефекта местными тканями</a:t>
            </a:r>
          </a:p>
        </p:txBody>
      </p:sp>
      <p:pic>
        <p:nvPicPr>
          <p:cNvPr id="2050" name="Picture 2" descr="\\Fileserver\www\Ожоговое отделение №1\Папка обмена\Солошенко\Герасимов В.А\20171122_1014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 r="19978"/>
          <a:stretch>
            <a:fillRect/>
          </a:stretch>
        </p:blipFill>
        <p:spPr bwMode="auto">
          <a:xfrm>
            <a:off x="3929058" y="1378245"/>
            <a:ext cx="3786214" cy="2661446"/>
          </a:xfrm>
          <a:prstGeom prst="rect">
            <a:avLst/>
          </a:prstGeom>
          <a:noFill/>
        </p:spPr>
      </p:pic>
      <p:pic>
        <p:nvPicPr>
          <p:cNvPr id="2053" name="Picture 5" descr="\\Fileserver\www\Ожоговое отделение №1\Папка обмена\Солошенко\Герасимов В.А\20180320_094113.jpg"/>
          <p:cNvPicPr>
            <a:picLocks noChangeAspect="1" noChangeArrowheads="1"/>
          </p:cNvPicPr>
          <p:nvPr/>
        </p:nvPicPr>
        <p:blipFill>
          <a:blip r:embed="rId3" cstate="email"/>
          <a:srcRect l="4655" r="13107"/>
          <a:stretch>
            <a:fillRect/>
          </a:stretch>
        </p:blipFill>
        <p:spPr bwMode="auto">
          <a:xfrm>
            <a:off x="3929058" y="4268277"/>
            <a:ext cx="3786214" cy="2589723"/>
          </a:xfrm>
          <a:prstGeom prst="rect">
            <a:avLst/>
          </a:prstGeom>
          <a:noFill/>
        </p:spPr>
      </p:pic>
      <p:pic>
        <p:nvPicPr>
          <p:cNvPr id="24" name="Picture 3" descr="\\Fileserver\www\Ожоговое отделение №1\Папка обмена\Солошенко\Герасимов В.А\DSCN2707.jpg"/>
          <p:cNvPicPr>
            <a:picLocks noChangeAspect="1" noChangeArrowheads="1"/>
          </p:cNvPicPr>
          <p:nvPr/>
        </p:nvPicPr>
        <p:blipFill>
          <a:blip r:embed="rId4" cstate="email"/>
          <a:srcRect r="8621"/>
          <a:stretch>
            <a:fillRect/>
          </a:stretch>
        </p:blipFill>
        <p:spPr bwMode="auto">
          <a:xfrm>
            <a:off x="571472" y="1379755"/>
            <a:ext cx="3000396" cy="2661446"/>
          </a:xfrm>
          <a:prstGeom prst="rect">
            <a:avLst/>
          </a:prstGeom>
          <a:noFill/>
        </p:spPr>
      </p:pic>
      <p:pic>
        <p:nvPicPr>
          <p:cNvPr id="25" name="Picture 4" descr="\\Fileserver\www\Ожоговое отделение №1\Папка обмена\Солошенко\Герасимов В.А\DSCN2932.jpg"/>
          <p:cNvPicPr>
            <a:picLocks noChangeAspect="1" noChangeArrowheads="1"/>
          </p:cNvPicPr>
          <p:nvPr/>
        </p:nvPicPr>
        <p:blipFill>
          <a:blip r:embed="rId5" cstate="email"/>
          <a:srcRect r="21257"/>
          <a:stretch>
            <a:fillRect/>
          </a:stretch>
        </p:blipFill>
        <p:spPr bwMode="auto">
          <a:xfrm>
            <a:off x="712923" y="4028174"/>
            <a:ext cx="2717494" cy="301968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142844" y="0"/>
            <a:ext cx="4660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Отделение интенсивной терапии</a:t>
            </a:r>
            <a:endParaRPr lang="ru-RU" sz="2400" b="1" u="sn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374"/>
            <a:ext cx="8280920" cy="4032448"/>
          </a:xfrm>
        </p:spPr>
        <p:txBody>
          <a:bodyPr>
            <a:normAutofit/>
          </a:bodyPr>
          <a:lstStyle/>
          <a:p>
            <a:pPr algn="l"/>
            <a:r>
              <a:rPr lang="ru-RU" sz="1600" b="1" u="sng" dirty="0" smtClean="0">
                <a:latin typeface="+mn-lt"/>
              </a:rPr>
              <a:t>Отделение  септической реанимации</a:t>
            </a:r>
            <a:br>
              <a:rPr lang="ru-RU" sz="1600" b="1" u="sng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Пострадавший </a:t>
            </a:r>
            <a:r>
              <a:rPr lang="ru-RU" sz="1600" b="1" dirty="0">
                <a:latin typeface="+mn-lt"/>
              </a:rPr>
              <a:t>М., 36 лет, поступил в </a:t>
            </a:r>
            <a:r>
              <a:rPr lang="ru-RU" sz="1600" b="1" dirty="0" smtClean="0">
                <a:latin typeface="+mn-lt"/>
              </a:rPr>
              <a:t>НИИ </a:t>
            </a:r>
            <a:r>
              <a:rPr lang="ru-RU" sz="1600" b="1" dirty="0">
                <a:latin typeface="+mn-lt"/>
              </a:rPr>
              <a:t>СП им. И.И. </a:t>
            </a:r>
            <a:r>
              <a:rPr lang="ru-RU" sz="1600" b="1" dirty="0" err="1">
                <a:latin typeface="+mn-lt"/>
              </a:rPr>
              <a:t>Джанелидзе</a:t>
            </a:r>
            <a:r>
              <a:rPr lang="ru-RU" sz="1600" b="1" dirty="0">
                <a:latin typeface="+mn-lt"/>
              </a:rPr>
              <a:t> 09.01.2018 г. Пациент получил в результате ДТП тяжелую травму позвоночника с отрывом крестца на уровне L5-S1, сопровождавшийся массивным травматическим разрывом и размозжением </a:t>
            </a:r>
            <a:r>
              <a:rPr lang="ru-RU" sz="1600" b="1" dirty="0" smtClean="0">
                <a:latin typeface="+mn-lt"/>
              </a:rPr>
              <a:t>мышц </a:t>
            </a:r>
            <a:r>
              <a:rPr lang="ru-RU" sz="1600" b="1" dirty="0">
                <a:latin typeface="+mn-lt"/>
              </a:rPr>
              <a:t>и мягких тканей</a:t>
            </a:r>
            <a:r>
              <a:rPr lang="ru-RU" sz="1600" b="1" dirty="0" smtClean="0">
                <a:latin typeface="+mn-lt"/>
              </a:rPr>
              <a:t>.</a:t>
            </a:r>
            <a:br>
              <a:rPr lang="ru-RU" sz="1600" b="1" dirty="0" smtClean="0">
                <a:latin typeface="+mn-lt"/>
              </a:rPr>
            </a:br>
            <a:r>
              <a:rPr lang="ru-RU" sz="1600" b="1" dirty="0">
                <a:latin typeface="+mn-lt"/>
              </a:rPr>
              <a:t>Выполнялись реконструктивные вмешательства на позвоночнике и хирургическое очищение раны. В</a:t>
            </a:r>
            <a:r>
              <a:rPr lang="ru-RU" sz="1600" b="1" dirty="0" smtClean="0">
                <a:latin typeface="+mn-lt"/>
              </a:rPr>
              <a:t> </a:t>
            </a:r>
            <a:r>
              <a:rPr lang="ru-RU" sz="1600" b="1" dirty="0">
                <a:latin typeface="+mn-lt"/>
              </a:rPr>
              <a:t>поясничной области сформировался рубцово-язвенный дефект, который значительно уменьшился после лечения отрицательным давлением с использованием NPWT-системы</a:t>
            </a:r>
            <a:r>
              <a:rPr lang="ru-RU" sz="1600" b="1" dirty="0" smtClean="0">
                <a:latin typeface="+mn-lt"/>
              </a:rPr>
              <a:t>.</a:t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13.04.2017 </a:t>
            </a:r>
            <a:r>
              <a:rPr lang="ru-RU" sz="1600" b="1" dirty="0">
                <a:latin typeface="+mn-lt"/>
              </a:rPr>
              <a:t>г. выполнена операция </a:t>
            </a:r>
            <a:r>
              <a:rPr lang="ru-RU" sz="1600" b="1" dirty="0" smtClean="0">
                <a:latin typeface="+mn-lt"/>
              </a:rPr>
              <a:t>– иссечение рубцово-язвенного дефекта, </a:t>
            </a:r>
            <a:r>
              <a:rPr lang="en-US" sz="1600" b="1" dirty="0" smtClean="0">
                <a:latin typeface="+mn-lt"/>
              </a:rPr>
              <a:t>VY </a:t>
            </a:r>
            <a:r>
              <a:rPr lang="ru-RU" sz="1600" b="1" dirty="0" smtClean="0">
                <a:latin typeface="+mn-lt"/>
              </a:rPr>
              <a:t>пластика.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2200" dirty="0" smtClean="0"/>
              <a:t>Всего </a:t>
            </a:r>
            <a:r>
              <a:rPr lang="ru-RU" sz="2200" dirty="0"/>
              <a:t>с</a:t>
            </a:r>
            <a:r>
              <a:rPr lang="ru-RU" sz="2200" dirty="0" smtClean="0"/>
              <a:t> 2016 по 2020 </a:t>
            </a:r>
            <a:r>
              <a:rPr lang="ru-RU" sz="2200" dirty="0"/>
              <a:t>г. </a:t>
            </a:r>
            <a:r>
              <a:rPr lang="ru-RU" sz="2200" dirty="0" smtClean="0"/>
              <a:t>подобные </a:t>
            </a:r>
            <a:r>
              <a:rPr lang="ru-RU" sz="2200" dirty="0"/>
              <a:t>операции выполнялись у 21 пострадавшего.</a:t>
            </a:r>
            <a:r>
              <a:rPr lang="ru-RU" dirty="0"/>
              <a:t/>
            </a:r>
            <a:br>
              <a:rPr lang="ru-RU" dirty="0"/>
            </a:br>
            <a:endParaRPr lang="ru-RU" sz="1800" dirty="0">
              <a:latin typeface="+mn-lt"/>
            </a:endParaRPr>
          </a:p>
        </p:txBody>
      </p:sp>
      <p:pic>
        <p:nvPicPr>
          <p:cNvPr id="12" name="Объект 11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784" y="4281153"/>
            <a:ext cx="3115056" cy="2496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Объект 12" descr="DSCN2279.jpg"/>
          <p:cNvPicPr>
            <a:picLocks noGrp="1"/>
          </p:cNvPicPr>
          <p:nvPr>
            <p:ph sz="quarter" idx="14"/>
          </p:nvPr>
        </p:nvPicPr>
        <p:blipFill rotWithShape="1">
          <a:blip r:embed="rId3" cstate="screen"/>
          <a:srcRect t="4762"/>
          <a:stretch/>
        </p:blipFill>
        <p:spPr bwMode="auto">
          <a:xfrm>
            <a:off x="3163761" y="4281153"/>
            <a:ext cx="3145536" cy="2496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Рисунок 13" descr="DSCN2281.jpg"/>
          <p:cNvPicPr/>
          <p:nvPr/>
        </p:nvPicPr>
        <p:blipFill rotWithShape="1">
          <a:blip r:embed="rId4" cstate="print"/>
          <a:srcRect/>
          <a:stretch/>
        </p:blipFill>
        <p:spPr bwMode="auto">
          <a:xfrm>
            <a:off x="6373302" y="4281153"/>
            <a:ext cx="2725673" cy="2496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8712968" cy="115212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+mn-lt"/>
              </a:rPr>
              <a:t>Больной ф. 47 лет. Остеомиелит грудины, гнойный </a:t>
            </a:r>
            <a:r>
              <a:rPr lang="ru-RU" sz="2000" b="1" dirty="0" err="1" smtClean="0">
                <a:latin typeface="+mn-lt"/>
              </a:rPr>
              <a:t>медиастенит</a:t>
            </a:r>
            <a:r>
              <a:rPr lang="ru-RU" sz="2000" b="1" dirty="0" smtClean="0">
                <a:latin typeface="+mn-lt"/>
              </a:rPr>
              <a:t>. Обширная рубцовая деформация передней поверхности туловища.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Для ликвидации дефекта переднего средостения использован мышечный лоскут прямой мышцы живота (этапы лечения)</a:t>
            </a:r>
            <a:endParaRPr lang="ru-RU" sz="2000" b="1" dirty="0">
              <a:latin typeface="+mn-lt"/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3403365" y="1920915"/>
            <a:ext cx="2568177" cy="3424237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1978" y="1930043"/>
            <a:ext cx="2896605" cy="3870349"/>
          </a:xfrm>
        </p:spPr>
      </p:pic>
      <p:pic>
        <p:nvPicPr>
          <p:cNvPr id="17" name="Объект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6156176" y="1920916"/>
            <a:ext cx="2568177" cy="34242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0188" y="5747735"/>
            <a:ext cx="254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Исходный вид  дефекта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509018" y="5501419"/>
            <a:ext cx="238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Мобилизация прямой</a:t>
            </a:r>
          </a:p>
          <a:p>
            <a:r>
              <a:rPr lang="ru-RU" dirty="0" smtClean="0"/>
              <a:t>мышцы живота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309570" y="5409086"/>
            <a:ext cx="28344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Транспозиция мышцы в </a:t>
            </a:r>
          </a:p>
          <a:p>
            <a:r>
              <a:rPr lang="ru-RU" dirty="0"/>
              <a:t>п</a:t>
            </a:r>
            <a:r>
              <a:rPr lang="ru-RU" dirty="0" smtClean="0"/>
              <a:t>одкожном туннеле</a:t>
            </a:r>
          </a:p>
          <a:p>
            <a:r>
              <a:rPr lang="ru-RU" dirty="0"/>
              <a:t>н</a:t>
            </a:r>
            <a:r>
              <a:rPr lang="ru-RU" dirty="0" smtClean="0"/>
              <a:t>а область дефекта после </a:t>
            </a:r>
          </a:p>
          <a:p>
            <a:r>
              <a:rPr lang="ru-RU" dirty="0" err="1"/>
              <a:t>о</a:t>
            </a:r>
            <a:r>
              <a:rPr lang="ru-RU" dirty="0" err="1" smtClean="0"/>
              <a:t>стеонекрэктомии</a:t>
            </a:r>
            <a:r>
              <a:rPr lang="ru-RU" dirty="0" smtClean="0"/>
              <a:t> и </a:t>
            </a:r>
          </a:p>
          <a:p>
            <a:r>
              <a:rPr lang="ru-RU" dirty="0" smtClean="0"/>
              <a:t>иссечения рубцов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7217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69663" y="261472"/>
            <a:ext cx="2707953" cy="367511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0800000">
            <a:off x="196601" y="260647"/>
            <a:ext cx="2736304" cy="36759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785" y="4034660"/>
            <a:ext cx="2817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Мышца укрыта расщепленным</a:t>
            </a:r>
          </a:p>
          <a:p>
            <a:r>
              <a:rPr lang="ru-RU" dirty="0"/>
              <a:t>к</a:t>
            </a:r>
            <a:r>
              <a:rPr lang="ru-RU" dirty="0" smtClean="0"/>
              <a:t>ожным  трансплантатом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14048" y="4007292"/>
            <a:ext cx="258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сутки после операции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21981" y="4062339"/>
            <a:ext cx="271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36 суток после операции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84563" y="5143607"/>
            <a:ext cx="8277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течение 1 месяца из под перемещенного лоскута фиксировали небольшое </a:t>
            </a:r>
          </a:p>
          <a:p>
            <a:r>
              <a:rPr lang="ru-RU" dirty="0" smtClean="0"/>
              <a:t>количество отделяемого, после удаления фрагмента не жизнеспособного ребра </a:t>
            </a:r>
          </a:p>
          <a:p>
            <a:r>
              <a:rPr lang="ru-RU" dirty="0" smtClean="0"/>
              <a:t>свищ был ликвидирован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32" t="16401" r="37068" b="30675"/>
          <a:stretch/>
        </p:blipFill>
        <p:spPr>
          <a:xfrm>
            <a:off x="6183260" y="260647"/>
            <a:ext cx="2592288" cy="367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087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3338" cy="29020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Больной С. 65 лет. Трофическая язва подошвенной поверхности левой стопы. Этапы формирования кожно-мышечного лоскута медиальной головки икроножной мышцы на осевом кровотоке</a:t>
            </a: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118018" y="1984822"/>
            <a:ext cx="3424237" cy="256817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89252" y="1552104"/>
            <a:ext cx="2568177" cy="34242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29218" y="1552104"/>
            <a:ext cx="2568178" cy="34242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82315" y="4317817"/>
            <a:ext cx="1905137" cy="25401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76056" y="4293096"/>
            <a:ext cx="2067694" cy="25649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017" y="1561"/>
            <a:ext cx="390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Отделение хирургических инфекций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328391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91264" cy="625070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 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3100" dirty="0"/>
              <a:t>Таким образом, с каждым годом возрастает потребность </a:t>
            </a:r>
            <a:r>
              <a:rPr lang="ru-RU" sz="3100" dirty="0" err="1"/>
              <a:t>комбустиолога</a:t>
            </a:r>
            <a:r>
              <a:rPr lang="ru-RU" sz="3100" dirty="0"/>
              <a:t>/пластического хирурга в комплексном хирургическом лечении ран </a:t>
            </a:r>
            <a:r>
              <a:rPr lang="ru-RU" sz="3100" dirty="0" err="1"/>
              <a:t>неожоговой</a:t>
            </a:r>
            <a:r>
              <a:rPr lang="ru-RU" sz="3100" dirty="0"/>
              <a:t> этиологии.  С целью оптимизации лечения данного контингента пострадавших необходимо изменить подходы к лечению больных с ранами </a:t>
            </a:r>
            <a:r>
              <a:rPr lang="ru-RU" sz="3100" dirty="0" err="1"/>
              <a:t>неожоговой</a:t>
            </a:r>
            <a:r>
              <a:rPr lang="ru-RU" sz="3100" dirty="0"/>
              <a:t> этиологии путем раннего включения </a:t>
            </a:r>
            <a:r>
              <a:rPr lang="ru-RU" sz="3100" dirty="0" err="1"/>
              <a:t>комбустиолога</a:t>
            </a:r>
            <a:r>
              <a:rPr lang="ru-RU" sz="3100" dirty="0"/>
              <a:t> в лечебный процесс и разработки страховых стандартов для последующего лечения у этих больных рубцовых деформаций  и контрактур в условиях отдела термических поражений</a:t>
            </a:r>
            <a:r>
              <a:rPr lang="ru-RU" sz="31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652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467600" cy="294004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В многопрофильном хирургическом стационаре всегда существует потребность в пластическом восстановлении утраченного кожного покрова, это пациенты: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- ожогового отделения</a:t>
            </a:r>
            <a:br>
              <a:rPr lang="ru-RU" sz="2800" dirty="0" smtClean="0"/>
            </a:br>
            <a:r>
              <a:rPr lang="ru-RU" sz="2800" dirty="0" smtClean="0"/>
              <a:t>- травматологического отделения</a:t>
            </a:r>
            <a:br>
              <a:rPr lang="ru-RU" sz="2800" dirty="0" smtClean="0"/>
            </a:br>
            <a:r>
              <a:rPr lang="ru-RU" sz="2800" dirty="0" smtClean="0"/>
              <a:t>- нейрохирургического отделения</a:t>
            </a:r>
            <a:br>
              <a:rPr lang="ru-RU" sz="2800" dirty="0" smtClean="0"/>
            </a:br>
            <a:r>
              <a:rPr lang="ru-RU" sz="2800" dirty="0" smtClean="0"/>
              <a:t>- отделений абдоминальной хирургии</a:t>
            </a:r>
            <a:br>
              <a:rPr lang="ru-RU" sz="2800" dirty="0" smtClean="0"/>
            </a:br>
            <a:r>
              <a:rPr lang="ru-RU" sz="2800" dirty="0" smtClean="0"/>
              <a:t>- септической реанимации</a:t>
            </a:r>
            <a:br>
              <a:rPr lang="ru-RU" sz="2800" dirty="0" smtClean="0"/>
            </a:br>
            <a:r>
              <a:rPr lang="ru-RU" sz="2800" dirty="0" smtClean="0"/>
              <a:t>-отделений интенсивной терапии.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Спасибо за внимание!</a:t>
            </a:r>
          </a:p>
        </p:txBody>
      </p:sp>
      <p:pic>
        <p:nvPicPr>
          <p:cNvPr id="45062" name="Picture 6" descr="джан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6231" y="2366963"/>
            <a:ext cx="6091537" cy="3424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80458"/>
            <a:ext cx="7467600" cy="1143000"/>
          </a:xfrm>
        </p:spPr>
        <p:txBody>
          <a:bodyPr/>
          <a:lstStyle/>
          <a:p>
            <a:r>
              <a:rPr lang="ru-RU" dirty="0"/>
              <a:t>Клинический случай №1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	</a:t>
            </a:r>
            <a:r>
              <a:rPr lang="ru-RU" sz="2200" dirty="0"/>
              <a:t>Пациент З., 76 лет, </a:t>
            </a:r>
          </a:p>
          <a:p>
            <a:pPr>
              <a:buFontTx/>
              <a:buNone/>
            </a:pPr>
            <a:r>
              <a:rPr lang="ru-RU" sz="2200" dirty="0"/>
              <a:t>Ноябрь 2017 г. операция - удаление </a:t>
            </a:r>
            <a:r>
              <a:rPr lang="ru-RU" sz="2200" dirty="0" err="1"/>
              <a:t>менингиомы</a:t>
            </a:r>
            <a:r>
              <a:rPr lang="ru-RU" sz="2200" dirty="0"/>
              <a:t> с первичной </a:t>
            </a:r>
            <a:r>
              <a:rPr lang="ru-RU" sz="2200" dirty="0" err="1"/>
              <a:t>краниопластикой</a:t>
            </a:r>
            <a:r>
              <a:rPr lang="ru-RU" sz="2200" dirty="0"/>
              <a:t> титановым </a:t>
            </a:r>
            <a:r>
              <a:rPr lang="ru-RU" sz="2200" dirty="0" err="1"/>
              <a:t>имплантом</a:t>
            </a:r>
            <a:r>
              <a:rPr lang="ru-RU" sz="2200" dirty="0"/>
              <a:t>.</a:t>
            </a:r>
          </a:p>
          <a:p>
            <a:pPr>
              <a:buFontTx/>
              <a:buNone/>
            </a:pPr>
            <a:r>
              <a:rPr lang="ru-RU" sz="2200" dirty="0"/>
              <a:t>В послеоперационном периоде: расхождение краев раны, сформировался дефект кожи 6х9 см левой лобно-теменной области. </a:t>
            </a:r>
          </a:p>
          <a:p>
            <a:pPr>
              <a:buFontTx/>
              <a:buNone/>
            </a:pPr>
            <a:r>
              <a:rPr lang="ru-RU" sz="2200" dirty="0"/>
              <a:t>Март 2018 г. операция – удаление </a:t>
            </a:r>
            <a:r>
              <a:rPr lang="ru-RU" sz="2200" dirty="0" err="1"/>
              <a:t>импланта</a:t>
            </a:r>
            <a:r>
              <a:rPr lang="ru-RU" sz="2200" dirty="0"/>
              <a:t> и кожная пластика дефекта перемещенным кожно-фасциальным лоскутом.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214290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Нейрохирургическое отделение</a:t>
            </a:r>
            <a:endParaRPr lang="ru-R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/>
              <a:t>Клинический случай №1</a:t>
            </a:r>
          </a:p>
        </p:txBody>
      </p:sp>
      <p:pic>
        <p:nvPicPr>
          <p:cNvPr id="5129" name="Picture 9" descr="20180615_1243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3059832" y="3789040"/>
            <a:ext cx="3706813" cy="2778223"/>
          </a:xfrm>
        </p:spPr>
      </p:pic>
      <p:pic>
        <p:nvPicPr>
          <p:cNvPr id="5130" name="Picture 10" descr="20180314_09235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5" y="908050"/>
            <a:ext cx="3706813" cy="2779713"/>
          </a:xfrm>
        </p:spPr>
      </p:pic>
      <p:pic>
        <p:nvPicPr>
          <p:cNvPr id="7" name="Picture 10" descr="20180314_09235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5" y="909635"/>
            <a:ext cx="3706813" cy="2779713"/>
          </a:xfrm>
        </p:spPr>
      </p:pic>
      <p:pic>
        <p:nvPicPr>
          <p:cNvPr id="8" name="Picture 11" descr="20180523_11553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371751" y="836613"/>
            <a:ext cx="3512693" cy="26348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Клинический случай №2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000" dirty="0"/>
              <a:t>	</a:t>
            </a:r>
            <a:r>
              <a:rPr lang="ru-RU" sz="2200" dirty="0"/>
              <a:t>Пациентка М., 42 года.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dirty="0"/>
              <a:t>Октябрь 2015 г. операция – декомпрессионная трепанация черепа , удаление острой </a:t>
            </a:r>
            <a:r>
              <a:rPr lang="ru-RU" sz="2200" dirty="0" err="1"/>
              <a:t>субдуральной</a:t>
            </a:r>
            <a:r>
              <a:rPr lang="ru-RU" sz="2200" dirty="0"/>
              <a:t> травматической гематомы правой лобно-височной области.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dirty="0"/>
              <a:t>Февраль 2016 г. операция – </a:t>
            </a:r>
            <a:r>
              <a:rPr lang="ru-RU" sz="2200" dirty="0" err="1"/>
              <a:t>краниопластика</a:t>
            </a:r>
            <a:r>
              <a:rPr lang="ru-RU" sz="2200" dirty="0"/>
              <a:t> титановым </a:t>
            </a:r>
            <a:r>
              <a:rPr lang="ru-RU" sz="2200" dirty="0" err="1"/>
              <a:t>имплантом</a:t>
            </a:r>
            <a:r>
              <a:rPr lang="ru-RU" sz="2200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dirty="0"/>
              <a:t>В отдаленном послеоперационном периоде – сформировался лигатурный свищ, незаживающий в течение полугода (выполнено 3 попытка иссечения </a:t>
            </a:r>
            <a:r>
              <a:rPr lang="ru-RU" sz="2200" dirty="0" smtClean="0"/>
              <a:t>свища</a:t>
            </a:r>
            <a:r>
              <a:rPr lang="ru-RU" sz="2200" dirty="0"/>
              <a:t>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dirty="0"/>
              <a:t>Апрель 2018 г. операция – кожная пластика дефекта перемещенным кожно-фасциальным лоскутом. </a:t>
            </a:r>
          </a:p>
          <a:p>
            <a:pPr>
              <a:lnSpc>
                <a:spcPct val="80000"/>
              </a:lnSpc>
            </a:pPr>
            <a:endParaRPr lang="ru-RU" sz="2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42852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Нейрохирургическое отделение</a:t>
            </a:r>
            <a:endParaRPr lang="ru-R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/>
              <a:t>Клинический случай №2</a:t>
            </a:r>
          </a:p>
        </p:txBody>
      </p:sp>
      <p:pic>
        <p:nvPicPr>
          <p:cNvPr id="8201" name="Picture 9" descr="20180627_1324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018047" y="1600200"/>
            <a:ext cx="2916906" cy="2185988"/>
          </a:xfrm>
        </p:spPr>
      </p:pic>
      <p:pic>
        <p:nvPicPr>
          <p:cNvPr id="8202" name="Picture 10" descr="20180615_10265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32363" y="981075"/>
            <a:ext cx="3994150" cy="2995613"/>
          </a:xfrm>
        </p:spPr>
      </p:pic>
      <p:pic>
        <p:nvPicPr>
          <p:cNvPr id="7" name="Picture 11" descr="20180615_08501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88682" y="1002710"/>
            <a:ext cx="3960813" cy="2971800"/>
          </a:xfrm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9" descr="20180627_13242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 rot="10800000">
            <a:off x="2476500" y="3938588"/>
            <a:ext cx="3736147" cy="27999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Клинический случай №3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1628775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200" dirty="0"/>
              <a:t>	Пациентка Л., 61 год.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dirty="0"/>
              <a:t>Февраль 2016 г. декомпрессионная трепанация черепа в левой лобно-теменно-височной области, удаление подострой </a:t>
            </a:r>
            <a:r>
              <a:rPr lang="ru-RU" sz="2200" dirty="0" err="1"/>
              <a:t>субдуральной</a:t>
            </a:r>
            <a:r>
              <a:rPr lang="ru-RU" sz="2200" dirty="0"/>
              <a:t> гематомы, расширяющая пластика твердой мозговой оболочки с последующей </a:t>
            </a:r>
            <a:r>
              <a:rPr lang="ru-RU" sz="2200" dirty="0" err="1"/>
              <a:t>краниопластикой</a:t>
            </a:r>
            <a:r>
              <a:rPr lang="ru-RU" sz="2200" dirty="0"/>
              <a:t> сетчатым титановым </a:t>
            </a:r>
            <a:r>
              <a:rPr lang="ru-RU" sz="2200" dirty="0" err="1"/>
              <a:t>имплантом</a:t>
            </a:r>
            <a:r>
              <a:rPr lang="ru-RU" sz="2200" dirty="0"/>
              <a:t>.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dirty="0"/>
              <a:t>После повторной травмы в области </a:t>
            </a:r>
            <a:r>
              <a:rPr lang="ru-RU" sz="2200" dirty="0" err="1"/>
              <a:t>импланта</a:t>
            </a:r>
            <a:r>
              <a:rPr lang="ru-RU" sz="2200" dirty="0"/>
              <a:t> образовались дефекты кожного покрова с тенденцией к увеличению.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dirty="0"/>
              <a:t>Сентябрь 2017 г. выполнена кожная пластика ран перемещенными кожно-фасциальными лоскутами. Послеоперационный период осложнился формированием свищей в височной области.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dirty="0"/>
              <a:t>Ноябрь 2017 г. свищи устранены иссечением и встречным перемещением выкроенных треугольных кожных лоскутов.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Нейрохирургическое отделение</a:t>
            </a:r>
            <a:endParaRPr lang="ru-R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Клинический случай №3</a:t>
            </a:r>
          </a:p>
        </p:txBody>
      </p:sp>
      <p:pic>
        <p:nvPicPr>
          <p:cNvPr id="7" name="Picture 8" descr="20170920_1203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240" y="1872457"/>
            <a:ext cx="4776788" cy="3582988"/>
          </a:xfrm>
          <a:prstGeom prst="rect">
            <a:avLst/>
          </a:prstGeom>
        </p:spPr>
      </p:pic>
      <p:pic>
        <p:nvPicPr>
          <p:cNvPr id="8" name="Picture 9" descr="20170921_1203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088354" y="1872457"/>
            <a:ext cx="4787900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71480"/>
            <a:ext cx="8492539" cy="20882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Больная С. 87 лет. ЧМТ 18.02.2018 (упала на ступеньках в подъезде), При поступлении выполнена </a:t>
            </a:r>
            <a:r>
              <a:rPr lang="ru-RU" b="1" dirty="0" err="1" smtClean="0">
                <a:solidFill>
                  <a:schemeClr val="tx1"/>
                </a:solidFill>
              </a:rPr>
              <a:t>остеотрепанация</a:t>
            </a:r>
            <a:r>
              <a:rPr lang="ru-RU" b="1" dirty="0" smtClean="0">
                <a:solidFill>
                  <a:schemeClr val="tx1"/>
                </a:solidFill>
              </a:rPr>
              <a:t>, удаление </a:t>
            </a:r>
            <a:r>
              <a:rPr lang="ru-RU" b="1" dirty="0" err="1" smtClean="0">
                <a:solidFill>
                  <a:schemeClr val="tx1"/>
                </a:solidFill>
              </a:rPr>
              <a:t>субдуральной</a:t>
            </a:r>
            <a:r>
              <a:rPr lang="ru-RU" b="1" dirty="0" smtClean="0">
                <a:solidFill>
                  <a:schemeClr val="tx1"/>
                </a:solidFill>
              </a:rPr>
              <a:t> гематомы, пластика твердой мозговой оболочки фасцией бедра. В послеоперационном периоде сформировался дефекта с обнажением трансплантата ТМО.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Для ликвидации дефекта спустя 1 месяц после травмы выполнена пластика местными тканями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95384" y="3225317"/>
            <a:ext cx="3601838" cy="2713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707904" y="2840534"/>
            <a:ext cx="5211408" cy="3482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Нейрохирургическое отделение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xmlns="" val="383323306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604</TotalTime>
  <Words>397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Капля</vt:lpstr>
      <vt:lpstr>    ЗИНОВЬЕВ Е.В.  СОЛОШЕНКО В.В.    </vt:lpstr>
      <vt:lpstr>В многопрофильном хирургическом стационаре всегда существует потребность в пластическом восстановлении утраченного кожного покрова, это пациенты:  - ожогового отделения - травматологического отделения - нейрохирургического отделения - отделений абдоминальной хирургии - септической реанимации -отделений интенсивной терапии.</vt:lpstr>
      <vt:lpstr>Клинический случай №1</vt:lpstr>
      <vt:lpstr>Клинический случай №1</vt:lpstr>
      <vt:lpstr>Клинический случай №2</vt:lpstr>
      <vt:lpstr>Клинический случай №2</vt:lpstr>
      <vt:lpstr>Клинический случай №3</vt:lpstr>
      <vt:lpstr>Клинический случай №3</vt:lpstr>
      <vt:lpstr>Слайд 9</vt:lpstr>
      <vt:lpstr> Больной Г. 58 лет. Перитонит вследствие разрыва кишки в результате тупой травмы живота (ДТП). Лапаростома. Кишечные свищи.  Через 2 месяца выполнена операция: Восстановление кишечной непрерывности. Пластика дефекта местными тканями.</vt:lpstr>
      <vt:lpstr>Больная Л., 70 лет  поступила в НИИ СП им.И.И. Джанелидзе 24.04.2017 с диагнозом болезнь Крона с поражением тонкой и толстой кишок, тяжелое течение. Пациентке выполнялись лапаротомия и несколько релапаротомий, сформировались тонкокишечные свищи. </vt:lpstr>
      <vt:lpstr>Слайд 12</vt:lpstr>
      <vt:lpstr>  Больной С. 37 лет. Длительно находился на ИВЛ в бессознательном состоянии. В последствие сформировался пролежень крестца. Выполнена пластика встречными кожно-жировыми лоскутами.</vt:lpstr>
      <vt:lpstr>Больной Г. 49 лет. , вес 150 кг. Тяжелая ингаляционная травма. Сформировался обширный пролежень крестца.  В процессе лечения трижды выполнялась пластика дефекта местными тканями</vt:lpstr>
      <vt:lpstr>Отделение  септической реанимации  Пострадавший М., 36 лет, поступил в НИИ СП им. И.И. Джанелидзе 09.01.2018 г. Пациент получил в результате ДТП тяжелую травму позвоночника с отрывом крестца на уровне L5-S1, сопровождавшийся массивным травматическим разрывом и размозжением мышц и мягких тканей. Выполнялись реконструктивные вмешательства на позвоночнике и хирургическое очищение раны. В поясничной области сформировался рубцово-язвенный дефект, который значительно уменьшился после лечения отрицательным давлением с использованием NPWT-системы. 13.04.2017 г. выполнена операция – иссечение рубцово-язвенного дефекта, VY пластика. Всего с 2016 по 2020 г. подобные операции выполнялись у 21 пострадавшего. </vt:lpstr>
      <vt:lpstr>Больной ф. 47 лет. Остеомиелит грудины, гнойный медиастенит. Обширная рубцовая деформация передней поверхности туловища. Для ликвидации дефекта переднего средостения использован мышечный лоскут прямой мышцы живота (этапы лечения)</vt:lpstr>
      <vt:lpstr>Слайд 17</vt:lpstr>
      <vt:lpstr>Больной С. 65 лет. Трофическая язва подошвенной поверхности левой стопы. Этапы формирования кожно-мышечного лоскута медиальной головки икроножной мышцы на осевом кровотоке</vt:lpstr>
      <vt:lpstr>  Таким образом, с каждым годом возрастает потребность комбустиолога/пластического хирурга в комплексном хирургическом лечении ран неожоговой этиологии.  С целью оптимизации лечения данного контингента пострадавших необходимо изменить подходы к лечению больных с ранами неожоговой этиологии путем раннего включения комбустиолога в лечебный процесс и разработки страховых стандартов для последующего лечения у этих больных рубцовых деформаций  и контрактур в условиях отдела термических поражений.</vt:lpstr>
      <vt:lpstr>Спасибо за внимание!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Солошенко</dc:title>
  <dc:creator>shlyk</dc:creator>
  <cp:lastModifiedBy>admin</cp:lastModifiedBy>
  <cp:revision>64</cp:revision>
  <dcterms:created xsi:type="dcterms:W3CDTF">2019-04-04T10:22:19Z</dcterms:created>
  <dcterms:modified xsi:type="dcterms:W3CDTF">2020-11-05T11:52:28Z</dcterms:modified>
</cp:coreProperties>
</file>