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60" r:id="rId3"/>
    <p:sldId id="261" r:id="rId4"/>
    <p:sldId id="262" r:id="rId5"/>
    <p:sldId id="267" r:id="rId6"/>
    <p:sldId id="266" r:id="rId7"/>
    <p:sldId id="265" r:id="rId8"/>
    <p:sldId id="264" r:id="rId9"/>
    <p:sldId id="263" r:id="rId10"/>
    <p:sldId id="268" r:id="rId11"/>
    <p:sldId id="270" r:id="rId12"/>
    <p:sldId id="269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411441-D56D-496F-BF4A-19F820E0CF34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8703B6E1-2575-42B4-99C2-0D2D38649CDF}">
      <dgm:prSet custT="1"/>
      <dgm:spPr/>
      <dgm:t>
        <a:bodyPr/>
        <a:lstStyle/>
        <a:p>
          <a:pPr algn="l" rtl="0"/>
          <a:r>
            <a:rPr lang="ru-RU" sz="2000" b="0" smtClean="0">
              <a:latin typeface="Times New Roman" pitchFamily="18" charset="0"/>
              <a:cs typeface="Times New Roman" pitchFamily="18" charset="0"/>
            </a:rPr>
            <a:t>На базе кафедры дерматовенерологии РостГМУ в 2017 году была проведена исследовательская работа по эффективности применения ПНГТ в комплексной терапии атопического дерматита</a:t>
          </a:r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AF55128-9FD2-4DEA-8DE8-3A4FDFB1F13E}" type="parTrans" cxnId="{DD66FFEB-8CD6-474E-B315-38C3C4D7F81D}">
      <dgm:prSet/>
      <dgm:spPr/>
      <dgm:t>
        <a:bodyPr/>
        <a:lstStyle/>
        <a:p>
          <a:pPr algn="l"/>
          <a:endParaRPr lang="ru-RU"/>
        </a:p>
      </dgm:t>
    </dgm:pt>
    <dgm:pt modelId="{C5A7631B-3CB0-44D4-A7CC-614D77909FF3}" type="sibTrans" cxnId="{DD66FFEB-8CD6-474E-B315-38C3C4D7F81D}">
      <dgm:prSet/>
      <dgm:spPr/>
      <dgm:t>
        <a:bodyPr/>
        <a:lstStyle/>
        <a:p>
          <a:pPr algn="l"/>
          <a:endParaRPr lang="ru-RU"/>
        </a:p>
      </dgm:t>
    </dgm:pt>
    <dgm:pt modelId="{16713134-823E-47DD-B8D5-E15E907E30C6}">
      <dgm:prSet custT="1"/>
      <dgm:spPr/>
      <dgm:t>
        <a:bodyPr/>
        <a:lstStyle/>
        <a:p>
          <a:pPr algn="l" rtl="0"/>
          <a:r>
            <a:rPr lang="ru-RU" sz="2000" b="0" smtClean="0">
              <a:latin typeface="Times New Roman" pitchFamily="18" charset="0"/>
              <a:cs typeface="Times New Roman" pitchFamily="18" charset="0"/>
            </a:rPr>
            <a:t>Результаты исследования позволили получить новые сведения о саногенных эффектах метода ПНГТ, которые могут быть эффективно использованы при включении данного метода в систему комплексного лечения больных АтД</a:t>
          </a:r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553A9A4-D44A-4B3F-9D0E-045D558CF1EB}" type="parTrans" cxnId="{3C96613F-C54D-4C06-9A8F-1734E1865CCA}">
      <dgm:prSet/>
      <dgm:spPr/>
      <dgm:t>
        <a:bodyPr/>
        <a:lstStyle/>
        <a:p>
          <a:pPr algn="l"/>
          <a:endParaRPr lang="ru-RU"/>
        </a:p>
      </dgm:t>
    </dgm:pt>
    <dgm:pt modelId="{F7B05F97-7286-46D4-96F3-CFA8C903B3F5}" type="sibTrans" cxnId="{3C96613F-C54D-4C06-9A8F-1734E1865CCA}">
      <dgm:prSet/>
      <dgm:spPr/>
      <dgm:t>
        <a:bodyPr/>
        <a:lstStyle/>
        <a:p>
          <a:pPr algn="l"/>
          <a:endParaRPr lang="ru-RU"/>
        </a:p>
      </dgm:t>
    </dgm:pt>
    <dgm:pt modelId="{C2491C2A-F820-4FBD-B9BC-5170FF5D4FF7}">
      <dgm:prSet custT="1"/>
      <dgm:spPr/>
      <dgm:t>
        <a:bodyPr/>
        <a:lstStyle/>
        <a:p>
          <a:pPr algn="l" rtl="0"/>
          <a:r>
            <a:rPr lang="ru-RU" sz="2000" b="0" smtClean="0">
              <a:latin typeface="Times New Roman" pitchFamily="18" charset="0"/>
              <a:cs typeface="Times New Roman" pitchFamily="18" charset="0"/>
            </a:rPr>
            <a:t>Данный метод эффективен и безопасен в лечении других категорий дерматологических больных. Возможно стимулировать средствами ГТ различные механизмы защиты организма от эндогенных повреждающих факторов, способствующих развитию дерматологических заболеваний</a:t>
          </a:r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B0001E2-4D25-491A-8D01-35DF7C10AFEA}" type="parTrans" cxnId="{C789DEA7-20B8-43A3-8372-E61C742356E3}">
      <dgm:prSet/>
      <dgm:spPr/>
      <dgm:t>
        <a:bodyPr/>
        <a:lstStyle/>
        <a:p>
          <a:pPr algn="l"/>
          <a:endParaRPr lang="ru-RU"/>
        </a:p>
      </dgm:t>
    </dgm:pt>
    <dgm:pt modelId="{C6290C8A-8315-4BAE-B599-8D53A1DC3035}" type="sibTrans" cxnId="{C789DEA7-20B8-43A3-8372-E61C742356E3}">
      <dgm:prSet/>
      <dgm:spPr/>
      <dgm:t>
        <a:bodyPr/>
        <a:lstStyle/>
        <a:p>
          <a:pPr algn="l"/>
          <a:endParaRPr lang="ru-RU"/>
        </a:p>
      </dgm:t>
    </dgm:pt>
    <dgm:pt modelId="{E63E7C17-2848-46D5-8E1D-923C60C60D7D}" type="pres">
      <dgm:prSet presAssocID="{CA411441-D56D-496F-BF4A-19F820E0CF3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2E4EE6-3AE8-4CB1-B296-C84E57777074}" type="pres">
      <dgm:prSet presAssocID="{8703B6E1-2575-42B4-99C2-0D2D38649CDF}" presName="circle1" presStyleLbl="node1" presStyleIdx="0" presStyleCnt="3"/>
      <dgm:spPr/>
    </dgm:pt>
    <dgm:pt modelId="{270D824E-949A-4BC9-B7CD-740011CD943F}" type="pres">
      <dgm:prSet presAssocID="{8703B6E1-2575-42B4-99C2-0D2D38649CDF}" presName="space" presStyleCnt="0"/>
      <dgm:spPr/>
    </dgm:pt>
    <dgm:pt modelId="{5470B468-D3DA-485F-9BC3-ED1A23DBC9B2}" type="pres">
      <dgm:prSet presAssocID="{8703B6E1-2575-42B4-99C2-0D2D38649CDF}" presName="rect1" presStyleLbl="alignAcc1" presStyleIdx="0" presStyleCnt="3"/>
      <dgm:spPr/>
      <dgm:t>
        <a:bodyPr/>
        <a:lstStyle/>
        <a:p>
          <a:endParaRPr lang="ru-RU"/>
        </a:p>
      </dgm:t>
    </dgm:pt>
    <dgm:pt modelId="{C72ABDF1-6C2B-4FB8-9F94-AFCD2FE128A6}" type="pres">
      <dgm:prSet presAssocID="{16713134-823E-47DD-B8D5-E15E907E30C6}" presName="vertSpace2" presStyleLbl="node1" presStyleIdx="0" presStyleCnt="3"/>
      <dgm:spPr/>
    </dgm:pt>
    <dgm:pt modelId="{E2D5F050-ADAB-4789-8431-B70119AA7D79}" type="pres">
      <dgm:prSet presAssocID="{16713134-823E-47DD-B8D5-E15E907E30C6}" presName="circle2" presStyleLbl="node1" presStyleIdx="1" presStyleCnt="3"/>
      <dgm:spPr/>
    </dgm:pt>
    <dgm:pt modelId="{E21E61F4-AFC4-4A94-8992-2316BEA77982}" type="pres">
      <dgm:prSet presAssocID="{16713134-823E-47DD-B8D5-E15E907E30C6}" presName="rect2" presStyleLbl="alignAcc1" presStyleIdx="1" presStyleCnt="3"/>
      <dgm:spPr/>
      <dgm:t>
        <a:bodyPr/>
        <a:lstStyle/>
        <a:p>
          <a:endParaRPr lang="ru-RU"/>
        </a:p>
      </dgm:t>
    </dgm:pt>
    <dgm:pt modelId="{447A0F60-A874-4792-AB9E-261F370FEE7D}" type="pres">
      <dgm:prSet presAssocID="{C2491C2A-F820-4FBD-B9BC-5170FF5D4FF7}" presName="vertSpace3" presStyleLbl="node1" presStyleIdx="1" presStyleCnt="3"/>
      <dgm:spPr/>
    </dgm:pt>
    <dgm:pt modelId="{AD1B8AFF-FBBD-4EFC-96FC-ACF634FDA796}" type="pres">
      <dgm:prSet presAssocID="{C2491C2A-F820-4FBD-B9BC-5170FF5D4FF7}" presName="circle3" presStyleLbl="node1" presStyleIdx="2" presStyleCnt="3"/>
      <dgm:spPr/>
    </dgm:pt>
    <dgm:pt modelId="{B910A8C3-253F-4F5C-9529-162B777EF6E0}" type="pres">
      <dgm:prSet presAssocID="{C2491C2A-F820-4FBD-B9BC-5170FF5D4FF7}" presName="rect3" presStyleLbl="alignAcc1" presStyleIdx="2" presStyleCnt="3"/>
      <dgm:spPr/>
      <dgm:t>
        <a:bodyPr/>
        <a:lstStyle/>
        <a:p>
          <a:endParaRPr lang="ru-RU"/>
        </a:p>
      </dgm:t>
    </dgm:pt>
    <dgm:pt modelId="{C36130D1-451D-4D3F-9FA9-18C1D71AE13D}" type="pres">
      <dgm:prSet presAssocID="{8703B6E1-2575-42B4-99C2-0D2D38649CD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24910-89BF-495E-B9B0-2A1A08CC5611}" type="pres">
      <dgm:prSet presAssocID="{16713134-823E-47DD-B8D5-E15E907E30C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69E96-A257-4D28-807D-FEA122CF8B3F}" type="pres">
      <dgm:prSet presAssocID="{C2491C2A-F820-4FBD-B9BC-5170FF5D4FF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2C462F-B7A1-4FD4-9C8C-C35D6CCFDCD2}" type="presOf" srcId="{C2491C2A-F820-4FBD-B9BC-5170FF5D4FF7}" destId="{FA469E96-A257-4D28-807D-FEA122CF8B3F}" srcOrd="1" destOrd="0" presId="urn:microsoft.com/office/officeart/2005/8/layout/target3"/>
    <dgm:cxn modelId="{C789DEA7-20B8-43A3-8372-E61C742356E3}" srcId="{CA411441-D56D-496F-BF4A-19F820E0CF34}" destId="{C2491C2A-F820-4FBD-B9BC-5170FF5D4FF7}" srcOrd="2" destOrd="0" parTransId="{CB0001E2-4D25-491A-8D01-35DF7C10AFEA}" sibTransId="{C6290C8A-8315-4BAE-B599-8D53A1DC3035}"/>
    <dgm:cxn modelId="{7D079D14-C8AC-4983-B274-221648B91562}" type="presOf" srcId="{8703B6E1-2575-42B4-99C2-0D2D38649CDF}" destId="{5470B468-D3DA-485F-9BC3-ED1A23DBC9B2}" srcOrd="0" destOrd="0" presId="urn:microsoft.com/office/officeart/2005/8/layout/target3"/>
    <dgm:cxn modelId="{757E7ABB-5364-498A-A280-C9F2E1866CA3}" type="presOf" srcId="{CA411441-D56D-496F-BF4A-19F820E0CF34}" destId="{E63E7C17-2848-46D5-8E1D-923C60C60D7D}" srcOrd="0" destOrd="0" presId="urn:microsoft.com/office/officeart/2005/8/layout/target3"/>
    <dgm:cxn modelId="{11CB6295-1980-4EB0-AB29-05746DDBA5B7}" type="presOf" srcId="{16713134-823E-47DD-B8D5-E15E907E30C6}" destId="{57124910-89BF-495E-B9B0-2A1A08CC5611}" srcOrd="1" destOrd="0" presId="urn:microsoft.com/office/officeart/2005/8/layout/target3"/>
    <dgm:cxn modelId="{D321D49F-C1B4-4D1F-9FD9-A83BEAD60381}" type="presOf" srcId="{C2491C2A-F820-4FBD-B9BC-5170FF5D4FF7}" destId="{B910A8C3-253F-4F5C-9529-162B777EF6E0}" srcOrd="0" destOrd="0" presId="urn:microsoft.com/office/officeart/2005/8/layout/target3"/>
    <dgm:cxn modelId="{083E98C2-FE5A-4A31-AA25-AF8FA1C57BF2}" type="presOf" srcId="{8703B6E1-2575-42B4-99C2-0D2D38649CDF}" destId="{C36130D1-451D-4D3F-9FA9-18C1D71AE13D}" srcOrd="1" destOrd="0" presId="urn:microsoft.com/office/officeart/2005/8/layout/target3"/>
    <dgm:cxn modelId="{3C96613F-C54D-4C06-9A8F-1734E1865CCA}" srcId="{CA411441-D56D-496F-BF4A-19F820E0CF34}" destId="{16713134-823E-47DD-B8D5-E15E907E30C6}" srcOrd="1" destOrd="0" parTransId="{2553A9A4-D44A-4B3F-9D0E-045D558CF1EB}" sibTransId="{F7B05F97-7286-46D4-96F3-CFA8C903B3F5}"/>
    <dgm:cxn modelId="{DD66FFEB-8CD6-474E-B315-38C3C4D7F81D}" srcId="{CA411441-D56D-496F-BF4A-19F820E0CF34}" destId="{8703B6E1-2575-42B4-99C2-0D2D38649CDF}" srcOrd="0" destOrd="0" parTransId="{BAF55128-9FD2-4DEA-8DE8-3A4FDFB1F13E}" sibTransId="{C5A7631B-3CB0-44D4-A7CC-614D77909FF3}"/>
    <dgm:cxn modelId="{24119F15-971C-447F-A4C4-6AFEA086688F}" type="presOf" srcId="{16713134-823E-47DD-B8D5-E15E907E30C6}" destId="{E21E61F4-AFC4-4A94-8992-2316BEA77982}" srcOrd="0" destOrd="0" presId="urn:microsoft.com/office/officeart/2005/8/layout/target3"/>
    <dgm:cxn modelId="{64D58270-1E97-4587-BB6C-06654901A554}" type="presParOf" srcId="{E63E7C17-2848-46D5-8E1D-923C60C60D7D}" destId="{592E4EE6-3AE8-4CB1-B296-C84E57777074}" srcOrd="0" destOrd="0" presId="urn:microsoft.com/office/officeart/2005/8/layout/target3"/>
    <dgm:cxn modelId="{E2FA6E43-6563-4000-9FD6-317DFDB40C7E}" type="presParOf" srcId="{E63E7C17-2848-46D5-8E1D-923C60C60D7D}" destId="{270D824E-949A-4BC9-B7CD-740011CD943F}" srcOrd="1" destOrd="0" presId="urn:microsoft.com/office/officeart/2005/8/layout/target3"/>
    <dgm:cxn modelId="{29720E99-788D-48A8-8AD0-6454BCA77D95}" type="presParOf" srcId="{E63E7C17-2848-46D5-8E1D-923C60C60D7D}" destId="{5470B468-D3DA-485F-9BC3-ED1A23DBC9B2}" srcOrd="2" destOrd="0" presId="urn:microsoft.com/office/officeart/2005/8/layout/target3"/>
    <dgm:cxn modelId="{D5FB5053-7A52-4A5C-B1E9-B7CB4843D8B1}" type="presParOf" srcId="{E63E7C17-2848-46D5-8E1D-923C60C60D7D}" destId="{C72ABDF1-6C2B-4FB8-9F94-AFCD2FE128A6}" srcOrd="3" destOrd="0" presId="urn:microsoft.com/office/officeart/2005/8/layout/target3"/>
    <dgm:cxn modelId="{6F1657B7-8AF2-454A-8A24-F19B639D17F0}" type="presParOf" srcId="{E63E7C17-2848-46D5-8E1D-923C60C60D7D}" destId="{E2D5F050-ADAB-4789-8431-B70119AA7D79}" srcOrd="4" destOrd="0" presId="urn:microsoft.com/office/officeart/2005/8/layout/target3"/>
    <dgm:cxn modelId="{96252325-D8FA-4203-AB46-69B3AC051033}" type="presParOf" srcId="{E63E7C17-2848-46D5-8E1D-923C60C60D7D}" destId="{E21E61F4-AFC4-4A94-8992-2316BEA77982}" srcOrd="5" destOrd="0" presId="urn:microsoft.com/office/officeart/2005/8/layout/target3"/>
    <dgm:cxn modelId="{EAEECE19-39EC-40F5-BE66-1413151E0D68}" type="presParOf" srcId="{E63E7C17-2848-46D5-8E1D-923C60C60D7D}" destId="{447A0F60-A874-4792-AB9E-261F370FEE7D}" srcOrd="6" destOrd="0" presId="urn:microsoft.com/office/officeart/2005/8/layout/target3"/>
    <dgm:cxn modelId="{40C69DCC-25ED-40B3-B866-F6600738BF07}" type="presParOf" srcId="{E63E7C17-2848-46D5-8E1D-923C60C60D7D}" destId="{AD1B8AFF-FBBD-4EFC-96FC-ACF634FDA796}" srcOrd="7" destOrd="0" presId="urn:microsoft.com/office/officeart/2005/8/layout/target3"/>
    <dgm:cxn modelId="{40044D0D-CAA9-465D-BA70-FA20D4731044}" type="presParOf" srcId="{E63E7C17-2848-46D5-8E1D-923C60C60D7D}" destId="{B910A8C3-253F-4F5C-9529-162B777EF6E0}" srcOrd="8" destOrd="0" presId="urn:microsoft.com/office/officeart/2005/8/layout/target3"/>
    <dgm:cxn modelId="{A33C3B90-0756-4D76-A3B3-521FC15D487C}" type="presParOf" srcId="{E63E7C17-2848-46D5-8E1D-923C60C60D7D}" destId="{C36130D1-451D-4D3F-9FA9-18C1D71AE13D}" srcOrd="9" destOrd="0" presId="urn:microsoft.com/office/officeart/2005/8/layout/target3"/>
    <dgm:cxn modelId="{FFA5806E-2463-4DA6-A342-03197C2C41DE}" type="presParOf" srcId="{E63E7C17-2848-46D5-8E1D-923C60C60D7D}" destId="{57124910-89BF-495E-B9B0-2A1A08CC5611}" srcOrd="10" destOrd="0" presId="urn:microsoft.com/office/officeart/2005/8/layout/target3"/>
    <dgm:cxn modelId="{C0A45177-462D-4A1A-8E1F-177F18F3EB8E}" type="presParOf" srcId="{E63E7C17-2848-46D5-8E1D-923C60C60D7D}" destId="{FA469E96-A257-4D28-807D-FEA122CF8B3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AF5AA0-AE76-47A0-B6A5-D51A9DA532E6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EAFF8D-118A-4316-978B-CA497A675A1A}">
      <dgm:prSet/>
      <dgm:spPr/>
      <dgm:t>
        <a:bodyPr/>
        <a:lstStyle/>
        <a:p>
          <a:pPr rtl="0"/>
          <a:r>
            <a:rPr lang="ru-RU" b="0" smtClean="0">
              <a:latin typeface="Times New Roman" pitchFamily="18" charset="0"/>
              <a:cs typeface="Times New Roman" pitchFamily="18" charset="0"/>
            </a:rPr>
            <a:t>Отмечается значительно лучшая, чем в контрольной группе, эффективность лечения по коррекции дисбаланса нейрогуморальной регуляции вегетативных функций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D947ADB-6876-493A-9C32-0906A4F81DF8}" type="parTrans" cxnId="{82342FC4-1C07-44AB-BFF1-08C6BA42AE0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418DD4-5C62-4A5B-9B65-F470BAA777BF}" type="sibTrans" cxnId="{82342FC4-1C07-44AB-BFF1-08C6BA42AE0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D96ABB-B9BD-4885-AE88-6393124A2033}">
      <dgm:prSet/>
      <dgm:spPr/>
      <dgm:t>
        <a:bodyPr/>
        <a:lstStyle/>
        <a:p>
          <a:pPr rtl="0"/>
          <a:r>
            <a:rPr lang="ru-RU" b="0" smtClean="0">
              <a:latin typeface="Times New Roman" pitchFamily="18" charset="0"/>
              <a:cs typeface="Times New Roman" pitchFamily="18" charset="0"/>
            </a:rPr>
            <a:t>Выявлена стимуляция эритропоэза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7FC5D8E-FEC0-4BB0-82E9-0924D50C6C69}" type="parTrans" cxnId="{021E5487-7919-4198-80A9-FDAC32F0B35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AC8ACA-DB69-4B15-89AB-D0CB913186A6}" type="sibTrans" cxnId="{021E5487-7919-4198-80A9-FDAC32F0B35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364F17-136D-410A-A9DD-054CB6838F93}">
      <dgm:prSet/>
      <dgm:spPr/>
      <dgm:t>
        <a:bodyPr/>
        <a:lstStyle/>
        <a:p>
          <a:pPr rtl="0"/>
          <a:r>
            <a:rPr lang="ru-RU" b="0" smtClean="0">
              <a:latin typeface="Times New Roman" pitchFamily="18" charset="0"/>
              <a:cs typeface="Times New Roman" pitchFamily="18" charset="0"/>
            </a:rPr>
            <a:t>Активно развиваются процессы, направленные на оптимизацию антигенно-структурного гомеостаза, состояния про- и антиоксидантных механизмов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892C4F7-FC79-4136-A6E8-FCE616E64B6B}" type="parTrans" cxnId="{AB47BF30-2AB8-4D92-8362-04A4A1B1123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5F3AEB-E2DE-480A-A31E-D20CD410D5DA}" type="sibTrans" cxnId="{AB47BF30-2AB8-4D92-8362-04A4A1B1123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C71CBB-2B56-49F9-9020-C7FFDFA437EF}">
      <dgm:prSet/>
      <dgm:spPr/>
      <dgm:t>
        <a:bodyPr/>
        <a:lstStyle/>
        <a:p>
          <a:pPr rtl="0"/>
          <a:r>
            <a:rPr lang="ru-RU" b="0" smtClean="0">
              <a:latin typeface="Times New Roman" pitchFamily="18" charset="0"/>
              <a:cs typeface="Times New Roman" pitchFamily="18" charset="0"/>
            </a:rPr>
            <a:t>Исследования, выполненные в отдаленном периоде наблюдения, выявили значительное повышение стойкости и длительности перечисленных лечебных эффектов у больных основной группы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2185532-4C10-4DD9-81AB-588DBE9A0CEF}" type="parTrans" cxnId="{D1026439-7F06-474C-AD0F-C17FAC20265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657C07-A156-4407-82E0-A3E0764B11FD}" type="sibTrans" cxnId="{D1026439-7F06-474C-AD0F-C17FAC20265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C56F81-DCA5-4D3F-8DFF-55D537FD4692}" type="pres">
      <dgm:prSet presAssocID="{64AF5AA0-AE76-47A0-B6A5-D51A9DA532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AC7D1C-FA80-4492-A301-A1B71EBC44E1}" type="pres">
      <dgm:prSet presAssocID="{7BEAFF8D-118A-4316-978B-CA497A675A1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160AC-A212-4648-93E7-20A7CFF31B42}" type="pres">
      <dgm:prSet presAssocID="{A2418DD4-5C62-4A5B-9B65-F470BAA777BF}" presName="spacer" presStyleCnt="0"/>
      <dgm:spPr/>
    </dgm:pt>
    <dgm:pt modelId="{274376AC-A67D-4941-86DE-8CA747551B84}" type="pres">
      <dgm:prSet presAssocID="{08D96ABB-B9BD-4885-AE88-6393124A203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B9E51-60FE-4C0E-AC16-F1716360B980}" type="pres">
      <dgm:prSet presAssocID="{C8AC8ACA-DB69-4B15-89AB-D0CB913186A6}" presName="spacer" presStyleCnt="0"/>
      <dgm:spPr/>
    </dgm:pt>
    <dgm:pt modelId="{4D7F9571-F7FB-49A1-BCF6-58EF690924E4}" type="pres">
      <dgm:prSet presAssocID="{32364F17-136D-410A-A9DD-054CB6838F9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E09C4-8167-4B88-89B0-810041D748FB}" type="pres">
      <dgm:prSet presAssocID="{EF5F3AEB-E2DE-480A-A31E-D20CD410D5DA}" presName="spacer" presStyleCnt="0"/>
      <dgm:spPr/>
    </dgm:pt>
    <dgm:pt modelId="{5197F358-DA41-4AF3-9A09-AEA8F6F097CB}" type="pres">
      <dgm:prSet presAssocID="{F0C71CBB-2B56-49F9-9020-C7FFDFA437E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342FC4-1C07-44AB-BFF1-08C6BA42AE04}" srcId="{64AF5AA0-AE76-47A0-B6A5-D51A9DA532E6}" destId="{7BEAFF8D-118A-4316-978B-CA497A675A1A}" srcOrd="0" destOrd="0" parTransId="{CD947ADB-6876-493A-9C32-0906A4F81DF8}" sibTransId="{A2418DD4-5C62-4A5B-9B65-F470BAA777BF}"/>
    <dgm:cxn modelId="{83394758-B05E-4D41-8D76-5D2144A5DDB7}" type="presOf" srcId="{7BEAFF8D-118A-4316-978B-CA497A675A1A}" destId="{A6AC7D1C-FA80-4492-A301-A1B71EBC44E1}" srcOrd="0" destOrd="0" presId="urn:microsoft.com/office/officeart/2005/8/layout/vList2"/>
    <dgm:cxn modelId="{021E5487-7919-4198-80A9-FDAC32F0B355}" srcId="{64AF5AA0-AE76-47A0-B6A5-D51A9DA532E6}" destId="{08D96ABB-B9BD-4885-AE88-6393124A2033}" srcOrd="1" destOrd="0" parTransId="{07FC5D8E-FEC0-4BB0-82E9-0924D50C6C69}" sibTransId="{C8AC8ACA-DB69-4B15-89AB-D0CB913186A6}"/>
    <dgm:cxn modelId="{98FE682E-50C6-4F77-81C1-F217CC1F6DD1}" type="presOf" srcId="{64AF5AA0-AE76-47A0-B6A5-D51A9DA532E6}" destId="{65C56F81-DCA5-4D3F-8DFF-55D537FD4692}" srcOrd="0" destOrd="0" presId="urn:microsoft.com/office/officeart/2005/8/layout/vList2"/>
    <dgm:cxn modelId="{D1026439-7F06-474C-AD0F-C17FAC202658}" srcId="{64AF5AA0-AE76-47A0-B6A5-D51A9DA532E6}" destId="{F0C71CBB-2B56-49F9-9020-C7FFDFA437EF}" srcOrd="3" destOrd="0" parTransId="{C2185532-4C10-4DD9-81AB-588DBE9A0CEF}" sibTransId="{50657C07-A156-4407-82E0-A3E0764B11FD}"/>
    <dgm:cxn modelId="{5829FE48-60E6-4744-AC87-DA04FBE3F2E9}" type="presOf" srcId="{32364F17-136D-410A-A9DD-054CB6838F93}" destId="{4D7F9571-F7FB-49A1-BCF6-58EF690924E4}" srcOrd="0" destOrd="0" presId="urn:microsoft.com/office/officeart/2005/8/layout/vList2"/>
    <dgm:cxn modelId="{2FA82537-4997-4683-90CA-AD17F59FD5C2}" type="presOf" srcId="{F0C71CBB-2B56-49F9-9020-C7FFDFA437EF}" destId="{5197F358-DA41-4AF3-9A09-AEA8F6F097CB}" srcOrd="0" destOrd="0" presId="urn:microsoft.com/office/officeart/2005/8/layout/vList2"/>
    <dgm:cxn modelId="{A126B8FD-D7D1-4AB8-B1D1-2544169063E1}" type="presOf" srcId="{08D96ABB-B9BD-4885-AE88-6393124A2033}" destId="{274376AC-A67D-4941-86DE-8CA747551B84}" srcOrd="0" destOrd="0" presId="urn:microsoft.com/office/officeart/2005/8/layout/vList2"/>
    <dgm:cxn modelId="{AB47BF30-2AB8-4D92-8362-04A4A1B1123F}" srcId="{64AF5AA0-AE76-47A0-B6A5-D51A9DA532E6}" destId="{32364F17-136D-410A-A9DD-054CB6838F93}" srcOrd="2" destOrd="0" parTransId="{7892C4F7-FC79-4136-A6E8-FCE616E64B6B}" sibTransId="{EF5F3AEB-E2DE-480A-A31E-D20CD410D5DA}"/>
    <dgm:cxn modelId="{7B900C0F-9C7D-4F51-8A85-E893B79CA422}" type="presParOf" srcId="{65C56F81-DCA5-4D3F-8DFF-55D537FD4692}" destId="{A6AC7D1C-FA80-4492-A301-A1B71EBC44E1}" srcOrd="0" destOrd="0" presId="urn:microsoft.com/office/officeart/2005/8/layout/vList2"/>
    <dgm:cxn modelId="{490D86B9-2DE9-427B-A02C-D582B6C5B7C2}" type="presParOf" srcId="{65C56F81-DCA5-4D3F-8DFF-55D537FD4692}" destId="{0D9160AC-A212-4648-93E7-20A7CFF31B42}" srcOrd="1" destOrd="0" presId="urn:microsoft.com/office/officeart/2005/8/layout/vList2"/>
    <dgm:cxn modelId="{EBC2D7C9-C0B7-4187-8E56-40B69DFB7FDE}" type="presParOf" srcId="{65C56F81-DCA5-4D3F-8DFF-55D537FD4692}" destId="{274376AC-A67D-4941-86DE-8CA747551B84}" srcOrd="2" destOrd="0" presId="urn:microsoft.com/office/officeart/2005/8/layout/vList2"/>
    <dgm:cxn modelId="{A81C763B-EF76-4370-98CF-3D93886F20B4}" type="presParOf" srcId="{65C56F81-DCA5-4D3F-8DFF-55D537FD4692}" destId="{9A5B9E51-60FE-4C0E-AC16-F1716360B980}" srcOrd="3" destOrd="0" presId="urn:microsoft.com/office/officeart/2005/8/layout/vList2"/>
    <dgm:cxn modelId="{8F8F91D3-F47A-462D-A626-BB151C5413C5}" type="presParOf" srcId="{65C56F81-DCA5-4D3F-8DFF-55D537FD4692}" destId="{4D7F9571-F7FB-49A1-BCF6-58EF690924E4}" srcOrd="4" destOrd="0" presId="urn:microsoft.com/office/officeart/2005/8/layout/vList2"/>
    <dgm:cxn modelId="{B5A5E239-5CC7-4CB4-8158-BB7DA65EEF09}" type="presParOf" srcId="{65C56F81-DCA5-4D3F-8DFF-55D537FD4692}" destId="{D1DE09C4-8167-4B88-89B0-810041D748FB}" srcOrd="5" destOrd="0" presId="urn:microsoft.com/office/officeart/2005/8/layout/vList2"/>
    <dgm:cxn modelId="{1853A2FB-637B-47A7-A69F-99F376D4027C}" type="presParOf" srcId="{65C56F81-DCA5-4D3F-8DFF-55D537FD4692}" destId="{5197F358-DA41-4AF3-9A09-AEA8F6F097C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2702E2-61E5-4951-B752-1CD55CC20E28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3E98EFBC-E596-4140-ADDD-47BB7F784D08}">
      <dgm:prSet custT="1"/>
      <dgm:spPr/>
      <dgm:t>
        <a:bodyPr/>
        <a:lstStyle/>
        <a:p>
          <a:pPr rtl="0"/>
          <a:r>
            <a:rPr lang="ru-RU" sz="2000" b="0" smtClean="0">
              <a:latin typeface="Times New Roman" pitchFamily="18" charset="0"/>
              <a:cs typeface="Times New Roman" pitchFamily="18" charset="0"/>
            </a:rPr>
            <a:t>Значительным улучшается психоэмоциональный фон пациентов</a:t>
          </a:r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39B1795-090E-4749-B272-C7181D3E6E56}" type="parTrans" cxnId="{5EC51C7F-F76C-448A-8561-0BEFF661DBDF}">
      <dgm:prSet/>
      <dgm:spPr/>
      <dgm:t>
        <a:bodyPr/>
        <a:lstStyle/>
        <a:p>
          <a:endParaRPr lang="ru-RU"/>
        </a:p>
      </dgm:t>
    </dgm:pt>
    <dgm:pt modelId="{8C4B3A68-1D42-4ACA-ACBA-A95DC12B110A}" type="sibTrans" cxnId="{5EC51C7F-F76C-448A-8561-0BEFF661DBDF}">
      <dgm:prSet/>
      <dgm:spPr/>
      <dgm:t>
        <a:bodyPr/>
        <a:lstStyle/>
        <a:p>
          <a:endParaRPr lang="ru-RU"/>
        </a:p>
      </dgm:t>
    </dgm:pt>
    <dgm:pt modelId="{9497F55A-E4EB-4625-8791-C1D78A111E9F}">
      <dgm:prSet custT="1"/>
      <dgm:spPr/>
      <dgm:t>
        <a:bodyPr/>
        <a:lstStyle/>
        <a:p>
          <a:pPr rtl="0"/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Снижается выраженность астенических, тревожнодепрессивных, ипохондрических реакций, нервно-психической неустойчивости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BB4ED9A-78A9-4E8A-BAFB-0C033232F382}" type="parTrans" cxnId="{42289087-9EEB-43EB-A8C3-874033D10912}">
      <dgm:prSet/>
      <dgm:spPr/>
      <dgm:t>
        <a:bodyPr/>
        <a:lstStyle/>
        <a:p>
          <a:endParaRPr lang="ru-RU"/>
        </a:p>
      </dgm:t>
    </dgm:pt>
    <dgm:pt modelId="{03C83FA1-5F8D-4D00-B60D-9A0EF88E222E}" type="sibTrans" cxnId="{42289087-9EEB-43EB-A8C3-874033D10912}">
      <dgm:prSet/>
      <dgm:spPr/>
      <dgm:t>
        <a:bodyPr/>
        <a:lstStyle/>
        <a:p>
          <a:endParaRPr lang="ru-RU"/>
        </a:p>
      </dgm:t>
    </dgm:pt>
    <dgm:pt modelId="{4B03312E-505C-4B68-A106-55A3E4E76FB5}" type="pres">
      <dgm:prSet presAssocID="{E72702E2-61E5-4951-B752-1CD55CC20E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2736B1-F107-41C5-BDF4-0CA8B6E29B14}" type="pres">
      <dgm:prSet presAssocID="{3E98EFBC-E596-4140-ADDD-47BB7F784D0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56FBF-139B-401D-A6C3-AEEB6E269C7A}" type="pres">
      <dgm:prSet presAssocID="{8C4B3A68-1D42-4ACA-ACBA-A95DC12B110A}" presName="sibTrans" presStyleLbl="sibTrans2D1" presStyleIdx="0" presStyleCnt="1"/>
      <dgm:spPr/>
      <dgm:t>
        <a:bodyPr/>
        <a:lstStyle/>
        <a:p>
          <a:endParaRPr lang="ru-RU"/>
        </a:p>
      </dgm:t>
    </dgm:pt>
    <dgm:pt modelId="{619DE401-26D7-46E5-A718-2DA65FB15E78}" type="pres">
      <dgm:prSet presAssocID="{8C4B3A68-1D42-4ACA-ACBA-A95DC12B110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670505B7-7B23-4A3A-AD17-E59B7FEE7E01}" type="pres">
      <dgm:prSet presAssocID="{9497F55A-E4EB-4625-8791-C1D78A111E9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798ACE-E20B-43BA-9B03-1AA1B1A308B7}" type="presOf" srcId="{3E98EFBC-E596-4140-ADDD-47BB7F784D08}" destId="{C82736B1-F107-41C5-BDF4-0CA8B6E29B14}" srcOrd="0" destOrd="0" presId="urn:microsoft.com/office/officeart/2005/8/layout/process1"/>
    <dgm:cxn modelId="{5EC51C7F-F76C-448A-8561-0BEFF661DBDF}" srcId="{E72702E2-61E5-4951-B752-1CD55CC20E28}" destId="{3E98EFBC-E596-4140-ADDD-47BB7F784D08}" srcOrd="0" destOrd="0" parTransId="{C39B1795-090E-4749-B272-C7181D3E6E56}" sibTransId="{8C4B3A68-1D42-4ACA-ACBA-A95DC12B110A}"/>
    <dgm:cxn modelId="{CBB1E69C-8693-4D7E-B6F9-CC00716FCAD0}" type="presOf" srcId="{9497F55A-E4EB-4625-8791-C1D78A111E9F}" destId="{670505B7-7B23-4A3A-AD17-E59B7FEE7E01}" srcOrd="0" destOrd="0" presId="urn:microsoft.com/office/officeart/2005/8/layout/process1"/>
    <dgm:cxn modelId="{8CC3B6D0-7A1D-4678-A1B5-0C31B0E0ACEF}" type="presOf" srcId="{E72702E2-61E5-4951-B752-1CD55CC20E28}" destId="{4B03312E-505C-4B68-A106-55A3E4E76FB5}" srcOrd="0" destOrd="0" presId="urn:microsoft.com/office/officeart/2005/8/layout/process1"/>
    <dgm:cxn modelId="{0FD3536D-5F46-4AC0-AA92-E97AE8B1B04B}" type="presOf" srcId="{8C4B3A68-1D42-4ACA-ACBA-A95DC12B110A}" destId="{EE156FBF-139B-401D-A6C3-AEEB6E269C7A}" srcOrd="0" destOrd="0" presId="urn:microsoft.com/office/officeart/2005/8/layout/process1"/>
    <dgm:cxn modelId="{6CF65124-67DE-478D-8996-741BF86E36B1}" type="presOf" srcId="{8C4B3A68-1D42-4ACA-ACBA-A95DC12B110A}" destId="{619DE401-26D7-46E5-A718-2DA65FB15E78}" srcOrd="1" destOrd="0" presId="urn:microsoft.com/office/officeart/2005/8/layout/process1"/>
    <dgm:cxn modelId="{42289087-9EEB-43EB-A8C3-874033D10912}" srcId="{E72702E2-61E5-4951-B752-1CD55CC20E28}" destId="{9497F55A-E4EB-4625-8791-C1D78A111E9F}" srcOrd="1" destOrd="0" parTransId="{3BB4ED9A-78A9-4E8A-BAFB-0C033232F382}" sibTransId="{03C83FA1-5F8D-4D00-B60D-9A0EF88E222E}"/>
    <dgm:cxn modelId="{F2D7F009-C632-41E4-9C4D-0DC76D782CAA}" type="presParOf" srcId="{4B03312E-505C-4B68-A106-55A3E4E76FB5}" destId="{C82736B1-F107-41C5-BDF4-0CA8B6E29B14}" srcOrd="0" destOrd="0" presId="urn:microsoft.com/office/officeart/2005/8/layout/process1"/>
    <dgm:cxn modelId="{7980019E-262B-4482-816D-FA8E8AA8C591}" type="presParOf" srcId="{4B03312E-505C-4B68-A106-55A3E4E76FB5}" destId="{EE156FBF-139B-401D-A6C3-AEEB6E269C7A}" srcOrd="1" destOrd="0" presId="urn:microsoft.com/office/officeart/2005/8/layout/process1"/>
    <dgm:cxn modelId="{98CC4087-0798-4669-8BC8-F14BE9F9380D}" type="presParOf" srcId="{EE156FBF-139B-401D-A6C3-AEEB6E269C7A}" destId="{619DE401-26D7-46E5-A718-2DA65FB15E78}" srcOrd="0" destOrd="0" presId="urn:microsoft.com/office/officeart/2005/8/layout/process1"/>
    <dgm:cxn modelId="{205AA26C-D38C-46B5-BC18-2572F1DB4C91}" type="presParOf" srcId="{4B03312E-505C-4B68-A106-55A3E4E76FB5}" destId="{670505B7-7B23-4A3A-AD17-E59B7FEE7E0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E4EE6-3AE8-4CB1-B296-C84E57777074}">
      <dsp:nvSpPr>
        <dsp:cNvPr id="0" name=""/>
        <dsp:cNvSpPr/>
      </dsp:nvSpPr>
      <dsp:spPr>
        <a:xfrm>
          <a:off x="0" y="0"/>
          <a:ext cx="5256583" cy="5256583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70B468-D3DA-485F-9BC3-ED1A23DBC9B2}">
      <dsp:nvSpPr>
        <dsp:cNvPr id="0" name=""/>
        <dsp:cNvSpPr/>
      </dsp:nvSpPr>
      <dsp:spPr>
        <a:xfrm>
          <a:off x="2628291" y="0"/>
          <a:ext cx="6336196" cy="5256583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smtClean="0">
              <a:latin typeface="Times New Roman" pitchFamily="18" charset="0"/>
              <a:cs typeface="Times New Roman" pitchFamily="18" charset="0"/>
            </a:rPr>
            <a:t>На базе кафедры дерматовенерологии РостГМУ в 2017 году была проведена исследовательская работа по эффективности применения ПНГТ в комплексной терапии атопического дерматита</a:t>
          </a: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>
        <a:off x="2628291" y="0"/>
        <a:ext cx="6336196" cy="1576978"/>
      </dsp:txXfrm>
    </dsp:sp>
    <dsp:sp modelId="{E2D5F050-ADAB-4789-8431-B70119AA7D79}">
      <dsp:nvSpPr>
        <dsp:cNvPr id="0" name=""/>
        <dsp:cNvSpPr/>
      </dsp:nvSpPr>
      <dsp:spPr>
        <a:xfrm>
          <a:off x="919903" y="1576978"/>
          <a:ext cx="3416776" cy="3416776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1E61F4-AFC4-4A94-8992-2316BEA77982}">
      <dsp:nvSpPr>
        <dsp:cNvPr id="0" name=""/>
        <dsp:cNvSpPr/>
      </dsp:nvSpPr>
      <dsp:spPr>
        <a:xfrm>
          <a:off x="2628291" y="1576978"/>
          <a:ext cx="6336196" cy="3416776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smtClean="0">
              <a:latin typeface="Times New Roman" pitchFamily="18" charset="0"/>
              <a:cs typeface="Times New Roman" pitchFamily="18" charset="0"/>
            </a:rPr>
            <a:t>Результаты исследования позволили получить новые сведения о саногенных эффектах метода ПНГТ, которые могут быть эффективно использованы при включении данного метода в систему комплексного лечения больных АтД</a:t>
          </a: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>
        <a:off x="2628291" y="1576978"/>
        <a:ext cx="6336196" cy="1576973"/>
      </dsp:txXfrm>
    </dsp:sp>
    <dsp:sp modelId="{AD1B8AFF-FBBD-4EFC-96FC-ACF634FDA796}">
      <dsp:nvSpPr>
        <dsp:cNvPr id="0" name=""/>
        <dsp:cNvSpPr/>
      </dsp:nvSpPr>
      <dsp:spPr>
        <a:xfrm>
          <a:off x="1839805" y="3153951"/>
          <a:ext cx="1576973" cy="1576973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10A8C3-253F-4F5C-9529-162B777EF6E0}">
      <dsp:nvSpPr>
        <dsp:cNvPr id="0" name=""/>
        <dsp:cNvSpPr/>
      </dsp:nvSpPr>
      <dsp:spPr>
        <a:xfrm>
          <a:off x="2628291" y="3153951"/>
          <a:ext cx="6336196" cy="1576973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smtClean="0">
              <a:latin typeface="Times New Roman" pitchFamily="18" charset="0"/>
              <a:cs typeface="Times New Roman" pitchFamily="18" charset="0"/>
            </a:rPr>
            <a:t>Данный метод эффективен и безопасен в лечении других категорий дерматологических больных. Возможно стимулировать средствами ГТ различные механизмы защиты организма от эндогенных повреждающих факторов, способствующих развитию дерматологических заболеваний</a:t>
          </a: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>
        <a:off x="2628291" y="3153951"/>
        <a:ext cx="6336196" cy="1576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C7D1C-FA80-4492-A301-A1B71EBC44E1}">
      <dsp:nvSpPr>
        <dsp:cNvPr id="0" name=""/>
        <dsp:cNvSpPr/>
      </dsp:nvSpPr>
      <dsp:spPr>
        <a:xfrm>
          <a:off x="0" y="107031"/>
          <a:ext cx="8964488" cy="12109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smtClean="0">
              <a:latin typeface="Times New Roman" pitchFamily="18" charset="0"/>
              <a:cs typeface="Times New Roman" pitchFamily="18" charset="0"/>
            </a:rPr>
            <a:t>Отмечается значительно лучшая, чем в контрольной группе, эффективность лечения по коррекции дисбаланса нейрогуморальной регуляции вегетативных функций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114" y="166145"/>
        <a:ext cx="8846260" cy="1092721"/>
      </dsp:txXfrm>
    </dsp:sp>
    <dsp:sp modelId="{274376AC-A67D-4941-86DE-8CA747551B84}">
      <dsp:nvSpPr>
        <dsp:cNvPr id="0" name=""/>
        <dsp:cNvSpPr/>
      </dsp:nvSpPr>
      <dsp:spPr>
        <a:xfrm>
          <a:off x="0" y="1384221"/>
          <a:ext cx="8964488" cy="1210949"/>
        </a:xfrm>
        <a:prstGeom prst="roundRect">
          <a:avLst/>
        </a:prstGeom>
        <a:gradFill rotWithShape="0">
          <a:gsLst>
            <a:gs pos="0">
              <a:schemeClr val="accent4">
                <a:hueOff val="-4334387"/>
                <a:satOff val="20563"/>
                <a:lumOff val="-4444"/>
                <a:alphaOff val="0"/>
                <a:tint val="60000"/>
                <a:satMod val="250000"/>
              </a:schemeClr>
            </a:gs>
            <a:gs pos="35000">
              <a:schemeClr val="accent4">
                <a:hueOff val="-4334387"/>
                <a:satOff val="20563"/>
                <a:lumOff val="-4444"/>
                <a:alphaOff val="0"/>
                <a:tint val="47000"/>
                <a:satMod val="275000"/>
              </a:schemeClr>
            </a:gs>
            <a:gs pos="100000">
              <a:schemeClr val="accent4">
                <a:hueOff val="-4334387"/>
                <a:satOff val="20563"/>
                <a:lumOff val="-4444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smtClean="0">
              <a:latin typeface="Times New Roman" pitchFamily="18" charset="0"/>
              <a:cs typeface="Times New Roman" pitchFamily="18" charset="0"/>
            </a:rPr>
            <a:t>Выявлена стимуляция эритропоэза</a:t>
          </a:r>
          <a:endParaRPr lang="ru-RU" sz="2300" kern="1200">
            <a:latin typeface="Times New Roman" pitchFamily="18" charset="0"/>
            <a:cs typeface="Times New Roman" pitchFamily="18" charset="0"/>
          </a:endParaRPr>
        </a:p>
      </dsp:txBody>
      <dsp:txXfrm>
        <a:off x="59114" y="1443335"/>
        <a:ext cx="8846260" cy="1092721"/>
      </dsp:txXfrm>
    </dsp:sp>
    <dsp:sp modelId="{4D7F9571-F7FB-49A1-BCF6-58EF690924E4}">
      <dsp:nvSpPr>
        <dsp:cNvPr id="0" name=""/>
        <dsp:cNvSpPr/>
      </dsp:nvSpPr>
      <dsp:spPr>
        <a:xfrm>
          <a:off x="0" y="2661412"/>
          <a:ext cx="8964488" cy="1210949"/>
        </a:xfrm>
        <a:prstGeom prst="roundRect">
          <a:avLst/>
        </a:prstGeom>
        <a:gradFill rotWithShape="0">
          <a:gsLst>
            <a:gs pos="0">
              <a:schemeClr val="accent4">
                <a:hueOff val="-8668774"/>
                <a:satOff val="41126"/>
                <a:lumOff val="-8889"/>
                <a:alphaOff val="0"/>
                <a:tint val="60000"/>
                <a:satMod val="250000"/>
              </a:schemeClr>
            </a:gs>
            <a:gs pos="35000">
              <a:schemeClr val="accent4">
                <a:hueOff val="-8668774"/>
                <a:satOff val="41126"/>
                <a:lumOff val="-8889"/>
                <a:alphaOff val="0"/>
                <a:tint val="47000"/>
                <a:satMod val="275000"/>
              </a:schemeClr>
            </a:gs>
            <a:gs pos="100000">
              <a:schemeClr val="accent4">
                <a:hueOff val="-8668774"/>
                <a:satOff val="41126"/>
                <a:lumOff val="-8889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smtClean="0">
              <a:latin typeface="Times New Roman" pitchFamily="18" charset="0"/>
              <a:cs typeface="Times New Roman" pitchFamily="18" charset="0"/>
            </a:rPr>
            <a:t>Активно развиваются процессы, направленные на оптимизацию антигенно-структурного гомеостаза, состояния про- и антиоксидантных механизмов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114" y="2720526"/>
        <a:ext cx="8846260" cy="1092721"/>
      </dsp:txXfrm>
    </dsp:sp>
    <dsp:sp modelId="{5197F358-DA41-4AF3-9A09-AEA8F6F097CB}">
      <dsp:nvSpPr>
        <dsp:cNvPr id="0" name=""/>
        <dsp:cNvSpPr/>
      </dsp:nvSpPr>
      <dsp:spPr>
        <a:xfrm>
          <a:off x="0" y="3938602"/>
          <a:ext cx="8964488" cy="1210949"/>
        </a:xfrm>
        <a:prstGeom prst="roundRect">
          <a:avLst/>
        </a:prstGeom>
        <a:gradFill rotWithShape="0">
          <a:gsLst>
            <a:gs pos="0">
              <a:schemeClr val="accent4">
                <a:hueOff val="-13003161"/>
                <a:satOff val="61689"/>
                <a:lumOff val="-13333"/>
                <a:alphaOff val="0"/>
                <a:tint val="60000"/>
                <a:satMod val="250000"/>
              </a:schemeClr>
            </a:gs>
            <a:gs pos="35000">
              <a:schemeClr val="accent4">
                <a:hueOff val="-13003161"/>
                <a:satOff val="61689"/>
                <a:lumOff val="-13333"/>
                <a:alphaOff val="0"/>
                <a:tint val="47000"/>
                <a:satMod val="275000"/>
              </a:schemeClr>
            </a:gs>
            <a:gs pos="100000">
              <a:schemeClr val="accent4">
                <a:hueOff val="-13003161"/>
                <a:satOff val="61689"/>
                <a:lumOff val="-13333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smtClean="0">
              <a:latin typeface="Times New Roman" pitchFamily="18" charset="0"/>
              <a:cs typeface="Times New Roman" pitchFamily="18" charset="0"/>
            </a:rPr>
            <a:t>Исследования, выполненные в отдаленном периоде наблюдения, выявили значительное повышение стойкости и длительности перечисленных лечебных эффектов у больных основной группы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114" y="3997716"/>
        <a:ext cx="8846260" cy="10927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BB5C6-B6B3-45F5-AB2F-DB1DA734BE0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ABCE6-E431-4A22-8B15-DC6A004FF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5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E46E83-F9C8-44AE-9F47-0D494329FE0D}" type="slidenum">
              <a:rPr lang="ru-RU"/>
              <a:pPr/>
              <a:t>1</a:t>
            </a:fld>
            <a:endParaRPr lang="ru-RU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8F175-00BC-40BF-9713-0C38928F127E}" type="slidenum">
              <a:rPr lang="ru-RU"/>
              <a:pPr/>
              <a:t>13</a:t>
            </a:fld>
            <a:endParaRPr lang="ru-RU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 anchor="ctr">
            <a:normAutofit/>
          </a:bodyPr>
          <a:lstStyle>
            <a:lvl1pPr algn="ctr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5256584"/>
          </a:xfrm>
        </p:spPr>
        <p:txBody>
          <a:bodyPr>
            <a:normAutofit/>
          </a:bodyPr>
          <a:lstStyle>
            <a:lvl1pPr>
              <a:defRPr sz="2000" b="0">
                <a:latin typeface="Times New Roman" pitchFamily="18" charset="0"/>
                <a:cs typeface="Times New Roman" pitchFamily="18" charset="0"/>
              </a:defRPr>
            </a:lvl1pPr>
            <a:lvl2pPr>
              <a:defRPr sz="2000" b="0">
                <a:latin typeface="Times New Roman" pitchFamily="18" charset="0"/>
                <a:cs typeface="Times New Roman" pitchFamily="18" charset="0"/>
              </a:defRPr>
            </a:lvl2pPr>
            <a:lvl3pPr>
              <a:defRPr sz="2000" b="0">
                <a:latin typeface="Times New Roman" pitchFamily="18" charset="0"/>
                <a:cs typeface="Times New Roman" pitchFamily="18" charset="0"/>
              </a:defRPr>
            </a:lvl3pPr>
            <a:lvl4pPr>
              <a:defRPr sz="2000" b="0">
                <a:latin typeface="Times New Roman" pitchFamily="18" charset="0"/>
                <a:cs typeface="Times New Roman" pitchFamily="18" charset="0"/>
              </a:defRPr>
            </a:lvl4pPr>
            <a:lvl5pPr>
              <a:defRPr sz="2000" b="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9144000" cy="1049011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Периодическая нормобарическая гипоксическая терапия атопического дерматита</a:t>
            </a:r>
            <a:endParaRPr lang="ru-RU" sz="6600" b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683568" y="5251320"/>
            <a:ext cx="802838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д.м.н., профессор кафедры дерматовенерологии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ФПК И ППС РостГМУ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Волошин Руслан Николаевич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ординатор кафедры дерматовенерологии ФПК И ППС РостГМУ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Снитко Алексей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Валерьевич</a:t>
            </a:r>
          </a:p>
          <a:p>
            <a:pPr algn="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Донецк ноябрь 2020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2774" name="Picture 6" descr="https://vuzopedia.ru/storage/app/uploads/public/5e7/cf9/6e5/5e7cf96e5538c9340897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672741" cy="4270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1102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Практические 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/>
              <a:t>Больным атопическим дерматитом показано назначение курса нормобарической гипоксической терапии, проводимой в виде периодического пребывания пациента в искусственной гипоксической </a:t>
            </a:r>
            <a:r>
              <a:rPr lang="ru-RU" dirty="0" smtClean="0"/>
              <a:t>среде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/>
              <a:t>Начинать </a:t>
            </a:r>
            <a:r>
              <a:rPr lang="ru-RU" dirty="0"/>
              <a:t>гипокситерапию целесообразно параллельно с проведением лечения обострения </a:t>
            </a:r>
            <a:r>
              <a:rPr lang="ru-RU" dirty="0" smtClean="0"/>
              <a:t>атопического дерматита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/>
              <a:t>Во </a:t>
            </a:r>
            <a:r>
              <a:rPr lang="ru-RU" dirty="0"/>
              <a:t>время начальных процедур необходимо убедиться в достаточной толерантности организма пациента к пониженному содержанию кислорода, в случае недостаточности механизмов компенсации гипоксии необходимо использование более «мягких» режимов </a:t>
            </a:r>
            <a:r>
              <a:rPr lang="ru-RU" dirty="0" smtClean="0"/>
              <a:t>лечения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59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Практические 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/>
              <a:t>Для реализации метода ПНГТ у </a:t>
            </a:r>
            <a:r>
              <a:rPr lang="ru-RU" dirty="0" smtClean="0"/>
              <a:t>пациентов </a:t>
            </a:r>
            <a:r>
              <a:rPr lang="ru-RU" dirty="0"/>
              <a:t>желательно </a:t>
            </a:r>
            <a:r>
              <a:rPr lang="ru-RU" dirty="0" smtClean="0"/>
              <a:t>использовать комплекс, формирующий </a:t>
            </a:r>
            <a:r>
              <a:rPr lang="ru-RU" dirty="0"/>
              <a:t>в помещении (палате) искусственную нормобарическую среду с автоматически поддерживаемым пониженным содержанием кислорода. </a:t>
            </a:r>
            <a:endParaRPr lang="ru-RU" dirty="0" smtClean="0"/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/>
              <a:t>В </a:t>
            </a:r>
            <a:r>
              <a:rPr lang="ru-RU" dirty="0"/>
              <a:t>такой палате у пациента имеется возможность перемещаться, в случае необходимости выходить, находиться в удобной позе, принимать другие лечебные воздействия. </a:t>
            </a:r>
            <a:endParaRPr lang="ru-RU" dirty="0" smtClean="0"/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/>
              <a:t>Помещение</a:t>
            </a:r>
            <a:r>
              <a:rPr lang="ru-RU" dirty="0"/>
              <a:t>, где формируются условия нормобарической гипоксии, должны оснащаться шкафом (укладкой) для оказания неотложной медицинской помощи. </a:t>
            </a:r>
            <a:endParaRPr lang="ru-RU" dirty="0" smtClean="0"/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/>
              <a:t>Перед </a:t>
            </a:r>
            <a:r>
              <a:rPr lang="ru-RU" dirty="0"/>
              <a:t>началом цикла гипоксических воздействий пациенту необходимо разъяснитьметод лечения, правила поведения при процедурах, возможные неприятные ощущения, возникающие во время пребывания в искусственной гипоксической среде.</a:t>
            </a:r>
          </a:p>
        </p:txBody>
      </p:sp>
    </p:spTree>
    <p:extLst>
      <p:ext uri="{BB962C8B-B14F-4D97-AF65-F5344CB8AC3E}">
        <p14:creationId xmlns:p14="http://schemas.microsoft.com/office/powerpoint/2010/main" val="4552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Практические 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/>
              <a:t>Решение о допуске пациентов к каждой процедуре принимается по результатам медицинского осмотра (жалобы, внешнее состояние, измерение частоты сердечных сокращений, артериального давления</a:t>
            </a:r>
            <a:r>
              <a:rPr lang="ru-RU" dirty="0" smtClean="0"/>
              <a:t>)</a:t>
            </a:r>
            <a:endParaRPr lang="ru-RU" dirty="0"/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/>
              <a:t>При </a:t>
            </a:r>
            <a:r>
              <a:rPr lang="ru-RU" dirty="0"/>
              <a:t>назначении </a:t>
            </a:r>
            <a:r>
              <a:rPr lang="ru-RU" dirty="0" smtClean="0"/>
              <a:t>больным курса </a:t>
            </a:r>
            <a:r>
              <a:rPr lang="ru-RU" dirty="0"/>
              <a:t>гипоксической терапии целесообразно использование ступенчато нарастающего по интенсивности периодического </a:t>
            </a:r>
            <a:r>
              <a:rPr lang="ru-RU" dirty="0" smtClean="0"/>
              <a:t>режима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/>
              <a:t>Во </a:t>
            </a:r>
            <a:r>
              <a:rPr lang="ru-RU" dirty="0"/>
              <a:t>время 1-5-й процедур содержание кислорода ступенчато снижается с 18 до 15%, после чего остается неизменным до конца </a:t>
            </a:r>
            <a:r>
              <a:rPr lang="ru-RU" dirty="0" smtClean="0"/>
              <a:t>курса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/>
              <a:t>Рекомендованная </a:t>
            </a:r>
            <a:r>
              <a:rPr lang="ru-RU" dirty="0"/>
              <a:t>экспозиция гипоксического воздействия – 2 часа; общее число проводимых через день процедур не менее </a:t>
            </a:r>
            <a:r>
              <a:rPr lang="ru-RU" dirty="0" smtClean="0"/>
              <a:t>15</a:t>
            </a:r>
            <a:endParaRPr lang="ru-RU" dirty="0"/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/>
              <a:t>С </a:t>
            </a:r>
            <a:r>
              <a:rPr lang="ru-RU" dirty="0"/>
              <a:t>целью поддержания и закрепления позитивных результатов лечения, профилактики развития рецидивов и осложнений </a:t>
            </a:r>
            <a:r>
              <a:rPr lang="ru-RU" dirty="0" smtClean="0"/>
              <a:t>заболевания возможно </a:t>
            </a:r>
            <a:r>
              <a:rPr lang="ru-RU" dirty="0"/>
              <a:t>назначение повторных курсов гипоксической </a:t>
            </a:r>
            <a:r>
              <a:rPr lang="ru-RU" dirty="0" smtClean="0"/>
              <a:t>терапии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49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54" name="Picture 94" descr="https://don24.ru/uploads/2017/SEPTEMBER_2017/%D0%BC%D0%B5%D1%81%D1%82%D0%B0/%D0%94%D0%B5%D0%BD%D1%8C%20%D0%B3%D0%BE%D1%80%D0%BE%D0%B4%D0%B0%202017-59be2ae854e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1257673"/>
            <a:ext cx="8403772" cy="5600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1246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Clr>
                <a:schemeClr val="tx2"/>
              </a:buClr>
            </a:pPr>
            <a:r>
              <a:rPr lang="ru-RU" dirty="0" smtClean="0"/>
              <a:t>Атопический </a:t>
            </a:r>
            <a:r>
              <a:rPr lang="ru-RU" dirty="0"/>
              <a:t>дерматит (АтД</a:t>
            </a:r>
            <a:r>
              <a:rPr lang="ru-RU" dirty="0" smtClean="0"/>
              <a:t>): </a:t>
            </a: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/>
              <a:t>В</a:t>
            </a:r>
            <a:r>
              <a:rPr lang="ru-RU" dirty="0" smtClean="0"/>
              <a:t>стречается </a:t>
            </a:r>
            <a:r>
              <a:rPr lang="ru-RU" dirty="0"/>
              <a:t>у 5-20% населения </a:t>
            </a:r>
            <a:r>
              <a:rPr lang="ru-RU" dirty="0" smtClean="0"/>
              <a:t>развитых стран</a:t>
            </a: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 smtClean="0"/>
              <a:t>ПатоморфозАтД </a:t>
            </a:r>
            <a:r>
              <a:rPr lang="ru-RU" dirty="0"/>
              <a:t>меняется в сторону учащения обострений </a:t>
            </a:r>
            <a:r>
              <a:rPr lang="ru-RU" dirty="0" smtClean="0"/>
              <a:t>заболевания, более </a:t>
            </a:r>
            <a:r>
              <a:rPr lang="ru-RU" dirty="0"/>
              <a:t>тяжелого течения с расширением площади поражения, </a:t>
            </a:r>
            <a:r>
              <a:rPr lang="ru-RU" dirty="0" smtClean="0"/>
              <a:t>резистентности к терапии</a:t>
            </a: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 smtClean="0"/>
              <a:t>В </a:t>
            </a:r>
            <a:r>
              <a:rPr lang="ru-RU" dirty="0"/>
              <a:t>лечении АтД и профилактике обострений </a:t>
            </a:r>
            <a:r>
              <a:rPr lang="ru-RU" dirty="0" smtClean="0"/>
              <a:t>доказана эффективность различных </a:t>
            </a:r>
            <a:r>
              <a:rPr lang="ru-RU" dirty="0"/>
              <a:t>физических </a:t>
            </a:r>
            <a:r>
              <a:rPr lang="ru-RU" dirty="0" smtClean="0"/>
              <a:t>факторов</a:t>
            </a: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 smtClean="0"/>
              <a:t>К </a:t>
            </a:r>
            <a:r>
              <a:rPr lang="ru-RU" dirty="0"/>
              <a:t>немедикаментозным методам относят адаптацию к гипоксической </a:t>
            </a:r>
            <a:r>
              <a:rPr lang="ru-RU" dirty="0" smtClean="0"/>
              <a:t>терапии (ГТ</a:t>
            </a:r>
            <a:r>
              <a:rPr lang="ru-RU" dirty="0"/>
              <a:t>), не нашедшую широкого применения лечении </a:t>
            </a:r>
            <a:r>
              <a:rPr lang="ru-RU" dirty="0" smtClean="0"/>
              <a:t>АтД</a:t>
            </a: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 smtClean="0"/>
              <a:t>Известными эффектами </a:t>
            </a:r>
            <a:r>
              <a:rPr lang="ru-RU" dirty="0"/>
              <a:t>ГТ являются: повышение кислородной емкости крови</a:t>
            </a:r>
            <a:r>
              <a:rPr lang="ru-RU" dirty="0" smtClean="0"/>
              <a:t>; «</a:t>
            </a:r>
            <a:r>
              <a:rPr lang="ru-RU" dirty="0"/>
              <a:t>перенастройка» физиологических и регуляторных систем организма </a:t>
            </a:r>
            <a:r>
              <a:rPr lang="ru-RU" dirty="0" smtClean="0"/>
              <a:t>на более </a:t>
            </a:r>
            <a:r>
              <a:rPr lang="ru-RU" dirty="0"/>
              <a:t>экономный уровень функционирования; стимуляция васкуляризации </a:t>
            </a:r>
            <a:r>
              <a:rPr lang="ru-RU" dirty="0" smtClean="0"/>
              <a:t>и ангиогенеза</a:t>
            </a:r>
            <a:r>
              <a:rPr lang="ru-RU" dirty="0"/>
              <a:t>, увеличение диаметра капилляров; улучшение реологии </a:t>
            </a:r>
            <a:r>
              <a:rPr lang="ru-RU" dirty="0" smtClean="0"/>
              <a:t>крови. ГТ </a:t>
            </a:r>
            <a:r>
              <a:rPr lang="ru-RU" dirty="0"/>
              <a:t>сопровождается местными антисептическими и </a:t>
            </a:r>
            <a:r>
              <a:rPr lang="ru-RU" dirty="0" smtClean="0"/>
              <a:t>антимикотическими эффектами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74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v"/>
            </a:pPr>
            <a:endParaRPr lang="ru-RU" dirty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 smtClean="0"/>
              <a:t>Инновационным </a:t>
            </a:r>
            <a:r>
              <a:rPr lang="ru-RU" dirty="0"/>
              <a:t>решением, расширяющим применение ГТ, является разработка нормобарических гипоксических комплексов (НГК), формирующих нормобарическую гипоксическую газовую среду (НГГС) в диапазоне от 10 до 20% </a:t>
            </a:r>
            <a:r>
              <a:rPr lang="ru-RU" dirty="0" smtClean="0"/>
              <a:t>кислорода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 smtClean="0"/>
              <a:t>Эффективным </a:t>
            </a:r>
            <a:r>
              <a:rPr lang="ru-RU" dirty="0"/>
              <a:t>и безопасным вариантом ГТ, с использованием НГК, является периодическая нормобарическая гипоксическая терапия (ПНГТ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6" name="Picture 2" descr="https://2.bp.blogspot.com/-SZJslO0KGKo/WHCUctuNmWI/AAAAAAAAAWM/-BqeEGYKT5gswqMXlMahiGBwZcLMev-cACLcB/s1600/IMG_0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41241"/>
            <a:ext cx="4320480" cy="3415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49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значимость пнгт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288334"/>
              </p:ext>
            </p:extLst>
          </p:nvPr>
        </p:nvGraphicFramePr>
        <p:xfrm>
          <a:off x="0" y="908720"/>
          <a:ext cx="89644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367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Назначение ПНГТ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 smtClean="0"/>
              <a:t>Оптимальным </a:t>
            </a:r>
            <a:r>
              <a:rPr lang="ru-RU" dirty="0"/>
              <a:t>вариантом назначения ПНГТ больным АтД является периодическое пребывание пациента непрерывно в течение 2 ч в палате с </a:t>
            </a:r>
            <a:r>
              <a:rPr lang="ru-RU" dirty="0" smtClean="0"/>
              <a:t>нормобарической гипоксической газовой средой (НГГС) </a:t>
            </a:r>
            <a:r>
              <a:rPr lang="ru-RU" dirty="0"/>
              <a:t>с 18-15</a:t>
            </a:r>
            <a:r>
              <a:rPr lang="ru-RU" dirty="0" smtClean="0"/>
              <a:t>% </a:t>
            </a:r>
            <a:r>
              <a:rPr lang="ru-RU" dirty="0"/>
              <a:t>содержанием кислорода 1 раз в 2 суток. </a:t>
            </a:r>
            <a:endParaRPr lang="ru-RU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/>
              <a:t>И</a:t>
            </a:r>
            <a:r>
              <a:rPr lang="ru-RU" dirty="0" smtClean="0"/>
              <a:t>спользование </a:t>
            </a:r>
            <a:r>
              <a:rPr lang="ru-RU" dirty="0"/>
              <a:t>ГТ в разработанном режиме сопровождается существенным повышением успешности комплексной терапии больных АтД за счет ее нормализующего действия на состояние дерматологического барьера, расширения физиологических и психофизиологических функциональных возможностей организма, активации механизмов специфической, неспецифической, антиоксидантной защиты. </a:t>
            </a:r>
            <a:endParaRPr lang="ru-RU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 smtClean="0"/>
              <a:t>ГТ </a:t>
            </a:r>
            <a:r>
              <a:rPr lang="ru-RU" dirty="0"/>
              <a:t>способствует повышению стойкости и длительности достигнутых эффектов лечебных мероприятий в связи с развитием долговременных адаптивных структурно-функциональных перестроек в организме больного.</a:t>
            </a:r>
          </a:p>
        </p:txBody>
      </p:sp>
    </p:spTree>
    <p:extLst>
      <p:ext uri="{BB962C8B-B14F-4D97-AF65-F5344CB8AC3E}">
        <p14:creationId xmlns:p14="http://schemas.microsoft.com/office/powerpoint/2010/main" val="25376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пациентов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/>
              <a:t>К</a:t>
            </a:r>
            <a:r>
              <a:rPr lang="ru-RU" dirty="0" smtClean="0"/>
              <a:t>роме </a:t>
            </a:r>
            <a:r>
              <a:rPr lang="ru-RU" dirty="0"/>
              <a:t>специфических для данного заболевания симптомов поражения кожи (средний индекс SCORAD составлял 27±3 балла), </a:t>
            </a:r>
            <a:r>
              <a:rPr lang="ru-RU" dirty="0" smtClean="0"/>
              <a:t>характерны: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dirty="0" smtClean="0"/>
              <a:t>нарушение </a:t>
            </a:r>
            <a:r>
              <a:rPr lang="ru-RU" dirty="0"/>
              <a:t>защитных свойств эпидермального барьера (снижение продукции кожного сала, увлажненности кожи, сдвиг рН в щелочную сторону, увеличение трансэпидермальной потери жидкости</a:t>
            </a:r>
            <a:r>
              <a:rPr lang="ru-RU" dirty="0" smtClean="0"/>
              <a:t>)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dirty="0" smtClean="0"/>
              <a:t>нарушения </a:t>
            </a:r>
            <a:r>
              <a:rPr lang="ru-RU" dirty="0"/>
              <a:t>микроциркуляции в сосудах кожи. </a:t>
            </a:r>
            <a:endParaRPr lang="ru-RU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 smtClean="0"/>
              <a:t>У </a:t>
            </a:r>
            <a:r>
              <a:rPr lang="ru-RU" dirty="0"/>
              <a:t>большинства пациентов </a:t>
            </a:r>
            <a:r>
              <a:rPr lang="ru-RU" dirty="0" smtClean="0"/>
              <a:t>выявляются </a:t>
            </a:r>
            <a:r>
              <a:rPr lang="ru-RU" dirty="0"/>
              <a:t>системные функциональные отклонения: дисбаланс нейрогуморальных регуляторных механизмов, снижение кислородной емкости крови, гиперфункция гуморального иммунитета, избыточная активация проксидантных механизмов при недостаточности антиоксидантных. </a:t>
            </a:r>
            <a:endParaRPr lang="ru-RU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 smtClean="0"/>
              <a:t>У </a:t>
            </a:r>
            <a:r>
              <a:rPr lang="ru-RU" dirty="0"/>
              <a:t>всех больных </a:t>
            </a:r>
            <a:r>
              <a:rPr lang="ru-RU" dirty="0" smtClean="0"/>
              <a:t>отмечаются нозогенные коморбидные </a:t>
            </a:r>
            <a:r>
              <a:rPr lang="ru-RU" dirty="0"/>
              <a:t>психоэмоциональные нарушения, наиболее характерными из которых </a:t>
            </a:r>
            <a:r>
              <a:rPr lang="ru-RU" dirty="0" smtClean="0"/>
              <a:t>– </a:t>
            </a:r>
            <a:r>
              <a:rPr lang="ru-RU" dirty="0"/>
              <a:t>снижение стрессоустойчивости, астенические, тревожно-депрессивные и ипохондрические реакции. </a:t>
            </a:r>
            <a:endParaRPr lang="ru-RU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 smtClean="0"/>
              <a:t>Перечисленные </a:t>
            </a:r>
            <a:r>
              <a:rPr lang="ru-RU" dirty="0"/>
              <a:t>факторы </a:t>
            </a:r>
            <a:r>
              <a:rPr lang="ru-RU" dirty="0" smtClean="0"/>
              <a:t>явиляются </a:t>
            </a:r>
            <a:r>
              <a:rPr lang="ru-RU" dirty="0"/>
              <a:t>причиной значительного снижения качества </a:t>
            </a:r>
            <a:r>
              <a:rPr lang="ru-RU" dirty="0" smtClean="0"/>
              <a:t>жизни </a:t>
            </a:r>
            <a:r>
              <a:rPr lang="ru-RU" dirty="0"/>
              <a:t>пациентов, о чем </a:t>
            </a:r>
            <a:r>
              <a:rPr lang="ru-RU" dirty="0" smtClean="0"/>
              <a:t>свидетельствовуют </a:t>
            </a:r>
            <a:r>
              <a:rPr lang="ru-RU" dirty="0"/>
              <a:t>величины дерматологического индекса качества жизни, </a:t>
            </a:r>
            <a:r>
              <a:rPr lang="ru-RU" dirty="0" smtClean="0"/>
              <a:t>составляющие </a:t>
            </a:r>
            <a:r>
              <a:rPr lang="ru-RU" dirty="0"/>
              <a:t>при первичном обследовании </a:t>
            </a:r>
            <a:r>
              <a:rPr lang="ru-RU" dirty="0" smtClean="0"/>
              <a:t>10,5±1,5у.е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67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пнгт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/>
              <a:t>К</a:t>
            </a:r>
            <a:r>
              <a:rPr lang="ru-RU" dirty="0" smtClean="0"/>
              <a:t> </a:t>
            </a:r>
            <a:r>
              <a:rPr lang="ru-RU" dirty="0"/>
              <a:t>моменту окончания комплексной терапии среднегрупповые значения индекса SCORAD </a:t>
            </a:r>
            <a:r>
              <a:rPr lang="ru-RU" dirty="0" smtClean="0"/>
              <a:t>снижаются </a:t>
            </a:r>
            <a:r>
              <a:rPr lang="ru-RU" dirty="0"/>
              <a:t>примерно вдвое по сравнению с исходным состоянием, в контрольной </a:t>
            </a:r>
            <a:r>
              <a:rPr lang="ru-RU" dirty="0" smtClean="0"/>
              <a:t>группе (без применения ПНГТ)– </a:t>
            </a:r>
            <a:r>
              <a:rPr lang="ru-RU" dirty="0"/>
              <a:t>лишь на </a:t>
            </a:r>
            <a:r>
              <a:rPr lang="ru-RU" dirty="0" smtClean="0"/>
              <a:t>30%, </a:t>
            </a:r>
            <a:r>
              <a:rPr lang="ru-RU" dirty="0"/>
              <a:t>что обусловило наличие достоверных межгрупповых различий (р=0,048). </a:t>
            </a:r>
            <a:endParaRPr lang="ru-RU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 smtClean="0"/>
              <a:t>На </a:t>
            </a:r>
            <a:r>
              <a:rPr lang="ru-RU" dirty="0"/>
              <a:t>заключительном этапе наблюдения количество пациентов с минимальными или легкими проявлениями АтД, в ОГ составило 92,5%, в </a:t>
            </a:r>
            <a:r>
              <a:rPr lang="ru-RU" dirty="0" smtClean="0"/>
              <a:t>контрольной группе-77,1</a:t>
            </a:r>
            <a:r>
              <a:rPr lang="ru-RU" dirty="0"/>
              <a:t>%. В основной группе достоверно большей (р=0,013), чем в контроле, оказалась степень редукции DSQL. </a:t>
            </a:r>
            <a:endParaRPr lang="ru-RU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v"/>
            </a:pPr>
            <a:r>
              <a:rPr lang="ru-RU" dirty="0" smtClean="0"/>
              <a:t>На </a:t>
            </a:r>
            <a:r>
              <a:rPr lang="ru-RU" dirty="0"/>
              <a:t>момент заключительной диагностики лишь у 5 человек (12,5%) из </a:t>
            </a:r>
            <a:r>
              <a:rPr lang="ru-RU" dirty="0" smtClean="0"/>
              <a:t>основной группы </a:t>
            </a:r>
            <a:r>
              <a:rPr lang="ru-RU" dirty="0"/>
              <a:t>значения индекса были выше 6 баллов, что свидетельствовало об умеренном снижении качества жизни. В </a:t>
            </a:r>
            <a:r>
              <a:rPr lang="ru-RU" dirty="0" smtClean="0"/>
              <a:t>контрольной группе </a:t>
            </a:r>
            <a:r>
              <a:rPr lang="ru-RU" dirty="0"/>
              <a:t>количество пациентов, показавших значения индекса SCORAD выше 6 баллов, составило 27,1% (13 человек), что также оказалось статистически значимым (р=0,042). </a:t>
            </a:r>
          </a:p>
        </p:txBody>
      </p:sp>
    </p:spTree>
    <p:extLst>
      <p:ext uri="{BB962C8B-B14F-4D97-AF65-F5344CB8AC3E}">
        <p14:creationId xmlns:p14="http://schemas.microsoft.com/office/powerpoint/2010/main" val="300453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пнгт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380585"/>
              </p:ext>
            </p:extLst>
          </p:nvPr>
        </p:nvGraphicFramePr>
        <p:xfrm>
          <a:off x="0" y="908720"/>
          <a:ext cx="89644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2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371588"/>
              </p:ext>
            </p:extLst>
          </p:nvPr>
        </p:nvGraphicFramePr>
        <p:xfrm>
          <a:off x="0" y="908720"/>
          <a:ext cx="89644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пнгт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2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120</TotalTime>
  <Words>965</Words>
  <Application>Microsoft Office PowerPoint</Application>
  <PresentationFormat>Экран (4:3)</PresentationFormat>
  <Paragraphs>60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Главная</vt:lpstr>
      <vt:lpstr>Периодическая нормобарическая гипоксическая терапия атопического дерматита</vt:lpstr>
      <vt:lpstr>Актуальность</vt:lpstr>
      <vt:lpstr>Актуальность</vt:lpstr>
      <vt:lpstr>Практическая значимость пнгт</vt:lpstr>
      <vt:lpstr>Назначение ПНГТ</vt:lpstr>
      <vt:lpstr>Особенности пациентов</vt:lpstr>
      <vt:lpstr>Эффективность пнгт</vt:lpstr>
      <vt:lpstr>Эффективность пнгт</vt:lpstr>
      <vt:lpstr>Эффективность пнгт</vt:lpstr>
      <vt:lpstr>Практические рекомендации</vt:lpstr>
      <vt:lpstr>Практические рекомендации</vt:lpstr>
      <vt:lpstr>Практические рекомендации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Периодическая нормобарическая гипоксическая терапия атопического дерматита</dc:title>
  <dc:creator>Адреналин</dc:creator>
  <cp:lastModifiedBy>PROTCENKO</cp:lastModifiedBy>
  <cp:revision>17</cp:revision>
  <dcterms:created xsi:type="dcterms:W3CDTF">2020-10-23T09:47:41Z</dcterms:created>
  <dcterms:modified xsi:type="dcterms:W3CDTF">2020-10-27T02:12:03Z</dcterms:modified>
</cp:coreProperties>
</file>