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20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281" r:id="rId43"/>
    <p:sldId id="282" r:id="rId44"/>
    <p:sldId id="319" r:id="rId45"/>
    <p:sldId id="283" r:id="rId46"/>
    <p:sldId id="321" r:id="rId47"/>
    <p:sldId id="284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66314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76612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416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13455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64508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34255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17402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90733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731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53604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23527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D83E-6CFD-4C03-A99C-1109E5863DB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DAB8-0CE9-47C1-9F7F-CE68566A6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6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14651858.CD006821.pub3" TargetMode="External"/><Relationship Id="rId3" Type="http://schemas.openxmlformats.org/officeDocument/2006/relationships/hyperlink" Target="https://doi.org/10.1177/0194599817711887" TargetMode="External"/><Relationship Id="rId7" Type="http://schemas.openxmlformats.org/officeDocument/2006/relationships/hyperlink" Target="https://doi.org/10.1002/14651858.CD009612.pub2" TargetMode="External"/><Relationship Id="rId2" Type="http://schemas.openxmlformats.org/officeDocument/2006/relationships/hyperlink" Target="https://doi.org/10.1002/alr.212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14651858.CD009345.pub2" TargetMode="External"/><Relationship Id="rId5" Type="http://schemas.openxmlformats.org/officeDocument/2006/relationships/hyperlink" Target="https://doi.org/10.1002/14651858.CD008116.pub3" TargetMode="External"/><Relationship Id="rId4" Type="http://schemas.openxmlformats.org/officeDocument/2006/relationships/hyperlink" Target="https://doi.org/10.1002/lary.27180" TargetMode="External"/><Relationship Id="rId9" Type="http://schemas.openxmlformats.org/officeDocument/2006/relationships/hyperlink" Target="https://doi.org/10.1002/14651858.CD005974.pub4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4100" y="3857624"/>
            <a:ext cx="9708572" cy="1800225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</a:rPr>
              <a:t>ПРИМЕНЕНИЕ  ТОПИЧЕСКИХ СТЕРОИДОВ  В  ЛЕЧЕНИИ </a:t>
            </a:r>
            <a:r>
              <a:rPr lang="ru-RU" sz="6700" b="1" dirty="0" smtClean="0">
                <a:solidFill>
                  <a:srgbClr val="FF0000"/>
                </a:solidFill>
              </a:rPr>
              <a:t>РИНОСИНУСИТОВ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5526" y="5094514"/>
            <a:ext cx="8134349" cy="7659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доц. Гинькут В.Н., Талалаенко И.А.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5050" y="235743"/>
            <a:ext cx="968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ГОО ВПО ДОННМУ ИМ. М. ГОРЬКОГО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оториноларингологии ФИПО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7775" y="6000750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Донецк - 2020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74" y="104104"/>
            <a:ext cx="2204202" cy="1847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980" y="4248148"/>
            <a:ext cx="1977145" cy="24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2716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1"/>
            <a:ext cx="11725274" cy="169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развития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полипозного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19176"/>
            <a:ext cx="10848975" cy="559117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Некоторыми авторами полипозный риносинусит рассматривается как  заболевание с нарушением иммунного гомеостаза и развитием </a:t>
            </a:r>
            <a:r>
              <a:rPr lang="ru-RU" sz="4000" dirty="0" err="1" smtClean="0"/>
              <a:t>персистирующего</a:t>
            </a:r>
            <a:r>
              <a:rPr lang="ru-RU" sz="4000" dirty="0" smtClean="0"/>
              <a:t> иммунного воспаления, ведущего к </a:t>
            </a:r>
            <a:r>
              <a:rPr lang="ru-RU" sz="4000" dirty="0" err="1" smtClean="0"/>
              <a:t>ремоделированию</a:t>
            </a:r>
            <a:r>
              <a:rPr lang="ru-RU" sz="4000" dirty="0" smtClean="0"/>
              <a:t> слизистой оболочки и формированию продуктивного процесса. </a:t>
            </a:r>
          </a:p>
          <a:p>
            <a:r>
              <a:rPr lang="ru-RU" sz="4000" dirty="0" smtClean="0"/>
              <a:t>Другие рассматривают нарушение аэродинамики носа как одну из причин развития </a:t>
            </a:r>
            <a:r>
              <a:rPr lang="ru-RU" sz="4000" dirty="0" err="1" smtClean="0"/>
              <a:t>полипозного</a:t>
            </a:r>
            <a:r>
              <a:rPr lang="ru-RU" sz="4000" dirty="0" smtClean="0"/>
              <a:t> риносинусита [6, 7].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1"/>
            <a:ext cx="11725274" cy="169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развития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полипозного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66824"/>
            <a:ext cx="10848975" cy="53435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Значительное место среди вероятных причин </a:t>
            </a:r>
            <a:r>
              <a:rPr lang="ru-RU" sz="4000" dirty="0" err="1" smtClean="0"/>
              <a:t>полипозного</a:t>
            </a:r>
            <a:r>
              <a:rPr lang="ru-RU" sz="4000" dirty="0" smtClean="0"/>
              <a:t> риносинусита отводится грибковому инфицированию слизистой оболочки, в ответ на которое развивается иммунная реакция в виде эозинофильного воспаления [5, 9]. </a:t>
            </a:r>
            <a:endParaRPr lang="ru-RU" sz="4000" dirty="0"/>
          </a:p>
        </p:txBody>
      </p:sp>
      <p:pic>
        <p:nvPicPr>
          <p:cNvPr id="37890" name="Picture 2" descr="https://boleznilegkix.ru/assets/images/bolezni-bronxov-i-legkix/aspergillez-legkix-simptomyi-lechenie-i-prognoz/aspergil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5320" y="4162426"/>
            <a:ext cx="3452855" cy="2553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1"/>
            <a:ext cx="11725274" cy="169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развития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полипозного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66824"/>
            <a:ext cx="10848975" cy="53435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Одним из основных механизмов  в патогенезе </a:t>
            </a:r>
            <a:r>
              <a:rPr lang="ru-RU" sz="4000" dirty="0" err="1" smtClean="0"/>
              <a:t>полипозного</a:t>
            </a:r>
            <a:r>
              <a:rPr lang="ru-RU" sz="4000" dirty="0" smtClean="0"/>
              <a:t> риносинусита, большинство авторов считают развитие хронического воспаления слизистой оболочки, которое в большинстве случаев (80%) носит аллергический (эозинофильный) характер и только в 20% случаев неаллергический (</a:t>
            </a:r>
            <a:r>
              <a:rPr lang="ru-RU" sz="4000" dirty="0" err="1" smtClean="0"/>
              <a:t>нейтрофильный</a:t>
            </a:r>
            <a:r>
              <a:rPr lang="ru-RU" sz="4000" dirty="0" smtClean="0"/>
              <a:t>) характер.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Возбудители острого и хронического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66824"/>
            <a:ext cx="10848975" cy="53435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Наиболее частыми возбудителями острых риносинуситов являются </a:t>
            </a:r>
            <a:r>
              <a:rPr lang="ru-RU" sz="4000" dirty="0" err="1" smtClean="0">
                <a:solidFill>
                  <a:srgbClr val="C00000"/>
                </a:solidFill>
              </a:rPr>
              <a:t>Streptococcus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pneumoniae</a:t>
            </a:r>
            <a:r>
              <a:rPr lang="ru-RU" sz="4000" dirty="0" smtClean="0"/>
              <a:t> - 42%, </a:t>
            </a:r>
            <a:r>
              <a:rPr lang="ru-RU" sz="4000" dirty="0" err="1" smtClean="0">
                <a:solidFill>
                  <a:srgbClr val="C00000"/>
                </a:solidFill>
              </a:rPr>
              <a:t>Haemophilus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influenza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>- 29-38%, </a:t>
            </a:r>
            <a:r>
              <a:rPr lang="ru-RU" sz="4000" dirty="0" err="1" smtClean="0">
                <a:solidFill>
                  <a:srgbClr val="C00000"/>
                </a:solidFill>
              </a:rPr>
              <a:t>Moraxella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catarrhalis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>- 17-20%. </a:t>
            </a:r>
          </a:p>
          <a:p>
            <a:r>
              <a:rPr lang="ru-RU" sz="4000" dirty="0" smtClean="0"/>
              <a:t>При хронических инфекциях  микробный пейзаж становится более разнообразным, и, помимо названных возбудителей, встречаются различные виды </a:t>
            </a:r>
            <a:r>
              <a:rPr lang="ru-RU" sz="4000" dirty="0" smtClean="0">
                <a:solidFill>
                  <a:srgbClr val="C00000"/>
                </a:solidFill>
              </a:rPr>
              <a:t>стафилококков, анаэробы, внутриклеточные возбудители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Антибактериальная терапия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Важную роль в лечении риносинуситов играет антибактериальная терапия.  Синусит занимает </a:t>
            </a:r>
            <a:r>
              <a:rPr lang="ru-RU" sz="4000" dirty="0" smtClean="0">
                <a:solidFill>
                  <a:srgbClr val="C00000"/>
                </a:solidFill>
              </a:rPr>
              <a:t>пятое место </a:t>
            </a:r>
            <a:r>
              <a:rPr lang="ru-RU" sz="4000" dirty="0" smtClean="0"/>
              <a:t>среди заболеваний по частоте назначения антибиотиков.</a:t>
            </a:r>
            <a:r>
              <a:rPr lang="ru-RU" sz="4000" i="1" dirty="0" smtClean="0"/>
              <a:t>       </a:t>
            </a:r>
          </a:p>
          <a:p>
            <a:r>
              <a:rPr lang="ru-RU" sz="4000" dirty="0" smtClean="0"/>
              <a:t>Эффективность лечения во многом зависит от правильного выбора и назначения антибактериального препарата. В основу выбора антибиотика должен быть положен принцип избирательной токсичности, т.е. препарат должен быть </a:t>
            </a:r>
            <a:r>
              <a:rPr lang="ru-RU" sz="4000" dirty="0" smtClean="0">
                <a:solidFill>
                  <a:srgbClr val="C00000"/>
                </a:solidFill>
              </a:rPr>
              <a:t>максимально токсичен для микроорганизмов </a:t>
            </a:r>
            <a:r>
              <a:rPr lang="ru-RU" sz="4000" dirty="0" smtClean="0"/>
              <a:t>и безопасен для организма человека [1].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Антибактериальная терапия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Препаратом выбора для лечения острого синусита обычно является </a:t>
            </a:r>
            <a:r>
              <a:rPr lang="ru-RU" sz="4000" dirty="0" smtClean="0">
                <a:solidFill>
                  <a:srgbClr val="C00000"/>
                </a:solidFill>
              </a:rPr>
              <a:t>амоксициллин</a:t>
            </a:r>
            <a:r>
              <a:rPr lang="ru-RU" sz="4000" dirty="0" smtClean="0"/>
              <a:t> или </a:t>
            </a:r>
            <a:r>
              <a:rPr lang="ru-RU" sz="4000" dirty="0" smtClean="0">
                <a:solidFill>
                  <a:srgbClr val="C00000"/>
                </a:solidFill>
              </a:rPr>
              <a:t>амоксициллин/</a:t>
            </a:r>
            <a:r>
              <a:rPr lang="ru-RU" sz="4000" dirty="0" err="1" smtClean="0">
                <a:solidFill>
                  <a:srgbClr val="C00000"/>
                </a:solidFill>
              </a:rPr>
              <a:t>клавуланат</a:t>
            </a:r>
            <a:r>
              <a:rPr lang="ru-RU" sz="4000" dirty="0" smtClean="0"/>
              <a:t> [2,6].</a:t>
            </a:r>
            <a:endParaRPr lang="ru-RU" sz="4000" dirty="0"/>
          </a:p>
        </p:txBody>
      </p:sp>
      <p:pic>
        <p:nvPicPr>
          <p:cNvPr id="27650" name="Picture 2" descr="https://tabletkicdn.fra1.digitaloceanspaces.com/images/goods/c396aabe-02ae-4e96-bcd1-ee342829c4bc/im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914650"/>
            <a:ext cx="5207000" cy="3829050"/>
          </a:xfrm>
          <a:prstGeom prst="rect">
            <a:avLst/>
          </a:prstGeom>
          <a:noFill/>
        </p:spPr>
      </p:pic>
      <p:pic>
        <p:nvPicPr>
          <p:cNvPr id="33794" name="Picture 2" descr="https://im0-tub-ua.yandex.net/i?id=446d04c94995c87303eb8557f0182b3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888" y="2676525"/>
            <a:ext cx="3948112" cy="3948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Антибактериальная терапия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Достаточно высокой эффективностью при лечении острого синусита обладают </a:t>
            </a:r>
            <a:r>
              <a:rPr lang="ru-RU" sz="4000" dirty="0" smtClean="0">
                <a:solidFill>
                  <a:srgbClr val="C00000"/>
                </a:solidFill>
              </a:rPr>
              <a:t>цефалоспорины II </a:t>
            </a:r>
            <a:r>
              <a:rPr lang="ru-RU" sz="4000" dirty="0" smtClean="0"/>
              <a:t>(</a:t>
            </a:r>
            <a:r>
              <a:rPr lang="ru-RU" sz="4000" dirty="0" err="1" smtClean="0"/>
              <a:t>цефуроксим</a:t>
            </a:r>
            <a:r>
              <a:rPr lang="ru-RU" sz="4000" dirty="0" smtClean="0"/>
              <a:t>, </a:t>
            </a:r>
            <a:r>
              <a:rPr lang="ru-RU" sz="4000" dirty="0" err="1" smtClean="0"/>
              <a:t>цефаклор</a:t>
            </a:r>
            <a:r>
              <a:rPr lang="ru-RU" sz="4000" dirty="0" smtClean="0"/>
              <a:t>) и </a:t>
            </a:r>
            <a:r>
              <a:rPr lang="ru-RU" sz="4000" dirty="0" smtClean="0">
                <a:solidFill>
                  <a:srgbClr val="C00000"/>
                </a:solidFill>
              </a:rPr>
              <a:t>III</a:t>
            </a:r>
            <a:r>
              <a:rPr lang="ru-RU" sz="4000" dirty="0" smtClean="0"/>
              <a:t> (</a:t>
            </a:r>
            <a:r>
              <a:rPr lang="ru-RU" sz="4000" dirty="0" err="1" smtClean="0"/>
              <a:t>цефотаксим</a:t>
            </a:r>
            <a:r>
              <a:rPr lang="ru-RU" sz="4000" dirty="0" smtClean="0"/>
              <a:t>, цефтриаксон)</a:t>
            </a:r>
            <a:r>
              <a:rPr lang="ru-RU" sz="4000" i="1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поколений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26626" name="Picture 2" descr="https://im0-tub-ua.yandex.net/i?id=755394228307968175e0e21ffc49f2ef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3394074"/>
            <a:ext cx="3321050" cy="3321051"/>
          </a:xfrm>
          <a:prstGeom prst="rect">
            <a:avLst/>
          </a:prstGeom>
          <a:noFill/>
        </p:spPr>
      </p:pic>
      <p:pic>
        <p:nvPicPr>
          <p:cNvPr id="32770" name="Picture 2" descr="https://medpechen.ru/wp-content/uploads/2018/08/893b75090d7e476c71276c681401d6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25" y="3949701"/>
            <a:ext cx="2571750" cy="2571750"/>
          </a:xfrm>
          <a:prstGeom prst="rect">
            <a:avLst/>
          </a:prstGeom>
          <a:noFill/>
        </p:spPr>
      </p:pic>
      <p:pic>
        <p:nvPicPr>
          <p:cNvPr id="32772" name="Picture 4" descr="https://nn.asna.ru/upload/resize_cache/iblock/981/960_960_140cd750bba9870f18aada2478b24840a/981efbb03de4f8c441f883bc82281f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9541" y="3302503"/>
            <a:ext cx="1878609" cy="3345947"/>
          </a:xfrm>
          <a:prstGeom prst="rect">
            <a:avLst/>
          </a:prstGeom>
          <a:noFill/>
        </p:spPr>
      </p:pic>
      <p:pic>
        <p:nvPicPr>
          <p:cNvPr id="32774" name="Picture 6" descr="https://im0-tub-ua.yandex.net/i?id=8c3167181e3855936e324d9552a3ba1c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4064444"/>
            <a:ext cx="3867150" cy="2563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Антибактериальная терапия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последнее время на рынке стали появляться фторхинолоны с расширенным спектром активности, эффективные против </a:t>
            </a:r>
            <a:r>
              <a:rPr lang="ru-RU" sz="4000" dirty="0" err="1" smtClean="0"/>
              <a:t>S.pneumoniae</a:t>
            </a:r>
            <a:r>
              <a:rPr lang="ru-RU" sz="4000" dirty="0" smtClean="0"/>
              <a:t> и </a:t>
            </a:r>
            <a:r>
              <a:rPr lang="ru-RU" sz="4000" dirty="0" err="1" smtClean="0"/>
              <a:t>H.influenzae</a:t>
            </a:r>
            <a:r>
              <a:rPr lang="ru-RU" sz="4000" dirty="0" smtClean="0"/>
              <a:t>. В частности, к таким препаратам относятся  </a:t>
            </a:r>
            <a:r>
              <a:rPr lang="ru-RU" sz="4000" dirty="0" err="1" smtClean="0">
                <a:solidFill>
                  <a:srgbClr val="C00000"/>
                </a:solidFill>
              </a:rPr>
              <a:t>левофлоксацин</a:t>
            </a:r>
            <a:r>
              <a:rPr lang="ru-RU" sz="4000" dirty="0" smtClean="0">
                <a:solidFill>
                  <a:srgbClr val="C00000"/>
                </a:solidFill>
              </a:rPr>
              <a:t>, </a:t>
            </a:r>
            <a:r>
              <a:rPr lang="ru-RU" sz="4000" dirty="0" err="1" smtClean="0">
                <a:solidFill>
                  <a:srgbClr val="C00000"/>
                </a:solidFill>
              </a:rPr>
              <a:t>моксифлоксацин</a:t>
            </a:r>
            <a:r>
              <a:rPr lang="ru-RU" sz="4000" dirty="0" smtClean="0">
                <a:solidFill>
                  <a:srgbClr val="C00000"/>
                </a:solidFill>
              </a:rPr>
              <a:t> и </a:t>
            </a:r>
            <a:r>
              <a:rPr lang="ru-RU" sz="4000" dirty="0" err="1" smtClean="0">
                <a:solidFill>
                  <a:srgbClr val="C00000"/>
                </a:solidFill>
              </a:rPr>
              <a:t>гатифлоксацин</a:t>
            </a:r>
            <a:r>
              <a:rPr lang="ru-RU" sz="4000" i="1" dirty="0" smtClean="0"/>
              <a:t>.</a:t>
            </a:r>
            <a:endParaRPr lang="ru-RU" sz="4000" dirty="0"/>
          </a:p>
        </p:txBody>
      </p:sp>
      <p:pic>
        <p:nvPicPr>
          <p:cNvPr id="25602" name="Picture 2" descr="https://lekmos.ru/images/img/4601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49" y="4468448"/>
            <a:ext cx="3238106" cy="2218102"/>
          </a:xfrm>
          <a:prstGeom prst="rect">
            <a:avLst/>
          </a:prstGeom>
          <a:noFill/>
        </p:spPr>
      </p:pic>
      <p:pic>
        <p:nvPicPr>
          <p:cNvPr id="31746" name="Picture 2" descr="https://im0-tub-ua.yandex.net/i?id=199b675348bf5832f338a9d9752227ec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0" y="3984624"/>
            <a:ext cx="2673350" cy="267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Антибактериальная терапия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Макролиды в настоящее время рассматриваются как антибиотики второго ряда, и в основном их используют при аллергии к b-лактамам. </a:t>
            </a:r>
          </a:p>
          <a:p>
            <a:r>
              <a:rPr lang="ru-RU" sz="4000" dirty="0" smtClean="0"/>
              <a:t>Из </a:t>
            </a:r>
            <a:r>
              <a:rPr lang="ru-RU" sz="4000" dirty="0" err="1" smtClean="0"/>
              <a:t>макролидов</a:t>
            </a:r>
            <a:r>
              <a:rPr lang="ru-RU" sz="4000" dirty="0" smtClean="0"/>
              <a:t> при остром синусите оправдано применение </a:t>
            </a:r>
            <a:r>
              <a:rPr lang="ru-RU" sz="4000" dirty="0" err="1" smtClean="0">
                <a:solidFill>
                  <a:srgbClr val="C00000"/>
                </a:solidFill>
              </a:rPr>
              <a:t>азитромицина</a:t>
            </a:r>
            <a:r>
              <a:rPr lang="ru-RU" sz="4000" dirty="0" smtClean="0"/>
              <a:t> и </a:t>
            </a:r>
            <a:r>
              <a:rPr lang="ru-RU" sz="4000" dirty="0" err="1" smtClean="0">
                <a:solidFill>
                  <a:srgbClr val="C00000"/>
                </a:solidFill>
              </a:rPr>
              <a:t>кларитромицина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24578" name="Picture 2" descr="https://im0-tub-ua.yandex.net/i?id=073d33e920cacf63f140e47fd38cd350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457548"/>
            <a:ext cx="2950780" cy="2400451"/>
          </a:xfrm>
          <a:prstGeom prst="rect">
            <a:avLst/>
          </a:prstGeom>
          <a:noFill/>
        </p:spPr>
      </p:pic>
      <p:pic>
        <p:nvPicPr>
          <p:cNvPr id="30722" name="Picture 2" descr="https://m.irkutsk.uteka.ru/media/1024/5/7e/57e8695a3c97616e5aaeb4010c4763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083" y="4648200"/>
            <a:ext cx="4069771" cy="201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Антибактериальная терапия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 </a:t>
            </a:r>
            <a:r>
              <a:rPr lang="ru-RU" sz="4000" dirty="0" smtClean="0">
                <a:solidFill>
                  <a:srgbClr val="C00000"/>
                </a:solidFill>
              </a:rPr>
              <a:t>хроническом синусите </a:t>
            </a:r>
            <a:r>
              <a:rPr lang="ru-RU" sz="4000" dirty="0" smtClean="0"/>
              <a:t>препаратом первого ряда  является </a:t>
            </a:r>
            <a:r>
              <a:rPr lang="ru-RU" sz="4000" dirty="0" smtClean="0">
                <a:solidFill>
                  <a:srgbClr val="C00000"/>
                </a:solidFill>
              </a:rPr>
              <a:t>амоксициллин/</a:t>
            </a:r>
            <a:r>
              <a:rPr lang="ru-RU" sz="4000" dirty="0" err="1" smtClean="0">
                <a:solidFill>
                  <a:srgbClr val="C00000"/>
                </a:solidFill>
              </a:rPr>
              <a:t>клавуланат</a:t>
            </a:r>
            <a:r>
              <a:rPr lang="ru-RU" sz="4000" dirty="0" smtClean="0"/>
              <a:t>, поскольку препарат защищён от действия </a:t>
            </a:r>
            <a:r>
              <a:rPr lang="ru-RU" sz="4000" dirty="0" err="1" smtClean="0"/>
              <a:t>b-лактамаз</a:t>
            </a:r>
            <a:r>
              <a:rPr lang="ru-RU" sz="4000" dirty="0" smtClean="0"/>
              <a:t> и эффективен в отношении анаэробных возбудителей.</a:t>
            </a:r>
            <a:endParaRPr lang="ru-RU" sz="4000" dirty="0"/>
          </a:p>
        </p:txBody>
      </p:sp>
      <p:pic>
        <p:nvPicPr>
          <p:cNvPr id="23554" name="Picture 2" descr="https://im0-tub-ua.yandex.net/i?id=898d9fe28426720fa32356c994aa9ccf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9938" y="3810000"/>
            <a:ext cx="5004262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5997"/>
            <a:ext cx="10515600" cy="4904076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Согласно эпидемиологическим исследованиям последних лет около 15 % взрослого населения и 5% детей страдают той или иной формой острого бактериального синусита [8]. </a:t>
            </a:r>
          </a:p>
          <a:p>
            <a:r>
              <a:rPr lang="ru-RU" sz="4000" dirty="0" smtClean="0"/>
              <a:t>Заболеваемость хроническим риносинуситом за последние 10 лет выросла в два раза и, по данным многих авторов, это заболевание занимает первое место среди всех хронических болезней ВДП [1, 7].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740561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Антибактериальная терапия синуситов: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Широкий спектр действия </a:t>
            </a:r>
            <a:r>
              <a:rPr lang="ru-RU" sz="4000" dirty="0" err="1" smtClean="0">
                <a:solidFill>
                  <a:srgbClr val="C00000"/>
                </a:solidFill>
              </a:rPr>
              <a:t>макролидных</a:t>
            </a:r>
            <a:r>
              <a:rPr lang="ru-RU" sz="4000" dirty="0" smtClean="0">
                <a:solidFill>
                  <a:srgbClr val="C00000"/>
                </a:solidFill>
              </a:rPr>
              <a:t>  антибиотиков</a:t>
            </a:r>
            <a:r>
              <a:rPr lang="ru-RU" sz="4000" dirty="0" smtClean="0"/>
              <a:t>,  активность в отношении </a:t>
            </a:r>
            <a:r>
              <a:rPr lang="ru-RU" sz="4000" dirty="0" err="1" smtClean="0"/>
              <a:t>атипичных</a:t>
            </a:r>
            <a:r>
              <a:rPr lang="ru-RU" sz="4000" dirty="0" smtClean="0"/>
              <a:t> микроорганизмов позволяют выделить их в препараты первого ряда для лечения </a:t>
            </a:r>
            <a:r>
              <a:rPr lang="ru-RU" sz="4000" dirty="0" smtClean="0">
                <a:solidFill>
                  <a:srgbClr val="C00000"/>
                </a:solidFill>
              </a:rPr>
              <a:t>хронических риносинуситов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22530" name="Picture 2" descr="https://im0-tub-ua.yandex.net/i?id=de45c4c39c06254e82bfdc03c93e5150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858" y="3952875"/>
            <a:ext cx="4863768" cy="272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терапии синуситов: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 сожалению, во многих случаях антибактериальная терапия проводится </a:t>
            </a:r>
            <a:r>
              <a:rPr lang="ru-RU" sz="4000" dirty="0" smtClean="0">
                <a:solidFill>
                  <a:srgbClr val="C00000"/>
                </a:solidFill>
              </a:rPr>
              <a:t>нерационально</a:t>
            </a:r>
            <a:r>
              <a:rPr lang="ru-RU" sz="4000" dirty="0" smtClean="0"/>
              <a:t>, что приводит к </a:t>
            </a:r>
            <a:r>
              <a:rPr lang="ru-RU" sz="4000" dirty="0" err="1" smtClean="0"/>
              <a:t>хронизации</a:t>
            </a:r>
            <a:r>
              <a:rPr lang="ru-RU" sz="4000" dirty="0" smtClean="0"/>
              <a:t>  заболеваний и развитию резистентности микроорганизмов. 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3547239"/>
            <a:ext cx="3523931" cy="3180132"/>
          </a:xfrm>
          <a:prstGeom prst="rect">
            <a:avLst/>
          </a:prstGeom>
        </p:spPr>
      </p:pic>
      <p:pic>
        <p:nvPicPr>
          <p:cNvPr id="27650" name="Picture 2" descr="https://im0-tub-ua.yandex.net/i?id=967ba597eba0d43edc0d604ef3a743a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987" y="3905250"/>
            <a:ext cx="2811463" cy="2811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1"/>
            <a:ext cx="11534775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терапии синуситов: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Серьёзной ошибкой в тактике лечения синуситов является переоценка роли антибактериальной терапии и недостаточное внимание к препаратам, улучшающим </a:t>
            </a:r>
            <a:r>
              <a:rPr lang="ru-RU" sz="4000" dirty="0" smtClean="0">
                <a:solidFill>
                  <a:srgbClr val="C00000"/>
                </a:solidFill>
              </a:rPr>
              <a:t>мукоцилиарный клиренс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500" y="3378808"/>
            <a:ext cx="3068411" cy="328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" y="3943266"/>
            <a:ext cx="1771649" cy="2792952"/>
          </a:xfrm>
          <a:prstGeom prst="rect">
            <a:avLst/>
          </a:prstGeom>
        </p:spPr>
      </p:pic>
      <p:pic>
        <p:nvPicPr>
          <p:cNvPr id="26626" name="Picture 2" descr="https://im0-tub-ua.yandex.net/i?id=321a71574a09a7e280b37351517d1d3e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8450" y="3809999"/>
            <a:ext cx="3048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Ирригационная терапия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 целью улучшения мукоцилиарного клиренса  проводятся различные мероприятия: </a:t>
            </a:r>
            <a:r>
              <a:rPr lang="ru-RU" sz="4000" dirty="0" smtClean="0">
                <a:solidFill>
                  <a:srgbClr val="C00000"/>
                </a:solidFill>
              </a:rPr>
              <a:t>носовой душ, промывание носа по Проетцу, пункция пазухи, применение </a:t>
            </a:r>
            <a:r>
              <a:rPr lang="ru-RU" sz="4000" dirty="0" err="1" smtClean="0">
                <a:solidFill>
                  <a:srgbClr val="C00000"/>
                </a:solidFill>
              </a:rPr>
              <a:t>ЯМИК-катетера</a:t>
            </a:r>
            <a:r>
              <a:rPr lang="ru-RU" sz="4000" dirty="0" smtClean="0"/>
              <a:t>, назначаются </a:t>
            </a:r>
            <a:r>
              <a:rPr lang="ru-RU" sz="4000" dirty="0" smtClean="0">
                <a:solidFill>
                  <a:srgbClr val="C00000"/>
                </a:solidFill>
              </a:rPr>
              <a:t>мукоактивные</a:t>
            </a:r>
            <a:r>
              <a:rPr lang="ru-RU" sz="4000" dirty="0" smtClean="0"/>
              <a:t> и противовоспалительные препараты.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3550" y="4276725"/>
            <a:ext cx="2494792" cy="2465866"/>
          </a:xfrm>
          <a:prstGeom prst="rect">
            <a:avLst/>
          </a:prstGeom>
        </p:spPr>
      </p:pic>
      <p:pic>
        <p:nvPicPr>
          <p:cNvPr id="5" name="Picture 2" descr="D:\КАФЕДРА\Рисунки для лекций\Из АТЛАСА\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4508500"/>
            <a:ext cx="16303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Виктор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962" y="4514850"/>
            <a:ext cx="288473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Виктор\Desktop\ПУ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075" y="4554538"/>
            <a:ext cx="3351406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Деконгестанты в терапии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914400"/>
            <a:ext cx="11344274" cy="48101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Достаточно часто назначаются </a:t>
            </a:r>
            <a:r>
              <a:rPr lang="ru-RU" sz="4000" dirty="0" smtClean="0">
                <a:solidFill>
                  <a:srgbClr val="C00000"/>
                </a:solidFill>
              </a:rPr>
              <a:t>сосудосуживающие препараты</a:t>
            </a:r>
            <a:r>
              <a:rPr lang="ru-RU" sz="4000" dirty="0" smtClean="0"/>
              <a:t>, уменьшающие отёк слизистой оболочки и,  тем самым, улучшающие аэрацию синуса. </a:t>
            </a:r>
          </a:p>
          <a:p>
            <a:r>
              <a:rPr lang="ru-RU" sz="4000" dirty="0" smtClean="0"/>
              <a:t>Однако применение сосудосуживающих капель следует ограничить </a:t>
            </a:r>
            <a:r>
              <a:rPr lang="ru-RU" sz="4000" dirty="0" smtClean="0">
                <a:solidFill>
                  <a:srgbClr val="C00000"/>
                </a:solidFill>
              </a:rPr>
              <a:t>3 днями </a:t>
            </a:r>
            <a:r>
              <a:rPr lang="ru-RU" sz="4000" dirty="0" smtClean="0"/>
              <a:t>в связи с развитием привыкания к ним и возможностью подавления активности мерцательного эпителия.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24578" name="Picture 2" descr="https://rupills.com/wp-content/uploads/2020/03/103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800" y="4876800"/>
            <a:ext cx="19812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Топические стероиды в терапии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Применение </a:t>
            </a:r>
            <a:r>
              <a:rPr lang="ru-RU" sz="4000" dirty="0" smtClean="0">
                <a:solidFill>
                  <a:srgbClr val="C00000"/>
                </a:solidFill>
              </a:rPr>
              <a:t>топических стероидов </a:t>
            </a:r>
            <a:r>
              <a:rPr lang="ru-RU" sz="4000" dirty="0" smtClean="0"/>
              <a:t>при этих заболеваниях  позволяет устранить воспаление и отёк слизистой носа, восстановить работу естественного соустья околоносового синуса, что является основным этапом для выздоровления [3].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1615" y="3611475"/>
            <a:ext cx="2225244" cy="3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хронических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Оптимальной терапией хронических риносинуситов является </a:t>
            </a:r>
            <a:r>
              <a:rPr lang="ru-RU" sz="4000" dirty="0" smtClean="0">
                <a:solidFill>
                  <a:srgbClr val="C00000"/>
                </a:solidFill>
              </a:rPr>
              <a:t>комбинация хирургических методов лечения и медикаментозных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6386" name="Picture 2" descr="https://im0-tub-ua.yandex.net/i?id=ef703c8a06877fe669627a458ba8c1e0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8575" y="3605212"/>
            <a:ext cx="3048000" cy="3048001"/>
          </a:xfrm>
          <a:prstGeom prst="rect">
            <a:avLst/>
          </a:prstGeom>
          <a:noFill/>
        </p:spPr>
      </p:pic>
      <p:pic>
        <p:nvPicPr>
          <p:cNvPr id="16388" name="Picture 4" descr="Эндоскопия носа и его пазу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3476625"/>
            <a:ext cx="5079091" cy="322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хронических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Основными методами медикаментозного лечения являются </a:t>
            </a:r>
            <a:r>
              <a:rPr lang="ru-RU" sz="4000" dirty="0" smtClean="0">
                <a:solidFill>
                  <a:srgbClr val="C00000"/>
                </a:solidFill>
              </a:rPr>
              <a:t>антибактериальная терапия  </a:t>
            </a:r>
            <a:r>
              <a:rPr lang="ru-RU" sz="4000" dirty="0" smtClean="0"/>
              <a:t>и терапия, направленная на </a:t>
            </a:r>
            <a:r>
              <a:rPr lang="ru-RU" sz="4000" dirty="0" smtClean="0">
                <a:solidFill>
                  <a:srgbClr val="C00000"/>
                </a:solidFill>
              </a:rPr>
              <a:t>улучшение мукоцилиарного клиренса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5361" name="Picture 1" descr="D:\КАФЕДРА\РИСУНКИ ДЛЯ ЛЕКЦИЙ\2018\Июль\Вра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2207" y="2905124"/>
            <a:ext cx="3007503" cy="3762375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get-mpic/1901070/img_id6563685933042817486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58182"/>
            <a:ext cx="1771649" cy="3285518"/>
          </a:xfrm>
          <a:prstGeom prst="rect">
            <a:avLst/>
          </a:prstGeom>
          <a:noFill/>
        </p:spPr>
      </p:pic>
      <p:pic>
        <p:nvPicPr>
          <p:cNvPr id="21508" name="Picture 4" descr="https://doklor.com/wp-content/uploads/2019/08/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974" y="3549649"/>
            <a:ext cx="3295651" cy="3295651"/>
          </a:xfrm>
          <a:prstGeom prst="rect">
            <a:avLst/>
          </a:prstGeom>
          <a:noFill/>
        </p:spPr>
      </p:pic>
      <p:pic>
        <p:nvPicPr>
          <p:cNvPr id="7" name="Picture 6" descr="infect_pics_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9254" y="4524374"/>
            <a:ext cx="3384833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хронических синуситов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 </a:t>
            </a:r>
            <a:r>
              <a:rPr lang="ru-RU" sz="4000" dirty="0" smtClean="0">
                <a:solidFill>
                  <a:srgbClr val="C00000"/>
                </a:solidFill>
              </a:rPr>
              <a:t>полипозных риносинуситах </a:t>
            </a:r>
            <a:r>
              <a:rPr lang="ru-RU" sz="4000" dirty="0" smtClean="0"/>
              <a:t>проводится </a:t>
            </a:r>
            <a:r>
              <a:rPr lang="ru-RU" sz="4000" dirty="0" err="1" smtClean="0"/>
              <a:t>противорецидивная</a:t>
            </a:r>
            <a:r>
              <a:rPr lang="ru-RU" sz="4000" dirty="0" smtClean="0"/>
              <a:t> терапия, заключающаяся в длительных курсах применения интраназальных кортикостероидных препаратов [5]. </a:t>
            </a:r>
            <a:endParaRPr lang="ru-RU" sz="4000" dirty="0"/>
          </a:p>
        </p:txBody>
      </p:sp>
      <p:pic>
        <p:nvPicPr>
          <p:cNvPr id="14338" name="Picture 2" descr="https://i7.otzovik.com/2020/01/27/9381148/img/50094_325110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1650" y="3228975"/>
            <a:ext cx="2607469" cy="347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Целью нашего исследования была оценка эффективности интраназальных кортикостероидов при лечении острого и хронического риносинусита</a:t>
            </a:r>
            <a:endParaRPr lang="ru-RU" sz="4000" dirty="0"/>
          </a:p>
        </p:txBody>
      </p:sp>
      <p:pic>
        <p:nvPicPr>
          <p:cNvPr id="13314" name="Picture 2" descr="D:\КАФЕДРА\РИСУНКИ ДЛЯ ЛЕКЦИЙ\2018\Октябрь\02cb2c1342d6869760cb8499eb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53200" y="-9220200"/>
            <a:ext cx="3697200" cy="3697200"/>
          </a:xfrm>
          <a:prstGeom prst="rect">
            <a:avLst/>
          </a:prstGeom>
          <a:noFill/>
        </p:spPr>
      </p:pic>
      <p:pic>
        <p:nvPicPr>
          <p:cNvPr id="13317" name="Picture 5" descr="D:\КАФЕДРА\РИСУНКИ ДЛЯ ЛЕКЦИЙ\2018\7d132b7241faa29bdee3d31ea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5320" y="2868314"/>
            <a:ext cx="3978612" cy="3823687"/>
          </a:xfrm>
          <a:prstGeom prst="rect">
            <a:avLst/>
          </a:prstGeom>
          <a:noFill/>
        </p:spPr>
      </p:pic>
      <p:pic>
        <p:nvPicPr>
          <p:cNvPr id="19458" name="Picture 2" descr="https://im0-tub-ua.yandex.net/i?id=4afc7b39a442518e2523bdd078953d88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119" y="3342003"/>
            <a:ext cx="2801633" cy="3370387"/>
          </a:xfrm>
          <a:prstGeom prst="rect">
            <a:avLst/>
          </a:prstGeom>
          <a:noFill/>
        </p:spPr>
      </p:pic>
      <p:pic>
        <p:nvPicPr>
          <p:cNvPr id="7" name="Picture 7" descr="Назальные полипы"/>
          <p:cNvPicPr>
            <a:picLocks noChangeAspect="1" noChangeArrowheads="1"/>
          </p:cNvPicPr>
          <p:nvPr/>
        </p:nvPicPr>
        <p:blipFill>
          <a:blip r:embed="rId5" cstate="print"/>
          <a:srcRect t="-9186" b="-9186"/>
          <a:stretch>
            <a:fillRect/>
          </a:stretch>
        </p:blipFill>
        <p:spPr>
          <a:xfrm>
            <a:off x="4141585" y="3638145"/>
            <a:ext cx="3369405" cy="32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Класификация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риносинуситов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36195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 сегодняшний день, согласно последнему Европейскому соглашению по </a:t>
            </a:r>
            <a:r>
              <a:rPr lang="ru-RU" sz="4000" dirty="0" err="1" smtClean="0"/>
              <a:t>риносинустам</a:t>
            </a:r>
            <a:r>
              <a:rPr lang="ru-RU" sz="4000" dirty="0" smtClean="0"/>
              <a:t> (</a:t>
            </a:r>
            <a:r>
              <a:rPr lang="en-US" sz="4000" dirty="0" smtClean="0"/>
              <a:t>EPOS</a:t>
            </a:r>
            <a:r>
              <a:rPr lang="ru-RU" sz="4000" dirty="0" smtClean="0"/>
              <a:t>), принятому в 2020, выделяют острые </a:t>
            </a:r>
            <a:r>
              <a:rPr lang="ru-RU" sz="4000" dirty="0" err="1" smtClean="0"/>
              <a:t>риносинуситы</a:t>
            </a:r>
            <a:r>
              <a:rPr lang="ru-RU" sz="4000" dirty="0" smtClean="0"/>
              <a:t> (длительность заболевания не превышает 12 недель) и хронические (длительность заболевания свыше 12 недель). </a:t>
            </a:r>
            <a:endParaRPr lang="ru-RU" sz="4000" dirty="0"/>
          </a:p>
        </p:txBody>
      </p:sp>
      <p:pic>
        <p:nvPicPr>
          <p:cNvPr id="4" name="Picture 2" descr="http://www.clma-nn.ru/files/images/lo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775" y="4835002"/>
            <a:ext cx="2393950" cy="18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96493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В исследование включены 40 пациентов с острым риносинуситом  в возрасте от 18 до 54 лет. 17 из них назначалось стандартное лечение, включающее антибактериальную терапию (амоксициллин/</a:t>
            </a:r>
            <a:r>
              <a:rPr lang="ru-RU" sz="4000" dirty="0" err="1" smtClean="0"/>
              <a:t>клавулановая</a:t>
            </a:r>
            <a:r>
              <a:rPr lang="ru-RU" sz="4000" dirty="0" smtClean="0"/>
              <a:t> кислота), промывание носа по Проетцу, сосудосуживающие капли в нос (</a:t>
            </a:r>
            <a:r>
              <a:rPr lang="ru-RU" sz="4000" dirty="0" err="1" smtClean="0"/>
              <a:t>Нокспрей</a:t>
            </a:r>
            <a:r>
              <a:rPr lang="ru-RU" sz="4000" dirty="0" smtClean="0"/>
              <a:t>). </a:t>
            </a:r>
          </a:p>
          <a:p>
            <a:r>
              <a:rPr lang="ru-RU" sz="4000" dirty="0" smtClean="0"/>
              <a:t>23 пациенту вместо сосудосуживающих капель назначали топические стероиды (Назонекс или </a:t>
            </a:r>
            <a:r>
              <a:rPr lang="ru-RU" sz="4000" dirty="0" err="1" smtClean="0"/>
              <a:t>Дезринит</a:t>
            </a:r>
            <a:r>
              <a:rPr lang="ru-RU" sz="4000" dirty="0" smtClean="0"/>
              <a:t> по 200 мкг 1 раз в день).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Оценивали выраженность симптомов заболевания (головная боль, затруднение носового дыхания, выделения из носа, нарушение обоняния, лицевые боли)  до начала  лечения, во время лечения и после завершения курса антибактериальной терапии. Оценка  состояния проводилась  пациентом, риноскопическая картина (отёк, гиперемия слизистой оболочки, наличие выделений по среднему носовому ходу и их характер) оценивалась врачом.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71574"/>
            <a:ext cx="10848975" cy="54387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Применялась трёхбалльная шкала оценки. </a:t>
            </a:r>
          </a:p>
          <a:p>
            <a:r>
              <a:rPr lang="ru-RU" sz="4000" dirty="0" smtClean="0"/>
              <a:t>При этом отсутствие симптомов определялось как – 0 баллов, лёгкая выраженность симптомов – 1 балл, значительная выраженность – 3 балла. </a:t>
            </a:r>
            <a:endParaRPr lang="ru-RU" sz="4000" dirty="0"/>
          </a:p>
        </p:txBody>
      </p:sp>
      <p:pic>
        <p:nvPicPr>
          <p:cNvPr id="59394" name="Picture 2" descr="Средняя ринос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8100" y="3590925"/>
            <a:ext cx="3114675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исследование вошли  45 пациентов с </a:t>
            </a:r>
            <a:r>
              <a:rPr lang="ru-RU" sz="4000" dirty="0" err="1" smtClean="0"/>
              <a:t>полипозным</a:t>
            </a:r>
            <a:r>
              <a:rPr lang="ru-RU" sz="4000" dirty="0" smtClean="0"/>
              <a:t> риносинуситом в возрасте 29-63 лет. </a:t>
            </a:r>
          </a:p>
          <a:p>
            <a:r>
              <a:rPr lang="ru-RU" sz="4000" dirty="0" smtClean="0"/>
              <a:t>У 12 пациентов ПРС сочетался с бронхиальной астмой и непереносимостью нестероидных противовоспалительных препаратов. </a:t>
            </a:r>
          </a:p>
          <a:p>
            <a:r>
              <a:rPr lang="ru-RU" sz="4000" dirty="0" smtClean="0"/>
              <a:t>Ведущей жалобой всех пациентов было затруднение носового дыхания.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25 пациентам было назначено лечение, заключающееся в орошении слизистой носа физиологическим раствором и использовании </a:t>
            </a:r>
            <a:r>
              <a:rPr lang="ru-RU" sz="4000" dirty="0" err="1" smtClean="0"/>
              <a:t>интраназального</a:t>
            </a:r>
            <a:r>
              <a:rPr lang="ru-RU" sz="4000" dirty="0" smtClean="0"/>
              <a:t> стероида в дозе 200 мкг 1 раз в день в течение месяца. </a:t>
            </a:r>
          </a:p>
          <a:p>
            <a:r>
              <a:rPr lang="ru-RU" sz="4000" dirty="0" smtClean="0"/>
              <a:t>После чего проводился осмотр и решался вопрос о дальнейшем лечении. </a:t>
            </a:r>
          </a:p>
          <a:p>
            <a:r>
              <a:rPr lang="ru-RU" sz="4000" dirty="0" smtClean="0"/>
              <a:t>20 пациентам не назначалось предоперационное лечение.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0126"/>
            <a:ext cx="10848975" cy="56102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18 больным было выполнено эндоскопическое эндоназальное хирургическое вмешательство</a:t>
            </a:r>
          </a:p>
          <a:p>
            <a:r>
              <a:rPr lang="ru-RU" sz="4000" dirty="0" smtClean="0"/>
              <a:t>С целью профилактики рецидивов заболевания в послеоперационном периоде назначали Назонекс или </a:t>
            </a:r>
            <a:r>
              <a:rPr lang="ru-RU" sz="4000" dirty="0" err="1" smtClean="0"/>
              <a:t>Дезринит</a:t>
            </a:r>
            <a:r>
              <a:rPr lang="ru-RU" sz="4000" dirty="0" smtClean="0"/>
              <a:t> по 200 мкг 1 раз в день в течение 6 месяцев и более. </a:t>
            </a:r>
            <a:endParaRPr lang="ru-RU" sz="4000" dirty="0"/>
          </a:p>
        </p:txBody>
      </p:sp>
      <p:pic>
        <p:nvPicPr>
          <p:cNvPr id="5" name="Picture 8" descr="Полип сл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03314" y="4530725"/>
            <a:ext cx="2106612" cy="21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52524"/>
            <a:ext cx="10848975" cy="54578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 остром </a:t>
            </a:r>
            <a:r>
              <a:rPr lang="ru-RU" sz="4000" dirty="0" err="1" smtClean="0"/>
              <a:t>риносинусите</a:t>
            </a:r>
            <a:r>
              <a:rPr lang="ru-RU" sz="4000" dirty="0" smtClean="0"/>
              <a:t>  выраженность симптомов заболевания до лечения составила в обеих группах в среднем 2,5 ± 0,5 балла, выраженность изменений при риноскопии составила  2,7± 0,4 балла.</a:t>
            </a:r>
            <a:endParaRPr lang="ru-RU" sz="4000" dirty="0"/>
          </a:p>
        </p:txBody>
      </p:sp>
      <p:pic>
        <p:nvPicPr>
          <p:cNvPr id="7170" name="Picture 2" descr="Ринос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7150" y="3600450"/>
            <a:ext cx="31242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52524"/>
            <a:ext cx="10848975" cy="54578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дальнейшем в обеих группах практически не было разницы в выраженности симптомов. </a:t>
            </a:r>
          </a:p>
          <a:p>
            <a:r>
              <a:rPr lang="ru-RU" sz="4000" dirty="0" smtClean="0"/>
              <a:t>На 4 день от начала лечения выраженность симптомов составляла в среднем  0,4± 0,5 баллов, на 7 день 0,2± 0,4 балла, что достоверно демонстрировало эффективность лечения (Р &lt;0,001).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52524"/>
            <a:ext cx="10848975" cy="54578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Риноскопические изменения в обеих группах на 4 день составили в среднем 2,3± 0,6 баллов. </a:t>
            </a:r>
          </a:p>
          <a:p>
            <a:r>
              <a:rPr lang="ru-RU" sz="4000" dirty="0" smtClean="0"/>
              <a:t>Риноскопические изменения на 7 день в группе пациентов, не получавших топические стероиды, в среднем составили  2,1± 0,2 балла, а в группе пациентов получавших местные </a:t>
            </a:r>
            <a:r>
              <a:rPr lang="ru-RU" sz="4000" dirty="0" err="1" smtClean="0"/>
              <a:t>стероидные</a:t>
            </a:r>
            <a:r>
              <a:rPr lang="ru-RU" sz="4000" dirty="0" smtClean="0"/>
              <a:t> препараты – 0,3± 0,4 балла             (Р &lt;0,001).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52524"/>
            <a:ext cx="10848975" cy="54578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 </a:t>
            </a:r>
            <a:r>
              <a:rPr lang="ru-RU" sz="4000" dirty="0" smtClean="0">
                <a:solidFill>
                  <a:srgbClr val="C00000"/>
                </a:solidFill>
              </a:rPr>
              <a:t>хроническом полипозном </a:t>
            </a:r>
            <a:r>
              <a:rPr lang="ru-RU" sz="4000" dirty="0" err="1" smtClean="0">
                <a:solidFill>
                  <a:srgbClr val="C00000"/>
                </a:solidFill>
              </a:rPr>
              <a:t>риносинусите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>в группе пациентов, которым была назначена терапия </a:t>
            </a:r>
            <a:r>
              <a:rPr lang="ru-RU" sz="4000" dirty="0" err="1" smtClean="0"/>
              <a:t>интраназальным</a:t>
            </a:r>
            <a:r>
              <a:rPr lang="ru-RU" sz="4000" dirty="0" smtClean="0"/>
              <a:t> кортикостероидным препаратом, через месяц у 36 (80,0%) отмечено улучшение носового дыхания и им продлено лечение.</a:t>
            </a:r>
            <a:endParaRPr lang="ru-RU" sz="4000" dirty="0"/>
          </a:p>
        </p:txBody>
      </p:sp>
      <p:pic>
        <p:nvPicPr>
          <p:cNvPr id="4" name="Picture 5" descr="Полипы в правой половине полости носа"/>
          <p:cNvPicPr>
            <a:picLocks noChangeAspect="1" noChangeArrowheads="1"/>
          </p:cNvPicPr>
          <p:nvPr/>
        </p:nvPicPr>
        <p:blipFill>
          <a:blip r:embed="rId2" cstate="print"/>
          <a:srcRect l="2113" t="4266" r="2113" b="4266"/>
          <a:stretch>
            <a:fillRect/>
          </a:stretch>
        </p:blipFill>
        <p:spPr>
          <a:xfrm>
            <a:off x="9061450" y="3971925"/>
            <a:ext cx="29527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208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риносинуситов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543879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Если при остром процессе клинические симптомы (заложенность носа или выделения, лицевые боли, нарушение обоняния) длятся не более 5 дней, то это состояние соответствует острому респираторному заболеванию. Если после 5 дней симптомы не исчезают и их персистенция превышает 10 дней или симптомы  нарастают по прошествии 5 дней, то заболевание расценивается как острый риносинусит.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3575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52524"/>
            <a:ext cx="10848975" cy="54578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 осмотре этих пациентов через 2 месяца  у 17 (47,2%) отмечено удовлетворительное носовое дыхание и заметное уменьшение размеров полипов, что позволило продолжить начатое лечение и избежать хирургического вмешательства.</a:t>
            </a:r>
            <a:endParaRPr lang="ru-RU" sz="4000" dirty="0"/>
          </a:p>
        </p:txBody>
      </p:sp>
      <p:pic>
        <p:nvPicPr>
          <p:cNvPr id="5" name="Picture 9" descr="После оп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32863" y="4225925"/>
            <a:ext cx="3044825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"/>
            <a:ext cx="11115674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52524"/>
            <a:ext cx="10848975" cy="54578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Рецидив заболевания, потребовавший повторного хирургического вмешательства,  отмечен у 10 (22,2%) пациентов  при наблюдении в течение 3 лет. 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7" descr="Солитарный пол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27077" y="3476626"/>
            <a:ext cx="3995062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/>
              <a:t>1. Применение интраназальных топических стероидов при лечении </a:t>
            </a:r>
            <a:r>
              <a:rPr lang="ru-RU" sz="4400" dirty="0" smtClean="0">
                <a:solidFill>
                  <a:srgbClr val="C00000"/>
                </a:solidFill>
              </a:rPr>
              <a:t>острых риносинуситов </a:t>
            </a:r>
            <a:r>
              <a:rPr lang="ru-RU" sz="4400" dirty="0" smtClean="0"/>
              <a:t>повышает эффективность лечения и сокращает его сроки.</a:t>
            </a:r>
          </a:p>
          <a:p>
            <a:pPr marL="0" lvl="0" indent="0">
              <a:buNone/>
            </a:pP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7989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44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2. Применение интраназальных топических стероидов при лечении </a:t>
            </a:r>
            <a:r>
              <a:rPr lang="ru-RU" sz="4400" dirty="0" smtClean="0">
                <a:solidFill>
                  <a:srgbClr val="C00000"/>
                </a:solidFill>
              </a:rPr>
              <a:t>хронических полипозных риносинуситов </a:t>
            </a:r>
            <a:r>
              <a:rPr lang="ru-RU" sz="4400" dirty="0" smtClean="0"/>
              <a:t>позволяет уменьшить размеры полипов, улучшить носовое дыхание и, в ряде случаев, избежать хирургического вмешательства. </a:t>
            </a:r>
          </a:p>
          <a:p>
            <a:pPr marL="0" lvl="0" indent="0">
              <a:buNone/>
            </a:pPr>
            <a:endParaRPr lang="ru-RU" sz="4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511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44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3. Проведение предоперационной терапии позволяет </a:t>
            </a:r>
            <a:r>
              <a:rPr lang="ru-RU" sz="4400" dirty="0" smtClean="0">
                <a:solidFill>
                  <a:srgbClr val="C00000"/>
                </a:solidFill>
              </a:rPr>
              <a:t>уменьшить объём вмешательства</a:t>
            </a:r>
            <a:r>
              <a:rPr lang="ru-RU" sz="4400" dirty="0" smtClean="0"/>
              <a:t> и сохранить неповреждённую слизистую оболочку.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lvl="0" indent="0">
              <a:buNone/>
            </a:pPr>
            <a:endParaRPr lang="ru-RU" sz="4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511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/>
              <a:t>4. Применение </a:t>
            </a:r>
            <a:r>
              <a:rPr lang="ru-RU" sz="4400" dirty="0" smtClean="0">
                <a:solidFill>
                  <a:srgbClr val="C00000"/>
                </a:solidFill>
              </a:rPr>
              <a:t>интраназальных топических стероидов </a:t>
            </a:r>
            <a:r>
              <a:rPr lang="ru-RU" sz="4400" dirty="0" smtClean="0"/>
              <a:t>в послеоперационном периоде уменьшает процент рецидивов </a:t>
            </a:r>
            <a:r>
              <a:rPr lang="ru-RU" sz="4400" dirty="0" err="1" smtClean="0"/>
              <a:t>полипозного</a:t>
            </a:r>
            <a:r>
              <a:rPr lang="ru-RU" sz="4400" dirty="0" smtClean="0"/>
              <a:t> риносинусита и удлиняет сроки ремиссии.</a:t>
            </a:r>
          </a:p>
          <a:p>
            <a:pPr marL="0" lvl="0" indent="0">
              <a:buNone/>
            </a:pPr>
            <a:endParaRPr lang="ru-RU" sz="4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04014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-333374"/>
            <a:ext cx="10515600" cy="148113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Использованная литература: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904875"/>
            <a:ext cx="11382375" cy="5953125"/>
          </a:xfrm>
        </p:spPr>
        <p:txBody>
          <a:bodyPr>
            <a:normAutofit fontScale="32500" lnSpcReduction="20000"/>
          </a:bodyPr>
          <a:lstStyle/>
          <a:p>
            <a:pPr marL="914400" lvl="0" indent="-914400">
              <a:buFont typeface="+mj-lt"/>
              <a:buAutoNum type="arabicPeriod"/>
            </a:pPr>
            <a:r>
              <a:rPr lang="en-US" sz="5500" dirty="0" smtClean="0"/>
              <a:t>В. В. </a:t>
            </a:r>
            <a:r>
              <a:rPr lang="en-US" sz="5500" dirty="0" err="1" smtClean="0"/>
              <a:t>Шиленкова</a:t>
            </a:r>
            <a:r>
              <a:rPr lang="en-US" sz="5500" dirty="0" smtClean="0"/>
              <a:t> В.В., </a:t>
            </a:r>
            <a:r>
              <a:rPr lang="en-US" sz="5500" dirty="0" err="1" smtClean="0"/>
              <a:t>Шиленков</a:t>
            </a:r>
            <a:r>
              <a:rPr lang="en-US" sz="5500" dirty="0" smtClean="0"/>
              <a:t> К.А. EPOS-2020. </a:t>
            </a:r>
            <a:r>
              <a:rPr lang="en-US" sz="5500" dirty="0" err="1" smtClean="0"/>
              <a:t>Что</a:t>
            </a:r>
            <a:r>
              <a:rPr lang="en-US" sz="5500" dirty="0" smtClean="0"/>
              <a:t> </a:t>
            </a:r>
            <a:r>
              <a:rPr lang="en-US" sz="5500" dirty="0" err="1" smtClean="0"/>
              <a:t>нового</a:t>
            </a:r>
            <a:r>
              <a:rPr lang="en-US" sz="5500" dirty="0" smtClean="0"/>
              <a:t>? // </a:t>
            </a:r>
            <a:r>
              <a:rPr lang="en-US" sz="5500" dirty="0" err="1" smtClean="0"/>
              <a:t>Российская</a:t>
            </a:r>
            <a:r>
              <a:rPr lang="en-US" sz="5500" dirty="0" smtClean="0"/>
              <a:t> </a:t>
            </a:r>
            <a:r>
              <a:rPr lang="en-US" sz="5500" dirty="0" err="1" smtClean="0"/>
              <a:t>ринология</a:t>
            </a:r>
            <a:r>
              <a:rPr lang="en-US" sz="5500" dirty="0" smtClean="0"/>
              <a:t>. – 2020. № 28 (2). – С. 94-100.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smtClean="0"/>
              <a:t>White L.J, </a:t>
            </a:r>
            <a:r>
              <a:rPr lang="en-US" sz="5500" dirty="0" err="1" smtClean="0"/>
              <a:t>Rotella</a:t>
            </a:r>
            <a:r>
              <a:rPr lang="en-US" sz="5500" dirty="0" smtClean="0"/>
              <a:t> M.R, </a:t>
            </a:r>
            <a:r>
              <a:rPr lang="en-US" sz="5500" dirty="0" err="1" smtClean="0"/>
              <a:t>DelGaudio</a:t>
            </a:r>
            <a:r>
              <a:rPr lang="en-US" sz="5500" dirty="0" smtClean="0"/>
              <a:t> J.M. </a:t>
            </a:r>
            <a:r>
              <a:rPr lang="en-US" sz="5500" dirty="0" err="1" smtClean="0"/>
              <a:t>Polypoid</a:t>
            </a:r>
            <a:r>
              <a:rPr lang="en-US" sz="5500" dirty="0" smtClean="0"/>
              <a:t> changes of the middle turbinate as an indicator of atopic disease. </a:t>
            </a:r>
            <a:r>
              <a:rPr lang="en-US" sz="5500" i="1" dirty="0" smtClean="0"/>
              <a:t>International forum of allergy &amp; </a:t>
            </a:r>
            <a:r>
              <a:rPr lang="en-US" sz="5500" i="1" dirty="0" err="1" smtClean="0"/>
              <a:t>rhinology</a:t>
            </a:r>
            <a:r>
              <a:rPr lang="en-US" sz="5500" dirty="0" smtClean="0"/>
              <a:t>. 2014;4(5):376-380. </a:t>
            </a:r>
            <a:r>
              <a:rPr lang="en-US" sz="5500" dirty="0" smtClean="0">
                <a:hlinkClick r:id="rId2"/>
              </a:rPr>
              <a:t>https://doi.org/10.1002/alr.21290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smtClean="0"/>
              <a:t>Brunner J.P., </a:t>
            </a:r>
            <a:r>
              <a:rPr lang="en-US" sz="5500" dirty="0" err="1" smtClean="0"/>
              <a:t>Jawad</a:t>
            </a:r>
            <a:r>
              <a:rPr lang="en-US" sz="5500" dirty="0" smtClean="0"/>
              <a:t> B.A., </a:t>
            </a:r>
            <a:r>
              <a:rPr lang="en-US" sz="5500" dirty="0" err="1" smtClean="0"/>
              <a:t>McCoul</a:t>
            </a:r>
            <a:r>
              <a:rPr lang="en-US" sz="5500" dirty="0" smtClean="0"/>
              <a:t> E.D. </a:t>
            </a:r>
            <a:r>
              <a:rPr lang="en-US" sz="5500" dirty="0" err="1" smtClean="0"/>
              <a:t>Polypoid</a:t>
            </a:r>
            <a:r>
              <a:rPr lang="en-US" sz="5500" dirty="0" smtClean="0"/>
              <a:t> change of the middle turbinate and paranasal sinus </a:t>
            </a:r>
            <a:r>
              <a:rPr lang="en-US" sz="5500" dirty="0" err="1" smtClean="0"/>
              <a:t>polyposis</a:t>
            </a:r>
            <a:r>
              <a:rPr lang="en-US" sz="5500" dirty="0" smtClean="0"/>
              <a:t> are distinct entities. </a:t>
            </a:r>
            <a:r>
              <a:rPr lang="ru-RU" sz="5500" i="1" dirty="0" err="1" smtClean="0"/>
              <a:t>Otolaryngology</a:t>
            </a:r>
            <a:r>
              <a:rPr lang="ru-RU" sz="5500" i="1" dirty="0" smtClean="0"/>
              <a:t>–</a:t>
            </a:r>
            <a:r>
              <a:rPr lang="ru-RU" sz="5500" i="1" dirty="0" err="1" smtClean="0"/>
              <a:t>Head</a:t>
            </a:r>
            <a:r>
              <a:rPr lang="ru-RU" sz="5500" i="1" dirty="0" smtClean="0"/>
              <a:t> </a:t>
            </a:r>
            <a:r>
              <a:rPr lang="ru-RU" sz="5500" i="1" dirty="0" err="1" smtClean="0"/>
              <a:t>and</a:t>
            </a:r>
            <a:r>
              <a:rPr lang="ru-RU" sz="5500" i="1" dirty="0" smtClean="0"/>
              <a:t> </a:t>
            </a:r>
            <a:r>
              <a:rPr lang="ru-RU" sz="5500" i="1" dirty="0" err="1" smtClean="0"/>
              <a:t>Neck</a:t>
            </a:r>
            <a:r>
              <a:rPr lang="ru-RU" sz="5500" i="1" dirty="0" smtClean="0"/>
              <a:t> </a:t>
            </a:r>
            <a:r>
              <a:rPr lang="ru-RU" sz="5500" i="1" dirty="0" err="1" smtClean="0"/>
              <a:t>Surg</a:t>
            </a:r>
            <a:r>
              <a:rPr lang="ru-RU" sz="5500" dirty="0" smtClean="0"/>
              <a:t>. 2017;157(3):519-523. </a:t>
            </a:r>
            <a:r>
              <a:rPr lang="ru-RU" sz="5500" dirty="0" smtClean="0">
                <a:hlinkClick r:id="rId3"/>
              </a:rPr>
              <a:t>https://doi.org/10.1177/0194599817711887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err="1" smtClean="0"/>
              <a:t>Hamizan</a:t>
            </a:r>
            <a:r>
              <a:rPr lang="en-US" sz="5500" dirty="0" smtClean="0"/>
              <a:t> A.W., Loftus P.A., Alvarado R., Ho J., </a:t>
            </a:r>
            <a:r>
              <a:rPr lang="en-US" sz="5500" dirty="0" err="1" smtClean="0"/>
              <a:t>Kalish</a:t>
            </a:r>
            <a:r>
              <a:rPr lang="en-US" sz="5500" dirty="0" smtClean="0"/>
              <a:t> L., Sacks R., </a:t>
            </a:r>
            <a:r>
              <a:rPr lang="en-US" sz="5500" dirty="0" err="1" smtClean="0"/>
              <a:t>DelGaudio</a:t>
            </a:r>
            <a:r>
              <a:rPr lang="en-US" sz="5500" dirty="0" smtClean="0"/>
              <a:t> J.M., Harvey R.J. Allergic phenotype of chronic </a:t>
            </a:r>
            <a:r>
              <a:rPr lang="en-US" sz="5500" dirty="0" err="1" smtClean="0"/>
              <a:t>rhinosinusitis</a:t>
            </a:r>
            <a:r>
              <a:rPr lang="en-US" sz="5500" dirty="0" smtClean="0"/>
              <a:t> based on radiologic pattern of disease. </a:t>
            </a:r>
            <a:r>
              <a:rPr lang="en-US" sz="5500" i="1" dirty="0" smtClean="0"/>
              <a:t>Laryngoscope</a:t>
            </a:r>
            <a:r>
              <a:rPr lang="en-US" sz="5500" dirty="0" smtClean="0"/>
              <a:t>. 2018;128(9):2015-2021. </a:t>
            </a:r>
            <a:r>
              <a:rPr lang="en-US" sz="5500" dirty="0" smtClean="0">
                <a:hlinkClick r:id="rId4"/>
              </a:rPr>
              <a:t>https://doi.org/10.1002/lary.27180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smtClean="0"/>
              <a:t>Hayward G., Thompson M.J., </a:t>
            </a:r>
            <a:r>
              <a:rPr lang="en-US" sz="5500" dirty="0" err="1" smtClean="0"/>
              <a:t>Perera</a:t>
            </a:r>
            <a:r>
              <a:rPr lang="en-US" sz="5500" dirty="0" smtClean="0"/>
              <a:t> R., Del Mar C.B., </a:t>
            </a:r>
            <a:r>
              <a:rPr lang="en-US" sz="5500" dirty="0" err="1" smtClean="0"/>
              <a:t>Glasziou</a:t>
            </a:r>
            <a:r>
              <a:rPr lang="en-US" sz="5500" dirty="0" smtClean="0"/>
              <a:t> P.P., </a:t>
            </a:r>
            <a:r>
              <a:rPr lang="en-US" sz="5500" dirty="0" err="1" smtClean="0"/>
              <a:t>Heneghan</a:t>
            </a:r>
            <a:r>
              <a:rPr lang="en-US" sz="5500" dirty="0" smtClean="0"/>
              <a:t> CJ. Corticosteroids for the common cold. </a:t>
            </a:r>
            <a:r>
              <a:rPr lang="en-US" sz="5500" i="1" dirty="0" smtClean="0"/>
              <a:t>Cochrane Database of Systematic Reviews</a:t>
            </a:r>
            <a:r>
              <a:rPr lang="en-US" sz="5500" dirty="0" smtClean="0"/>
              <a:t>. </a:t>
            </a:r>
            <a:r>
              <a:rPr lang="ru-RU" sz="5500" dirty="0" smtClean="0"/>
              <a:t>2015;13(10):CD008116. </a:t>
            </a:r>
            <a:r>
              <a:rPr lang="ru-RU" sz="5500" dirty="0" smtClean="0">
                <a:hlinkClick r:id="rId5"/>
              </a:rPr>
              <a:t>https://doi.org/10.1002/14651858.CD008116.pub3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smtClean="0"/>
              <a:t>De Sutter A.I., </a:t>
            </a:r>
            <a:r>
              <a:rPr lang="en-US" sz="5500" dirty="0" err="1" smtClean="0"/>
              <a:t>Saraswat</a:t>
            </a:r>
            <a:r>
              <a:rPr lang="en-US" sz="5500" dirty="0" smtClean="0"/>
              <a:t> A., van </a:t>
            </a:r>
            <a:r>
              <a:rPr lang="en-US" sz="5500" dirty="0" err="1" smtClean="0"/>
              <a:t>Driel</a:t>
            </a:r>
            <a:r>
              <a:rPr lang="en-US" sz="5500" dirty="0" smtClean="0"/>
              <a:t> M.L. Antihistamines for the common cold. </a:t>
            </a:r>
            <a:r>
              <a:rPr lang="en-US" sz="5500" i="1" dirty="0" smtClean="0"/>
              <a:t>Cochrane Database of Systematic Reviews</a:t>
            </a:r>
            <a:r>
              <a:rPr lang="en-US" sz="5500" dirty="0" smtClean="0"/>
              <a:t>. 2015;29(11):CD009345. </a:t>
            </a:r>
            <a:r>
              <a:rPr lang="en-US" sz="5500" dirty="0" smtClean="0">
                <a:hlinkClick r:id="rId6"/>
              </a:rPr>
              <a:t>https://doi.org/10.1002/14651858.CD009345.pub2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err="1" smtClean="0"/>
              <a:t>Deckx</a:t>
            </a:r>
            <a:r>
              <a:rPr lang="en-US" sz="5500" dirty="0" smtClean="0"/>
              <a:t> L., De Sutter A.I., </a:t>
            </a:r>
            <a:r>
              <a:rPr lang="en-US" sz="5500" dirty="0" err="1" smtClean="0"/>
              <a:t>Guo</a:t>
            </a:r>
            <a:r>
              <a:rPr lang="en-US" sz="5500" dirty="0" smtClean="0"/>
              <a:t> L., Mir N.A., van </a:t>
            </a:r>
            <a:r>
              <a:rPr lang="en-US" sz="5500" dirty="0" err="1" smtClean="0"/>
              <a:t>Driel</a:t>
            </a:r>
            <a:r>
              <a:rPr lang="en-US" sz="5500" dirty="0" smtClean="0"/>
              <a:t> M.L. Nasal decongestants in </a:t>
            </a:r>
            <a:r>
              <a:rPr lang="en-US" sz="5500" dirty="0" err="1" smtClean="0"/>
              <a:t>monotherapy</a:t>
            </a:r>
            <a:r>
              <a:rPr lang="en-US" sz="5500" dirty="0" smtClean="0"/>
              <a:t> for the common cold. </a:t>
            </a:r>
            <a:r>
              <a:rPr lang="en-US" sz="5500" i="1" dirty="0" smtClean="0"/>
              <a:t>Cochrane Database of Systematic Reviews</a:t>
            </a:r>
            <a:r>
              <a:rPr lang="en-US" sz="5500" dirty="0" smtClean="0"/>
              <a:t>. 2016;10:CD009612. </a:t>
            </a:r>
            <a:r>
              <a:rPr lang="en-US" sz="5500" dirty="0" smtClean="0">
                <a:hlinkClick r:id="rId7"/>
              </a:rPr>
              <a:t>https://doi.org/10.1002/14651858.CD009612.pub2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smtClean="0"/>
              <a:t>King D., Mitchell B., Williams C.P., </a:t>
            </a:r>
            <a:r>
              <a:rPr lang="en-US" sz="5500" dirty="0" err="1" smtClean="0"/>
              <a:t>Spurling</a:t>
            </a:r>
            <a:r>
              <a:rPr lang="en-US" sz="5500" dirty="0" smtClean="0"/>
              <a:t> G.K. Saline nasal irrigation for acute upper respiratory tract infections. </a:t>
            </a:r>
            <a:r>
              <a:rPr lang="en-US" sz="5500" i="1" dirty="0" smtClean="0"/>
              <a:t>Cochrane Database of Systematic Reviews</a:t>
            </a:r>
            <a:r>
              <a:rPr lang="en-US" sz="5500" dirty="0" smtClean="0"/>
              <a:t>. 2015;20(4):CD006821. </a:t>
            </a:r>
            <a:r>
              <a:rPr lang="en-US" sz="5500" dirty="0" smtClean="0">
                <a:hlinkClick r:id="rId8"/>
              </a:rPr>
              <a:t>https://doi.org/10.1002/14651858.CD006821.pub3</a:t>
            </a:r>
            <a:endParaRPr lang="ru-RU" sz="55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en-US" sz="5500" dirty="0" smtClean="0"/>
              <a:t>Hawke K., van </a:t>
            </a:r>
            <a:r>
              <a:rPr lang="en-US" sz="5500" dirty="0" err="1" smtClean="0"/>
              <a:t>Driel</a:t>
            </a:r>
            <a:r>
              <a:rPr lang="en-US" sz="5500" dirty="0" smtClean="0"/>
              <a:t> M.L., Buffington B.J., McGuire T.M., King D. Homeopathic medicinal products for preventing and treating acute respiratory tract infections in children. </a:t>
            </a:r>
            <a:r>
              <a:rPr lang="en-US" sz="5500" i="1" dirty="0" smtClean="0"/>
              <a:t>Cochrane Database of Systematic Reviews</a:t>
            </a:r>
            <a:r>
              <a:rPr lang="en-US" sz="5500" dirty="0" smtClean="0"/>
              <a:t>. 2018;4:CD005974. </a:t>
            </a:r>
            <a:r>
              <a:rPr lang="en-US" sz="5500" dirty="0" smtClean="0">
                <a:hlinkClick r:id="rId9"/>
              </a:rPr>
              <a:t>https://doi.org/10.1002/14651858.CD005974.pub4</a:t>
            </a:r>
            <a:endParaRPr lang="ru-RU" sz="5500" dirty="0" smtClean="0"/>
          </a:p>
          <a:p>
            <a:pPr>
              <a:buNone/>
            </a:pPr>
            <a:endParaRPr lang="ru-RU" sz="4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04014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4" y="0"/>
            <a:ext cx="10424885" cy="13525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451" y="1076325"/>
            <a:ext cx="8979989" cy="5612494"/>
          </a:xfrm>
        </p:spPr>
      </p:pic>
    </p:spTree>
    <p:extLst>
      <p:ext uri="{BB962C8B-B14F-4D97-AF65-F5344CB8AC3E}">
        <p14:creationId xmlns:p14="http://schemas.microsoft.com/office/powerpoint/2010/main" xmlns="" val="983468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075"/>
            <a:ext cx="10515600" cy="1471613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Этиопатогенез острого риносинусита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00200"/>
            <a:ext cx="11144251" cy="4576763"/>
          </a:xfrm>
        </p:spPr>
        <p:txBody>
          <a:bodyPr/>
          <a:lstStyle/>
          <a:p>
            <a:r>
              <a:rPr lang="ru-RU" sz="4000" dirty="0" smtClean="0"/>
              <a:t>Этиопатогенез острого риносинусита преимущественно обусловлен риногенным инфицированием околоносовых пазух через естественные соустья, посредством которых осуществляется аэрация и дренирование пазух [1, 4, 6].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0880" y="4476751"/>
            <a:ext cx="3195976" cy="22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682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развития острого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3500"/>
            <a:ext cx="10896600" cy="48434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4400" dirty="0" smtClean="0"/>
              <a:t>Пусковым моментом в развитии острого риносинусита, как правило, является вирусная инфекция, при которой околоносовые пазухи поражаются почти в 90% случаев. </a:t>
            </a:r>
          </a:p>
          <a:p>
            <a:pPr lvl="0"/>
            <a:r>
              <a:rPr lang="ru-RU" sz="4400" dirty="0" smtClean="0"/>
              <a:t>Под воздействием вируса на мерцательный эпителий полости носа и околоносовых пазух эпителиальные клетки теряют реснички, эпителий становится рыхлым, развивается отёк слизистой оболочки, воспаление.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развития острого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3500"/>
            <a:ext cx="10725150" cy="4843463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Следствием этого являются нарушение аэрации синусов, </a:t>
            </a:r>
            <a:r>
              <a:rPr lang="ru-RU" sz="4000" dirty="0" err="1" smtClean="0"/>
              <a:t>инактивация</a:t>
            </a:r>
            <a:r>
              <a:rPr lang="ru-RU" sz="4000" dirty="0" smtClean="0"/>
              <a:t> мукоцилиарного клиренса и скопление серозного экссудата в просвете синусов. </a:t>
            </a:r>
          </a:p>
          <a:p>
            <a:r>
              <a:rPr lang="ru-RU" sz="4000" dirty="0" smtClean="0"/>
              <a:t>Снижение скорости мукоцилиарного транспорта позволяет  продлить время контакта патогенных бактерий со слизистой оболочкой и способствует её бактериальному инфицированию [2, 5].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1"/>
            <a:ext cx="11725274" cy="169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развития хронического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47750"/>
            <a:ext cx="10848975" cy="5129213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В развитии хронического риносинусита важное место отводится  состоянию естественного соустья синуса, обеспечивающего аэрацию и дренаж. </a:t>
            </a:r>
          </a:p>
          <a:p>
            <a:r>
              <a:rPr lang="ru-RU" sz="4000" dirty="0" smtClean="0"/>
              <a:t>При патологических изменениях в области соустья, обусловленных воспалительным процессом, анатомическими особенностями внутриносовых структур формируется хронический воспалительный процесс слизистой оболочки синуса, сопровождающийся её структурными изменениями [1, 7].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1"/>
            <a:ext cx="11725274" cy="169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развития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полипозного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синусита: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9674"/>
            <a:ext cx="10848975" cy="54006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Одной из наиболее сложных форм хронического риносинусита, как в плане клинического течения, так и в плане лечения,  является полипозный риносинусит. </a:t>
            </a:r>
          </a:p>
          <a:p>
            <a:r>
              <a:rPr lang="ru-RU" sz="4000" dirty="0" smtClean="0"/>
              <a:t>На сегодняшний день предложено множество теорий этиологии и патогенеза </a:t>
            </a:r>
            <a:r>
              <a:rPr lang="ru-RU" sz="4000" dirty="0" err="1" smtClean="0"/>
              <a:t>полипозного</a:t>
            </a:r>
            <a:r>
              <a:rPr lang="ru-RU" sz="4000" dirty="0" smtClean="0"/>
              <a:t> риносинусита, но ни одна теория не может полностью объяснить механизм формирования этого заболевания.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08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1743</Words>
  <Application>Microsoft Office PowerPoint</Application>
  <PresentationFormat>Произвольный</PresentationFormat>
  <Paragraphs>124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ПРИМЕНЕНИЕ  ТОПИЧЕСКИХ СТЕРОИДОВ  В  ЛЕЧЕНИИ РИНОСИНУСИТОВ  </vt:lpstr>
      <vt:lpstr>Статистика</vt:lpstr>
      <vt:lpstr>Класификация риносинуситов</vt:lpstr>
      <vt:lpstr>Классификация риносинуситов</vt:lpstr>
      <vt:lpstr>Этиопатогенез острого риносинусита</vt:lpstr>
      <vt:lpstr>Основные причины развития острого синусита: </vt:lpstr>
      <vt:lpstr>Основные причины развития острого синусита: </vt:lpstr>
      <vt:lpstr>Основные причины развития хронического синусита: </vt:lpstr>
      <vt:lpstr>Основные причины развития полипозного синусита: </vt:lpstr>
      <vt:lpstr>Основные причины развития полипозного синусита: </vt:lpstr>
      <vt:lpstr>Основные причины развития полипозного синусита: </vt:lpstr>
      <vt:lpstr>Основные причины развития полипозного синусита: </vt:lpstr>
      <vt:lpstr>Возбудители острого и хронического синусита: </vt:lpstr>
      <vt:lpstr>Антибактериальная терапия синуситов </vt:lpstr>
      <vt:lpstr>Антибактериальная терапия синуситов </vt:lpstr>
      <vt:lpstr>Антибактериальная терапия синуситов </vt:lpstr>
      <vt:lpstr>Антибактериальная терапия синуситов </vt:lpstr>
      <vt:lpstr>Антибактериальная терапия синуситов </vt:lpstr>
      <vt:lpstr>Антибактериальная терапия синуситов </vt:lpstr>
      <vt:lpstr>Антибактериальная терапия синуситов: </vt:lpstr>
      <vt:lpstr>Ошибки терапии синуситов: </vt:lpstr>
      <vt:lpstr>Ошибки терапии синуситов: </vt:lpstr>
      <vt:lpstr>Ирригационная терапия синуситов </vt:lpstr>
      <vt:lpstr>Деконгестанты в терапии синуситов </vt:lpstr>
      <vt:lpstr>Топические стероиды в терапии синуситов </vt:lpstr>
      <vt:lpstr>Лечение хронических синуситов </vt:lpstr>
      <vt:lpstr>Лечение хронических синуситов </vt:lpstr>
      <vt:lpstr>Лечение хронических синуситов </vt:lpstr>
      <vt:lpstr>Цель исследования </vt:lpstr>
      <vt:lpstr>Материалы и методы </vt:lpstr>
      <vt:lpstr>Материалы и методы </vt:lpstr>
      <vt:lpstr>Материалы и методы </vt:lpstr>
      <vt:lpstr>Материалы и методы </vt:lpstr>
      <vt:lpstr>Материалы и методы </vt:lpstr>
      <vt:lpstr>Материалы и методы </vt:lpstr>
      <vt:lpstr>Результаты </vt:lpstr>
      <vt:lpstr>Результаты </vt:lpstr>
      <vt:lpstr>Результаты </vt:lpstr>
      <vt:lpstr>Результаты </vt:lpstr>
      <vt:lpstr>Результаты </vt:lpstr>
      <vt:lpstr>Результаты </vt:lpstr>
      <vt:lpstr>Выводы:</vt:lpstr>
      <vt:lpstr>Выводы:</vt:lpstr>
      <vt:lpstr>Выводы:</vt:lpstr>
      <vt:lpstr>Выводы:</vt:lpstr>
      <vt:lpstr>Использованная литература: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ГИПЕРПЛАЗИЯ ГЛОТОЧНОЙ МИНДАЛИНЫ  И МЕТОДЫ ЕЁ ЛЕЧЕНИЯ </dc:title>
  <dc:creator>Виктор</dc:creator>
  <cp:lastModifiedBy>Виктор</cp:lastModifiedBy>
  <cp:revision>93</cp:revision>
  <dcterms:created xsi:type="dcterms:W3CDTF">2019-10-04T05:32:47Z</dcterms:created>
  <dcterms:modified xsi:type="dcterms:W3CDTF">2020-10-29T18:41:45Z</dcterms:modified>
</cp:coreProperties>
</file>