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7" r:id="rId2"/>
    <p:sldId id="275" r:id="rId3"/>
    <p:sldId id="269" r:id="rId4"/>
    <p:sldId id="271" r:id="rId5"/>
    <p:sldId id="272" r:id="rId6"/>
    <p:sldId id="265" r:id="rId7"/>
    <p:sldId id="276" r:id="rId8"/>
    <p:sldId id="270" r:id="rId9"/>
    <p:sldId id="274" r:id="rId10"/>
    <p:sldId id="258" r:id="rId11"/>
    <p:sldId id="259" r:id="rId12"/>
    <p:sldId id="260" r:id="rId13"/>
    <p:sldId id="273" r:id="rId14"/>
    <p:sldId id="277" r:id="rId15"/>
    <p:sldId id="278" r:id="rId16"/>
    <p:sldId id="266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8" d="100"/>
          <a:sy n="68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7D92F0E-21D6-40F3-A606-9D04AFD0976F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9CA238B-76A5-4AC1-A472-8DF55A488ED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2F0E-21D6-40F3-A606-9D04AFD0976F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238B-76A5-4AC1-A472-8DF55A488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2F0E-21D6-40F3-A606-9D04AFD0976F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238B-76A5-4AC1-A472-8DF55A488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7D92F0E-21D6-40F3-A606-9D04AFD0976F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CA238B-76A5-4AC1-A472-8DF55A488ED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7D92F0E-21D6-40F3-A606-9D04AFD0976F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9CA238B-76A5-4AC1-A472-8DF55A488ED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2F0E-21D6-40F3-A606-9D04AFD0976F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238B-76A5-4AC1-A472-8DF55A488ED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2F0E-21D6-40F3-A606-9D04AFD0976F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238B-76A5-4AC1-A472-8DF55A488ED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D92F0E-21D6-40F3-A606-9D04AFD0976F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CA238B-76A5-4AC1-A472-8DF55A488ED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2F0E-21D6-40F3-A606-9D04AFD0976F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238B-76A5-4AC1-A472-8DF55A488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7D92F0E-21D6-40F3-A606-9D04AFD0976F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CA238B-76A5-4AC1-A472-8DF55A488ED8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D92F0E-21D6-40F3-A606-9D04AFD0976F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CA238B-76A5-4AC1-A472-8DF55A488ED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7D92F0E-21D6-40F3-A606-9D04AFD0976F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CA238B-76A5-4AC1-A472-8DF55A488E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9408" y="116632"/>
            <a:ext cx="7163072" cy="864096"/>
          </a:xfrm>
        </p:spPr>
        <p:txBody>
          <a:bodyPr>
            <a:no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ГОО ВПО Донецкий национальный медицинский </a:t>
            </a:r>
            <a:b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им. М. Горького</a:t>
            </a:r>
            <a:b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общественного здоровья, здравоохранения и </a:t>
            </a:r>
            <a:b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  здравоохранения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628800"/>
            <a:ext cx="7524328" cy="2448272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 ВЕРОЯТНОСТНОГО МЕТОДА БАЙЕСА ДЛЯ КОМПЛЕКСНОЙ ОЦЕНКИ ФАКТОРОВ, ВЛИЯЮЩИХ НА МЛАДЕНЧЕСКУЮ СМЕРТНОСТЬ</a:t>
            </a:r>
          </a:p>
          <a:p>
            <a:pPr algn="ctr"/>
            <a:endParaRPr lang="ru-RU" sz="3200" b="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0092" y="4365104"/>
            <a:ext cx="349238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проф. Агарков В.И., 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доц. Доценко Т.М.,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асс. Бугашева Н.В.</a:t>
            </a:r>
            <a:b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6309320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Донецк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113" y="476672"/>
            <a:ext cx="7450426" cy="1296144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Ранговое распределение факторов, влияющих на МС.</a:t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r>
              <a:rPr lang="ru-RU" sz="1400" dirty="0">
                <a:latin typeface="Times New Roman"/>
                <a:ea typeface="Calibri"/>
                <a:cs typeface="Times New Roman"/>
              </a:rPr>
              <a:t> 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167684"/>
              </p:ext>
            </p:extLst>
          </p:nvPr>
        </p:nvGraphicFramePr>
        <p:xfrm>
          <a:off x="1475655" y="1556793"/>
          <a:ext cx="6073774" cy="3384374"/>
        </p:xfrm>
        <a:graphic>
          <a:graphicData uri="http://schemas.openxmlformats.org/drawingml/2006/table">
            <a:tbl>
              <a:tblPr/>
              <a:tblGrid>
                <a:gridCol w="2049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8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133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Факторы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Основная группа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Контрольная группа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5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29 – 365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0 – 365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29 – 365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0 – 365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5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Культура матери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5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Подушевой доход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3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Благополучные жилищные условия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3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Организация медицинской помощи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54113" y="3055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22920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Ведущее в обеих группах место занял такой многозначащий фактор, как организация медицинской помощи и подушевой доход.</a:t>
            </a:r>
            <a:r>
              <a:rPr lang="ru-RU" dirty="0">
                <a:latin typeface="Times New Roman"/>
              </a:rPr>
              <a:t>,</a:t>
            </a:r>
          </a:p>
          <a:p>
            <a:r>
              <a:rPr lang="ru-RU" dirty="0">
                <a:latin typeface="Times New Roman"/>
                <a:ea typeface="Calibri"/>
              </a:rPr>
              <a:t>фактор загрязнения атмосферного воздуха - занял 8 (последнее) место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95658"/>
            <a:ext cx="6531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РАНГОВОЕ РАСПРЕДЕЛЕНИЕ ФАКТОРОВ </a:t>
            </a:r>
          </a:p>
          <a:p>
            <a:pPr algn="ctr"/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ВЛИЯЮЩИХ НА МС ОТ 0 ДО 365 ДНЕЙ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9" t="26736" r="29586" b="11360"/>
          <a:stretch/>
        </p:blipFill>
        <p:spPr bwMode="auto">
          <a:xfrm>
            <a:off x="1403648" y="1112194"/>
            <a:ext cx="6675586" cy="5721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95658"/>
            <a:ext cx="6531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РАНГОВОЕ РАСПРЕДЕЛЕНИЕ ФАКТОРОВ </a:t>
            </a:r>
          </a:p>
          <a:p>
            <a:pPr algn="ctr"/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ВЛИЯЮЩИХ НА МС ОТ 29 ДО 365 ДНЕЙ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7" t="25992" r="28941" b="10913"/>
          <a:stretch/>
        </p:blipFill>
        <p:spPr bwMode="auto">
          <a:xfrm>
            <a:off x="1475656" y="1049765"/>
            <a:ext cx="6689825" cy="569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260649"/>
            <a:ext cx="7488832" cy="1118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Таблица 2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Влияние групп факторов на младенческую смертность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 (в долях единиц).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154788"/>
              </p:ext>
            </p:extLst>
          </p:nvPr>
        </p:nvGraphicFramePr>
        <p:xfrm>
          <a:off x="781545" y="1340768"/>
          <a:ext cx="7462862" cy="3292831"/>
        </p:xfrm>
        <a:graphic>
          <a:graphicData uri="http://schemas.openxmlformats.org/drawingml/2006/table">
            <a:tbl>
              <a:tblPr firstRow="1" firstCol="1" bandRow="1"/>
              <a:tblGrid>
                <a:gridCol w="1540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5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5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4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06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Исследуемая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зона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Минимальная младенческая смертность - Р</a:t>
                      </a: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min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Максимальная младенческая смертность - Рm</a:t>
                      </a: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ax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41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благоприят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ное сочетание социально-гигиенических факторов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благоприятное сочетание факторов организации медицинской помощи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неблагоприят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ное сочетание социально-гигиенических факторов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неблагоприятное сочетание факторов организации медицинской помощи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промышлен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ная зона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0,0044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0.275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0,296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контроль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ная зона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0,0044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0,239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1633" y="4869160"/>
            <a:ext cx="7268423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 обеих зонах минимальная младенческая смертность регистрировалась именно при благоприятном сочетании факторов, и  максимальные ее уровни регистрировались в долях единиц при неблагоприятном сочетании этих факторов.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7204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46408"/>
            <a:ext cx="748883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002836"/>
              </p:ext>
            </p:extLst>
          </p:nvPr>
        </p:nvGraphicFramePr>
        <p:xfrm>
          <a:off x="827584" y="2780929"/>
          <a:ext cx="7344817" cy="2232247"/>
        </p:xfrm>
        <a:graphic>
          <a:graphicData uri="http://schemas.openxmlformats.org/drawingml/2006/table">
            <a:tbl>
              <a:tblPr firstRow="1" firstCol="1" bandRow="1"/>
              <a:tblGrid>
                <a:gridCol w="244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6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Исследуемая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зона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Минимальная младенческая смертность -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Рmin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Максимальная младенческая смертность -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Рmax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промышленная зона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0,89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контрольная зона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0,746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кратность снижения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806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650" y="455367"/>
            <a:ext cx="8424813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Эти данные характеризует возможность снижения младенческой смертности при улучшении ведущих социально-гигиенических факторов (доход, культура) и современная организация медицинской помощи в два раза. Дифференцированное же увеличение дохода семьи позволяют в промышленной зоне снизить младенческую смертность до 90%; при этом своевременная госпитализация позволит так же снизить младенческую смертность до уровня 12,0%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 descr="http://mybuzines.ru/marinbiz.ru/wp-content/uploads/2013/10/7-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24944"/>
            <a:ext cx="4968552" cy="373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038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911" y="332656"/>
            <a:ext cx="8208912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1.Основные характеристики, в ранговом распределении - культура матери, образование ее, подушевой доход семьи и организация медицинской помощи.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2.Метод Байеса позволяет определить и оценить комплексное влияние факторов окружающей среды.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3.Комплексное влияние по Байесу изучали дифференцировано в промышленной зоне и зоне, где ПДК практически были без превышения.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Вероятностным методом Байеса установлено совокупное влияние изучаемых факторов: социально-гигиенических, организации медицинской помощи и загрязнения атмосферного воздуха. Это позволило определить ведущую роль факторов организации медицинской помощи и доход семьи: улучшением  доходов семьи, обеспечении основных характеристик  организации медицинской помощь младенческая смертность может быть снижена на  45-60%.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mobilmusic.ru/mfile/fc/ab/99/561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257" y="188640"/>
            <a:ext cx="8496944" cy="652222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99592" y="54868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1556792"/>
            <a:ext cx="7467600" cy="487375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«Если снижение коэффициентов общей смертности и увеличение средней продолжительности жизни имеют свои, хотя еще и не достигнутые пределы, то младенческая смертность физиологически не оправдана и недопустима» 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Салбаев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Орманбек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5584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33" y="307832"/>
            <a:ext cx="4096324" cy="320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72272"/>
            <a:ext cx="3816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4A66AC">
                    <a:lumMod val="75000"/>
                  </a:srgbClr>
                </a:solidFill>
              </a:rPr>
              <a:t> </a:t>
            </a:r>
            <a:r>
              <a:rPr lang="ru-RU" sz="2800" b="1" dirty="0">
                <a:solidFill>
                  <a:srgbClr val="4A66AC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РОЖДЕНИЕ РЕБЕНКА:</a:t>
            </a:r>
          </a:p>
          <a:p>
            <a:pPr marL="571500" lvl="0" indent="-571500">
              <a:buFont typeface="Wingdings" pitchFamily="2" charset="2"/>
              <a:buChar char="ü"/>
            </a:pPr>
            <a:r>
              <a:rPr lang="ru-RU" sz="2800" dirty="0">
                <a:solidFill>
                  <a:srgbClr val="4A66AC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Смена среды обитания;</a:t>
            </a:r>
          </a:p>
          <a:p>
            <a:pPr marL="571500" lvl="0" indent="-571500">
              <a:buFont typeface="Wingdings" pitchFamily="2" charset="2"/>
              <a:buChar char="ü"/>
            </a:pPr>
            <a:r>
              <a:rPr lang="ru-RU" sz="2800" dirty="0">
                <a:solidFill>
                  <a:srgbClr val="4A66AC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Борьба за выживание;</a:t>
            </a:r>
          </a:p>
          <a:p>
            <a:pPr lvl="0"/>
            <a:endParaRPr lang="ru-RU" sz="2800" dirty="0"/>
          </a:p>
        </p:txBody>
      </p:sp>
      <p:pic>
        <p:nvPicPr>
          <p:cNvPr id="6" name="Picture 2" descr="ÐÐ°ÑÑÐ¸Ð½ÐºÐ¸ Ð¿Ð¾ Ð·Ð°Ð¿ÑÐ¾ÑÑ Ð½Ð¾Ð²Ð¾ÑÐ¾Ð¶Ð´ÐµÐ½Ð½ÑÐ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9" t="5668" r="17568"/>
          <a:stretch/>
        </p:blipFill>
        <p:spPr bwMode="auto">
          <a:xfrm>
            <a:off x="611560" y="3425963"/>
            <a:ext cx="3528392" cy="304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4559675" y="4042615"/>
            <a:ext cx="39604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itchFamily="2" charset="2"/>
              <a:buChar char="ü"/>
            </a:pPr>
            <a:r>
              <a:rPr lang="ru-RU" sz="2800" dirty="0">
                <a:solidFill>
                  <a:srgbClr val="4A66AC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Стремление быть </a:t>
            </a:r>
          </a:p>
          <a:p>
            <a:pPr lvl="0"/>
            <a:r>
              <a:rPr lang="ru-RU" sz="2800" dirty="0">
                <a:solidFill>
                  <a:srgbClr val="4A66AC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      здоровым;</a:t>
            </a:r>
          </a:p>
          <a:p>
            <a:pPr marL="571500" lvl="0" indent="-571500">
              <a:buFont typeface="Wingdings" pitchFamily="2" charset="2"/>
              <a:buChar char="ü"/>
            </a:pPr>
            <a:r>
              <a:rPr lang="ru-RU" sz="2800" dirty="0">
                <a:solidFill>
                  <a:srgbClr val="4A66AC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Постепенная адаптация.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96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ÑÐµÐ±ÐµÐ½Ð¾Ðº ÐºÐ°ÑÑÐ¸Ð½ÐºÐ° ÑÐ¸ÑÑÐ½Ð¾Ð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681" y="1598028"/>
            <a:ext cx="1791196" cy="227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Ð¼Ð°Ð¼Ð° ÑÐ¸ÑÑÐ½Ð¾Ð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46" y="189341"/>
            <a:ext cx="1921067" cy="274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ÐºÑÐ¿Ð°Ð½Ð¸Ðµ ÑÐµÐ±ÐµÐ½ÐºÐ° ÑÐ¸ÑÑÐ½Ð¾Ð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509" y="189341"/>
            <a:ext cx="28575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ÐÐ°ÑÑÐ¸Ð½ÐºÐ¸ Ð¿Ð¾ Ð·Ð°Ð¿ÑÐ¾ÑÑ Ð´ÐµÑÑÐºÐ°Ñ ÐºÐ¾Ð¼Ð½Ð°ÑÐ° ÑÐ¸ÑÑÐ½Ð¾Ð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46" y="4048017"/>
            <a:ext cx="2880321" cy="232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ÐÐ°ÑÑÐ¸Ð½ÐºÐ¸ Ð¿Ð¾ Ð·Ð°Ð¿ÑÐ¾ÑÑ Ð´Ð¾ÑÐ¾Ð´ ÑÐµÐ¼ÑÐ¸ ÑÐ¸ÑÑÐ½Ð¾Ðº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" t="5143" r="14915" b="3117"/>
          <a:stretch/>
        </p:blipFill>
        <p:spPr bwMode="auto">
          <a:xfrm>
            <a:off x="5461287" y="4165179"/>
            <a:ext cx="3344107" cy="208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189341"/>
            <a:ext cx="2702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Внешнесредовые факторы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2224" y="6233061"/>
            <a:ext cx="2842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 семьи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046" y="6309721"/>
            <a:ext cx="2842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Жилищные условия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5778" y="2737316"/>
            <a:ext cx="2842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Кормление и уход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286" y="3074452"/>
            <a:ext cx="2842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матери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1979712" y="2420888"/>
            <a:ext cx="1377156" cy="515901"/>
          </a:xfrm>
          <a:prstGeom prst="rightArrow">
            <a:avLst>
              <a:gd name="adj1" fmla="val 50000"/>
              <a:gd name="adj2" fmla="val 11003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 rot="19759210">
            <a:off x="4987283" y="1686405"/>
            <a:ext cx="948008" cy="440993"/>
          </a:xfrm>
          <a:prstGeom prst="leftArrow">
            <a:avLst>
              <a:gd name="adj1" fmla="val 50000"/>
              <a:gd name="adj2" fmla="val 106259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8730449">
            <a:off x="3153190" y="4115329"/>
            <a:ext cx="895669" cy="460421"/>
          </a:xfrm>
          <a:prstGeom prst="rightArrow">
            <a:avLst>
              <a:gd name="adj1" fmla="val 50000"/>
              <a:gd name="adj2" fmla="val 9636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 rot="2346866">
            <a:off x="4565311" y="4125043"/>
            <a:ext cx="948008" cy="440993"/>
          </a:xfrm>
          <a:prstGeom prst="leftArrow">
            <a:avLst>
              <a:gd name="adj1" fmla="val 50000"/>
              <a:gd name="adj2" fmla="val 106259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157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644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Внешнесредовые факторы:</a:t>
            </a:r>
          </a:p>
          <a:p>
            <a:endParaRPr lang="ru-RU" sz="1200" b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медицинской помощи</a:t>
            </a:r>
          </a:p>
        </p:txBody>
      </p:sp>
      <p:pic>
        <p:nvPicPr>
          <p:cNvPr id="4098" name="Picture 2" descr="ÐÐ°ÑÑÐ¸Ð½ÐºÐ¸ Ð¿Ð¾ Ð·Ð°Ð¿ÑÐ¾ÑÑ ÐÐÐÐ¬ÐÐÐ¦Ð ÑÐ¸ÑÑÐ½Ð¾Ð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23994"/>
            <a:ext cx="3117754" cy="207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883" y="3992508"/>
            <a:ext cx="3469918" cy="274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Ð°ÑÑÐ¸Ð½ÐºÐ¸ Ð¿Ð¾ Ð·Ð°Ð¿ÑÐ¾ÑÑ Ð±Ð¾Ð»ÑÐ½Ð¸ÑÐ° ÑÐ¸ÑÑÐ½Ð¾Ðº Ð´Ð»Ñ Ð´ÐµÑÐµÐ¹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" t="6671" r="2912" b="4695"/>
          <a:stretch/>
        </p:blipFill>
        <p:spPr bwMode="auto">
          <a:xfrm>
            <a:off x="2685145" y="1558317"/>
            <a:ext cx="3633022" cy="259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049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773" y="476672"/>
            <a:ext cx="38772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влияние комплекса исследуемых факторов на младенческую смертность с выделением «ведущего звена».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506" name="Picture 2" descr="http://www.stihi.ru/pics/2017/06/18/5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75680"/>
            <a:ext cx="4325741" cy="6331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6246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Times New Roman"/>
            </a:endParaRPr>
          </a:p>
          <a:p>
            <a:endParaRPr lang="ru-RU" sz="2800" dirty="0">
              <a:latin typeface="Times New Roman"/>
            </a:endParaRPr>
          </a:p>
          <a:p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77928" y="548680"/>
            <a:ext cx="777686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Проведена математическая обработка материала, комплекса факторов воздействия на младенческую смертность, с применением «теории вероятностей», которую представила формула Байеса, полученная в результате доказательства теоремы гипотез. Формула определила возможность рассчитать «условную вероятность» смерти ребенка в возрасте до года с учетом факторов, которые в исследовании были определены ведущими: социально-гигиенических и организации медицинской помощи.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975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763284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попытаемся ответить на вопрос, как зависит смертность детей до года от биологических и социальных факторов — т. е. факторов хорошо изученных, а также от мало изученного фактора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загрязнения атмосферного воздуха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совсем не изученного фактора «войны» в нашем Донецком регионе.</a:t>
            </a:r>
          </a:p>
          <a:p>
            <a:endParaRPr lang="ru-RU" dirty="0"/>
          </a:p>
        </p:txBody>
      </p:sp>
      <p:pic>
        <p:nvPicPr>
          <p:cNvPr id="5124" name="Picture 4" descr="https://edufuture.biz/images/5/51/23.02-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01"/>
          <a:stretch/>
        </p:blipFill>
        <p:spPr bwMode="auto">
          <a:xfrm>
            <a:off x="1193894" y="2852936"/>
            <a:ext cx="632416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201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indeb.ru/images/books/189/image0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0966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5793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524</TotalTime>
  <Words>653</Words>
  <Application>Microsoft Office PowerPoint</Application>
  <PresentationFormat>Экран (4:3)</PresentationFormat>
  <Paragraphs>117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Schoolbook</vt:lpstr>
      <vt:lpstr>Times New Roman</vt:lpstr>
      <vt:lpstr>Times New Roman CYR</vt:lpstr>
      <vt:lpstr>Wingdings</vt:lpstr>
      <vt:lpstr>Wingdings 2</vt:lpstr>
      <vt:lpstr>Эркер</vt:lpstr>
      <vt:lpstr> ГОО ВПО Донецкий национальный медицинский  университет им. М. Горького Кафедра общественного здоровья, здравоохранения и  экономики  здравоохранения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Ранговое распределение факторов, влияющих на МС.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ГОО ВПО Донецкий национальный медицинский университет им. М. Горького Кафедра общественного здоровья, здравоохранения, экономики и истории медицины</dc:title>
  <dc:creator>student</dc:creator>
  <cp:lastModifiedBy>Яна</cp:lastModifiedBy>
  <cp:revision>50</cp:revision>
  <dcterms:created xsi:type="dcterms:W3CDTF">2018-04-20T07:39:22Z</dcterms:created>
  <dcterms:modified xsi:type="dcterms:W3CDTF">2020-11-03T06:05:11Z</dcterms:modified>
</cp:coreProperties>
</file>