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00" r:id="rId4"/>
    <p:sldId id="301" r:id="rId5"/>
    <p:sldId id="297" r:id="rId6"/>
    <p:sldId id="302" r:id="rId7"/>
    <p:sldId id="299" r:id="rId8"/>
    <p:sldId id="303" r:id="rId9"/>
    <p:sldId id="304" r:id="rId10"/>
    <p:sldId id="298" r:id="rId11"/>
    <p:sldId id="305" r:id="rId12"/>
    <p:sldId id="307" r:id="rId13"/>
    <p:sldId id="308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A26"/>
    <a:srgbClr val="9E0E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176575454960908"/>
          <c:y val="0.16734801457245496"/>
          <c:w val="0.55854289385944522"/>
          <c:h val="0.673658077343258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подгруппа 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explosion val="8"/>
          <c:dPt>
            <c:idx val="0"/>
            <c:spPr>
              <a:solidFill>
                <a:srgbClr val="660033"/>
              </a:solidFill>
              <a:ln w="3175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7.8627617609785139E-3"/>
                  <c:y val="-8.0932365539631863E-3"/>
                </c:manualLayout>
              </c:layout>
              <c:showVal val="1"/>
            </c:dLbl>
            <c:dLbl>
              <c:idx val="1"/>
              <c:layout>
                <c:manualLayout>
                  <c:x val="3.7090465025137402E-2"/>
                  <c:y val="4.9967437433354141E-2"/>
                </c:manualLayout>
              </c:layout>
              <c:showVal val="1"/>
            </c:dLbl>
            <c:dLbl>
              <c:idx val="2"/>
              <c:layout>
                <c:manualLayout>
                  <c:x val="4.6046212285476874E-2"/>
                  <c:y val="-4.335365810020683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недостаточность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0.27500000000000002</c:v>
                </c:pt>
                <c:pt idx="1">
                  <c:v>0.6120000000000001</c:v>
                </c:pt>
                <c:pt idx="2">
                  <c:v>0.11300000000000002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89791372342265"/>
          <c:y val="0.64753887299559332"/>
          <c:w val="0.34610215130735772"/>
          <c:h val="0.32158579602266429"/>
        </c:manualLayout>
      </c:layout>
      <c:txPr>
        <a:bodyPr/>
        <a:lstStyle/>
        <a:p>
          <a:pPr>
            <a:defRPr sz="1600" b="1">
              <a:solidFill>
                <a:srgbClr val="660033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 baseline="0" dirty="0" smtClean="0">
                <a:solidFill>
                  <a:srgbClr val="660033"/>
                </a:solidFill>
              </a:rPr>
              <a:t>Основная группа</a:t>
            </a:r>
            <a:endParaRPr lang="ru-RU" sz="180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9.798924337289687E-2"/>
          <c:y val="2.6401034805656556E-2"/>
        </c:manualLayout>
      </c:layout>
    </c:title>
    <c:plotArea>
      <c:layout>
        <c:manualLayout>
          <c:layoutTarget val="inner"/>
          <c:xMode val="edge"/>
          <c:yMode val="edge"/>
          <c:x val="0.14568197419729259"/>
          <c:y val="0.16211388803007129"/>
          <c:w val="0.47241035222182132"/>
          <c:h val="0.67889193543138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660033"/>
              </a:solidFill>
              <a:ln w="3175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7.8627617609785139E-3"/>
                  <c:y val="-8.0932365539631915E-3"/>
                </c:manualLayout>
              </c:layout>
              <c:showVal val="1"/>
            </c:dLbl>
            <c:dLbl>
              <c:idx val="1"/>
              <c:layout>
                <c:manualLayout>
                  <c:x val="3.7090465025137402E-2"/>
                  <c:y val="4.9967437433354155E-2"/>
                </c:manualLayout>
              </c:layout>
              <c:showVal val="1"/>
            </c:dLbl>
            <c:dLbl>
              <c:idx val="2"/>
              <c:layout>
                <c:manualLayout>
                  <c:x val="4.6046212285476867E-2"/>
                  <c:y val="-4.335365810020683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рецидив</c:v>
                </c:pt>
                <c:pt idx="1">
                  <c:v>нет рецидива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389791372342321"/>
          <c:y val="0.65121335724602025"/>
          <c:w val="0.26679546789523234"/>
          <c:h val="0.16361323103459505"/>
        </c:manualLayout>
      </c:layout>
      <c:txPr>
        <a:bodyPr/>
        <a:lstStyle/>
        <a:p>
          <a:pPr>
            <a:defRPr sz="1600" b="1">
              <a:solidFill>
                <a:srgbClr val="660033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 b="1" i="0" baseline="0" dirty="0" smtClean="0">
                <a:solidFill>
                  <a:srgbClr val="660033"/>
                </a:solidFill>
              </a:rPr>
              <a:t>Группа сравнения</a:t>
            </a:r>
            <a:endParaRPr lang="ru-RU" sz="1800" b="1" i="0" baseline="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0.59966283434481593"/>
          <c:y val="4.0564120326499684E-2"/>
        </c:manualLayout>
      </c:layout>
    </c:title>
    <c:plotArea>
      <c:layout>
        <c:manualLayout>
          <c:layoutTarget val="inner"/>
          <c:xMode val="edge"/>
          <c:yMode val="edge"/>
          <c:x val="0.18706858386118241"/>
          <c:y val="0.18095354077467179"/>
          <c:w val="0.55735089172972996"/>
          <c:h val="0.704807853593610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660033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/>
              </a:solidFill>
              <a:ln w="3175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 w="317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3.6768455179233113E-2"/>
                  <c:y val="4.2605807241120923E-3"/>
                </c:manualLayout>
              </c:layout>
              <c:showVal val="1"/>
            </c:dLbl>
            <c:dLbl>
              <c:idx val="1"/>
              <c:layout>
                <c:manualLayout>
                  <c:x val="-5.0969550440050915E-2"/>
                  <c:y val="-1.2249409410638581E-2"/>
                </c:manualLayout>
              </c:layout>
              <c:showVal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рец</c:v>
                </c:pt>
                <c:pt idx="1">
                  <c:v>недостаточнсоть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0.750000000000001</c:v>
                </c:pt>
                <c:pt idx="1">
                  <c:v>0.25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solidFill>
              <a:srgbClr val="6C0A26"/>
            </a:solidFill>
            <a:ln>
              <a:solidFill>
                <a:srgbClr val="6C0A26"/>
              </a:soli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легкая</c:v>
                </c:pt>
                <c:pt idx="2">
                  <c:v>умеренная </c:v>
                </c:pt>
                <c:pt idx="3">
                  <c:v>сильная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0.70000000000000007</c:v>
                </c:pt>
                <c:pt idx="1">
                  <c:v>7.5000000000000011E-2</c:v>
                </c:pt>
                <c:pt idx="2">
                  <c:v>0.125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сравнения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2.0061728395061731E-2"/>
                  <c:y val="-8.418097982683465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легкая</c:v>
                </c:pt>
                <c:pt idx="2">
                  <c:v>умеренная </c:v>
                </c:pt>
                <c:pt idx="3">
                  <c:v>сильная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0.25</c:v>
                </c:pt>
                <c:pt idx="1">
                  <c:v>0.15000000000000002</c:v>
                </c:pt>
                <c:pt idx="2">
                  <c:v>0.4</c:v>
                </c:pt>
                <c:pt idx="3">
                  <c:v>0.2</c:v>
                </c:pt>
              </c:numCache>
            </c:numRef>
          </c:val>
        </c:ser>
        <c:axId val="102045184"/>
        <c:axId val="102046720"/>
      </c:barChart>
      <c:catAx>
        <c:axId val="102045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2046720"/>
        <c:crosses val="autoZero"/>
        <c:auto val="1"/>
        <c:lblAlgn val="ctr"/>
        <c:lblOffset val="100"/>
      </c:catAx>
      <c:valAx>
        <c:axId val="102046720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2045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 baseline="0" dirty="0" smtClean="0">
                <a:solidFill>
                  <a:srgbClr val="660033"/>
                </a:solidFill>
              </a:rPr>
              <a:t>Основная группа</a:t>
            </a:r>
            <a:endParaRPr lang="ru-RU" sz="180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0.49565583506954086"/>
          <c:y val="4.852407998027318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91579811425701"/>
          <c:y val="0.29012528418251632"/>
          <c:w val="0.52763279458168744"/>
          <c:h val="0.63691446100345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подгруппа 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dPt>
            <c:idx val="0"/>
            <c:spPr>
              <a:solidFill>
                <a:srgbClr val="660033"/>
              </a:solidFill>
              <a:ln w="3175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7.8627617609785122E-3"/>
                  <c:y val="-8.093236553963188E-3"/>
                </c:manualLayout>
              </c:layout>
              <c:showVal val="1"/>
            </c:dLbl>
            <c:dLbl>
              <c:idx val="1"/>
              <c:layout>
                <c:manualLayout>
                  <c:x val="-5.6981201827832034E-2"/>
                  <c:y val="4.6153601980732277E-3"/>
                </c:manualLayout>
              </c:layout>
              <c:showVal val="1"/>
            </c:dLbl>
            <c:dLbl>
              <c:idx val="2"/>
              <c:layout>
                <c:manualLayout>
                  <c:x val="4.6046212285476867E-2"/>
                  <c:y val="-4.335365810020683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недостаточность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</c:v>
                </c:pt>
                <c:pt idx="1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89791372342299"/>
          <c:y val="0.65121335724602025"/>
          <c:w val="0.31771998426976478"/>
          <c:h val="0.31791132554936685"/>
        </c:manualLayout>
      </c:layout>
      <c:txPr>
        <a:bodyPr/>
        <a:lstStyle/>
        <a:p>
          <a:pPr>
            <a:defRPr sz="1600" b="1">
              <a:solidFill>
                <a:srgbClr val="660033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 b="1" i="0" baseline="0" dirty="0" smtClean="0">
                <a:solidFill>
                  <a:srgbClr val="660033"/>
                </a:solidFill>
              </a:rPr>
              <a:t>Группа сравнения</a:t>
            </a:r>
            <a:endParaRPr lang="ru-RU" sz="1800" b="1" i="0" baseline="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1.4435590980894078E-2"/>
          <c:y val="7.15308778822555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9439794246694"/>
          <c:y val="0.29534660290270837"/>
          <c:w val="0.68903994136099678"/>
          <c:h val="0.609633862230798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660033"/>
              </a:solidFill>
            </c:spPr>
          </c:dPt>
          <c:dPt>
            <c:idx val="1"/>
            <c:spPr>
              <a:solidFill>
                <a:schemeClr val="bg1"/>
              </a:solidFill>
              <a:ln w="31750"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 w="31750"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3.6768455179233113E-2"/>
                  <c:y val="4.2605807241120923E-3"/>
                </c:manualLayout>
              </c:layout>
              <c:showVal val="1"/>
            </c:dLbl>
            <c:dLbl>
              <c:idx val="1"/>
              <c:layout>
                <c:manualLayout>
                  <c:x val="-5.0969550440050915E-2"/>
                  <c:y val="-1.2249409410638581E-2"/>
                </c:manualLayout>
              </c:layout>
              <c:showVal val="1"/>
            </c:dLbl>
            <c:dLbl>
              <c:idx val="2"/>
              <c:layout>
                <c:manualLayout>
                  <c:x val="-6.6576543365127708E-2"/>
                  <c:y val="-4.7744063790891925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недостаточнсоть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0.25</c:v>
                </c:pt>
                <c:pt idx="1">
                  <c:v>0.65000000000000102</c:v>
                </c:pt>
                <c:pt idx="2">
                  <c:v>0.1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 b="1" i="0" baseline="0" dirty="0" smtClean="0">
                <a:solidFill>
                  <a:srgbClr val="660033"/>
                </a:solidFill>
              </a:rPr>
              <a:t>Группа контроля</a:t>
            </a:r>
            <a:endParaRPr lang="ru-RU" sz="1800" b="1" i="0" baseline="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7.6212209921226509E-4"/>
          <c:y val="0.807225123134466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8576626052323814"/>
          <c:y val="0.26235475260583585"/>
          <c:w val="0.71091759531852661"/>
          <c:h val="0.627722988044063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660033"/>
              </a:solidFill>
            </c:spPr>
          </c:dPt>
          <c:dPt>
            <c:idx val="1"/>
            <c:spPr>
              <a:solidFill>
                <a:schemeClr val="bg1"/>
              </a:solidFill>
              <a:ln w="31750"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 w="31750"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3.6768455179233113E-2"/>
                  <c:y val="4.2605807241120923E-3"/>
                </c:manualLayout>
              </c:layout>
              <c:showVal val="1"/>
            </c:dLbl>
            <c:dLbl>
              <c:idx val="1"/>
              <c:layout>
                <c:manualLayout>
                  <c:x val="-5.0969550440050915E-2"/>
                  <c:y val="-1.2249409410638581E-2"/>
                </c:manualLayout>
              </c:layout>
              <c:showVal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норма</c:v>
                </c:pt>
                <c:pt idx="1">
                  <c:v>недостаточнсоть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0.85000000000000064</c:v>
                </c:pt>
                <c:pt idx="1">
                  <c:v>0.15000000000000019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016224"/>
          </a:xfrm>
          <a:solidFill>
            <a:srgbClr val="6C0A26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ОЦЕНКА ЭФФЕКТИВНОСТИ САПЛЕМЕНТАЦИИ ВИТАМИНА D В ОТНОШЕНИИ СНИЖЕНИЯ ЧАСТОТЫ РЕЦИДИВОВ ФУНКЦИНАЛЬНЫХ АБДОМИНАЛЬНЫХ БОЛЕВЫХ РАССТРОЙСТВ У ДЕТЕЙ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7956376" cy="1584176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9E0E37"/>
                </a:solidFill>
              </a:rPr>
              <a:t>Докладчик: </a:t>
            </a:r>
            <a:r>
              <a:rPr lang="ru-RU" sz="1800" b="1" i="1" dirty="0" smtClean="0">
                <a:solidFill>
                  <a:srgbClr val="002060"/>
                </a:solidFill>
              </a:rPr>
              <a:t>Налётов Андрей Васильевич </a:t>
            </a:r>
            <a:r>
              <a:rPr lang="ru-RU" sz="1800" b="1" i="1" dirty="0" smtClean="0">
                <a:solidFill>
                  <a:srgbClr val="9E0E37"/>
                </a:solidFill>
              </a:rPr>
              <a:t>– зав.кафедрой педиатрии №2, д.м.н., доцент</a:t>
            </a:r>
          </a:p>
          <a:p>
            <a:pPr algn="r"/>
            <a:r>
              <a:rPr lang="ru-RU" sz="1800" b="1" i="1" dirty="0" smtClean="0">
                <a:solidFill>
                  <a:srgbClr val="002060"/>
                </a:solidFill>
              </a:rPr>
              <a:t>Карпенко Д.А. </a:t>
            </a:r>
            <a:r>
              <a:rPr lang="ru-RU" sz="1800" b="1" i="1" dirty="0" smtClean="0">
                <a:solidFill>
                  <a:srgbClr val="9E0E37"/>
                </a:solidFill>
              </a:rPr>
              <a:t>– ассистент кафедры педиатрии №2</a:t>
            </a:r>
          </a:p>
          <a:p>
            <a:pPr algn="r"/>
            <a:r>
              <a:rPr lang="ru-RU" sz="1800" b="1" i="1" dirty="0" err="1" smtClean="0">
                <a:solidFill>
                  <a:srgbClr val="002060"/>
                </a:solidFill>
              </a:rPr>
              <a:t>Масюта</a:t>
            </a:r>
            <a:r>
              <a:rPr lang="ru-RU" sz="1800" b="1" i="1" dirty="0" smtClean="0">
                <a:solidFill>
                  <a:srgbClr val="002060"/>
                </a:solidFill>
              </a:rPr>
              <a:t> Д.И. </a:t>
            </a:r>
            <a:r>
              <a:rPr lang="ru-RU" sz="1800" b="1" i="1" dirty="0" smtClean="0">
                <a:solidFill>
                  <a:srgbClr val="9E0E37"/>
                </a:solidFill>
              </a:rPr>
              <a:t>– доцент кафедры педиатрии №2, к.м.н., доцент</a:t>
            </a:r>
          </a:p>
          <a:p>
            <a:pPr algn="r"/>
            <a:endParaRPr lang="ru-RU" sz="2000" b="1" i="1" dirty="0" smtClean="0">
              <a:solidFill>
                <a:srgbClr val="9E0E3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  <a:solidFill>
            <a:srgbClr val="660033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ОЦЕНКА ЭФФЕКТИВНОСТИ САППЛЕМЕНТАЦИИ ВИТАМИНА </a:t>
            </a:r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</a:rPr>
              <a:t>рецидив расстройства)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924944"/>
          <a:ext cx="5652120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99992" y="1124744"/>
          <a:ext cx="46440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ВЫРАЖЕННОСТЬ АБДОМИНАЛЬНОГО БОЛЕВОГО СИНДРОМА ПРИ КОНТРОЛЬНОМ ВИЗИТЕ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4544" y="1052736"/>
          <a:ext cx="59401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99992" y="980728"/>
          <a:ext cx="46440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547664" y="4049688"/>
          <a:ext cx="60121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  <a:solidFill>
            <a:srgbClr val="66003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ОЦЕНКА ЭФФЕКТИВНОСТИ САППЛЕМЕНТАЦИИ ВИТАМИНА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обеспеченность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микронутриентом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92280" y="6021288"/>
            <a:ext cx="172819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</a:rPr>
              <a:t>35,7±8,8 </a:t>
            </a:r>
            <a:r>
              <a:rPr lang="ru-RU" b="1" dirty="0" err="1" smtClean="0">
                <a:solidFill>
                  <a:srgbClr val="660033"/>
                </a:solidFill>
              </a:rPr>
              <a:t>нг</a:t>
            </a:r>
            <a:r>
              <a:rPr lang="ru-RU" b="1" dirty="0" smtClean="0">
                <a:solidFill>
                  <a:srgbClr val="660033"/>
                </a:solidFill>
              </a:rPr>
              <a:t>/мл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3933056"/>
            <a:ext cx="172819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</a:rPr>
              <a:t>35,4±8,5 </a:t>
            </a:r>
            <a:r>
              <a:rPr lang="ru-RU" b="1" dirty="0" err="1" smtClean="0">
                <a:solidFill>
                  <a:srgbClr val="660033"/>
                </a:solidFill>
              </a:rPr>
              <a:t>нг</a:t>
            </a:r>
            <a:r>
              <a:rPr lang="ru-RU" b="1" dirty="0" smtClean="0">
                <a:solidFill>
                  <a:srgbClr val="660033"/>
                </a:solidFill>
              </a:rPr>
              <a:t>/мл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236296" y="3933056"/>
            <a:ext cx="172819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</a:rPr>
              <a:t>29,</a:t>
            </a:r>
            <a:r>
              <a:rPr lang="uk-UA" b="1" dirty="0" smtClean="0">
                <a:solidFill>
                  <a:srgbClr val="660033"/>
                </a:solidFill>
              </a:rPr>
              <a:t>0</a:t>
            </a:r>
            <a:r>
              <a:rPr lang="ru-RU" b="1" dirty="0" smtClean="0">
                <a:solidFill>
                  <a:srgbClr val="660033"/>
                </a:solidFill>
              </a:rPr>
              <a:t>±</a:t>
            </a:r>
            <a:r>
              <a:rPr lang="uk-UA" b="1" dirty="0" smtClean="0">
                <a:solidFill>
                  <a:srgbClr val="660033"/>
                </a:solidFill>
              </a:rPr>
              <a:t>8,9 </a:t>
            </a:r>
            <a:r>
              <a:rPr lang="uk-UA" b="1" dirty="0" err="1" smtClean="0">
                <a:solidFill>
                  <a:srgbClr val="660033"/>
                </a:solidFill>
              </a:rPr>
              <a:t>нг</a:t>
            </a:r>
            <a:r>
              <a:rPr lang="uk-UA" b="1" dirty="0" smtClean="0">
                <a:solidFill>
                  <a:srgbClr val="660033"/>
                </a:solidFill>
              </a:rPr>
              <a:t>/</a:t>
            </a:r>
            <a:r>
              <a:rPr lang="uk-UA" b="1" dirty="0" err="1" smtClean="0">
                <a:solidFill>
                  <a:srgbClr val="660033"/>
                </a:solidFill>
              </a:rPr>
              <a:t>мл</a:t>
            </a:r>
            <a:endParaRPr lang="ru-RU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ВЫВОДЫ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Сапплементация</a:t>
            </a:r>
            <a:r>
              <a:rPr lang="ru-RU" sz="2400" b="1" dirty="0" smtClean="0">
                <a:solidFill>
                  <a:srgbClr val="002060"/>
                </a:solidFill>
              </a:rPr>
              <a:t> водного раствора </a:t>
            </a:r>
            <a:r>
              <a:rPr lang="ru-RU" sz="2400" b="1" dirty="0" err="1" smtClean="0">
                <a:solidFill>
                  <a:srgbClr val="002060"/>
                </a:solidFill>
              </a:rPr>
              <a:t>холекальциферола</a:t>
            </a:r>
            <a:r>
              <a:rPr lang="ru-RU" sz="2400" b="1" dirty="0" smtClean="0">
                <a:solidFill>
                  <a:srgbClr val="002060"/>
                </a:solidFill>
              </a:rPr>
              <a:t> в дозе </a:t>
            </a:r>
            <a:r>
              <a:rPr lang="ru-RU" sz="2400" b="1" dirty="0" smtClean="0">
                <a:solidFill>
                  <a:srgbClr val="6C0A26"/>
                </a:solidFill>
              </a:rPr>
              <a:t>2000 МЕ/сутки</a:t>
            </a:r>
            <a:r>
              <a:rPr lang="ru-RU" sz="2400" b="1" dirty="0" smtClean="0">
                <a:solidFill>
                  <a:srgbClr val="002060"/>
                </a:solidFill>
              </a:rPr>
              <a:t> курсом </a:t>
            </a:r>
            <a:r>
              <a:rPr lang="ru-RU" sz="2400" b="1" dirty="0" smtClean="0">
                <a:solidFill>
                  <a:srgbClr val="6C0A26"/>
                </a:solidFill>
              </a:rPr>
              <a:t>6 месяцев </a:t>
            </a:r>
            <a:r>
              <a:rPr lang="ru-RU" sz="2400" b="1" dirty="0" smtClean="0">
                <a:solidFill>
                  <a:srgbClr val="002060"/>
                </a:solidFill>
              </a:rPr>
              <a:t>позволяет снизить частоту рецидивов ФАБР, выраженность основных клинических симптомов расстройства у детей старшего школьного возраста, а также нормализовать у них показатели обеспеченности витамином </a:t>
            </a:r>
            <a:r>
              <a:rPr lang="en-US" sz="2400" b="1" dirty="0" smtClean="0">
                <a:solidFill>
                  <a:srgbClr val="002060"/>
                </a:solidFill>
              </a:rPr>
              <a:t>D.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афедра\Наука\наша конф 2019\рисунки к презентации\солн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95936" y="404664"/>
            <a:ext cx="4824536" cy="23042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660033"/>
                </a:solidFill>
              </a:rPr>
              <a:t>Одной из наиболее частых причин обращения пациента за медицинской помощью к специалисту является абдоминальная </a:t>
            </a:r>
            <a:r>
              <a:rPr lang="ru-RU" sz="2000" b="1" dirty="0" smtClean="0">
                <a:solidFill>
                  <a:srgbClr val="660033"/>
                </a:solidFill>
              </a:rPr>
              <a:t>боль, </a:t>
            </a:r>
            <a:r>
              <a:rPr lang="ru-RU" sz="2000" b="1" dirty="0" smtClean="0">
                <a:solidFill>
                  <a:srgbClr val="660033"/>
                </a:solidFill>
              </a:rPr>
              <a:t>частота встречаемости которой среди детского населения составляет от 20 до 50%.</a:t>
            </a:r>
            <a:endParaRPr lang="en-US" sz="2000" b="1" dirty="0" smtClean="0">
              <a:solidFill>
                <a:srgbClr val="660033"/>
              </a:solidFill>
            </a:endParaRPr>
          </a:p>
          <a:p>
            <a:pPr algn="r"/>
            <a:r>
              <a:rPr lang="ru-RU" b="1" i="1" dirty="0" smtClean="0">
                <a:solidFill>
                  <a:srgbClr val="660033"/>
                </a:solidFill>
              </a:rPr>
              <a:t>Печкуров Д.В., 2012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4725144"/>
            <a:ext cx="4067944" cy="1944216"/>
          </a:xfrm>
          <a:prstGeom prst="roundRect">
            <a:avLst/>
          </a:prstGeom>
          <a:solidFill>
            <a:srgbClr val="6600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При этом до 90% случаев АБ в детском возрасте обусловлены функциональными причинами. </a:t>
            </a:r>
            <a:r>
              <a:rPr lang="ru-RU" b="1" i="1" dirty="0" err="1" smtClean="0">
                <a:solidFill>
                  <a:schemeClr val="bg1"/>
                </a:solidFill>
              </a:rPr>
              <a:t>Алентова</a:t>
            </a:r>
            <a:r>
              <a:rPr lang="ru-RU" b="1" i="1" dirty="0" smtClean="0">
                <a:solidFill>
                  <a:schemeClr val="bg1"/>
                </a:solidFill>
              </a:rPr>
              <a:t> Ю.Е. и </a:t>
            </a:r>
            <a:r>
              <a:rPr lang="ru-RU" b="1" i="1" dirty="0" err="1" smtClean="0">
                <a:solidFill>
                  <a:schemeClr val="bg1"/>
                </a:solidFill>
              </a:rPr>
              <a:t>соавт</a:t>
            </a:r>
            <a:r>
              <a:rPr lang="ru-RU" b="1" i="1" dirty="0" smtClean="0">
                <a:solidFill>
                  <a:schemeClr val="bg1"/>
                </a:solidFill>
              </a:rPr>
              <a:t>., 2017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6C0A26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ФУНКЦИОНАЛЬНЫЕ АБДОМИНАЛЬНЫЕ БОЛЕВЫЕ РАССТРОЙСТВА (ФАБР) У ДЕТЕЙ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5194920" cy="4709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Синдром раздраженного кишечника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Функциональная диспепсия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Абдоминальная мигрень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Функциональная абдоминальная боль (ФАБ) без других специфических проявлений (FAP-NOS).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ндрей\Documents\ПЕДИАТРИЯ\СЪЕЗД ВРАЧЕЙ ДНР\Cover-Rome-IV-3D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95232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012160" cy="4525963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Оптимальная обеспеченность детей витаминами, </a:t>
            </a:r>
            <a:r>
              <a:rPr lang="ru-RU" sz="2600" b="1" dirty="0" err="1" smtClean="0">
                <a:solidFill>
                  <a:srgbClr val="002060"/>
                </a:solidFill>
              </a:rPr>
              <a:t>эссенциальными</a:t>
            </a:r>
            <a:r>
              <a:rPr lang="ru-RU" sz="2600" b="1" dirty="0" smtClean="0">
                <a:solidFill>
                  <a:srgbClr val="002060"/>
                </a:solidFill>
              </a:rPr>
              <a:t> макро- и микроэлементами определяет их нормальный рост, умственное и физическое развитие, а также здоровье организма в целом.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1800" i="1" dirty="0" smtClean="0">
                <a:solidFill>
                  <a:srgbClr val="6C0A26"/>
                </a:solidFill>
              </a:rPr>
              <a:t>Национальная программа "Недостаточность витамина </a:t>
            </a:r>
            <a:r>
              <a:rPr lang="en-US" sz="1800" i="1" dirty="0" smtClean="0">
                <a:solidFill>
                  <a:srgbClr val="6C0A26"/>
                </a:solidFill>
              </a:rPr>
              <a:t>D</a:t>
            </a:r>
            <a:r>
              <a:rPr lang="ru-RU" sz="1800" i="1" dirty="0" smtClean="0">
                <a:solidFill>
                  <a:srgbClr val="6C0A26"/>
                </a:solidFill>
              </a:rPr>
              <a:t> у детей и подростков Российской Федерации: современные подходы к коррекции"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ндрей\Documents\ПЕДИАТРИЯ\Форум\КАРТИНКИ\nedostatochnost-vitamina-d-u-detej-i-podrostkov-rossijskoj-federacii-sovremennie-podhodi-k-korrekcii.jpg"/>
          <p:cNvPicPr>
            <a:picLocks noChangeAspect="1" noChangeArrowheads="1"/>
          </p:cNvPicPr>
          <p:nvPr/>
        </p:nvPicPr>
        <p:blipFill>
          <a:blip r:embed="rId2" cstate="print"/>
          <a:srcRect l="21774" r="21614"/>
          <a:stretch>
            <a:fillRect/>
          </a:stretch>
        </p:blipFill>
        <p:spPr bwMode="auto">
          <a:xfrm>
            <a:off x="6300192" y="1340768"/>
            <a:ext cx="2565388" cy="3706657"/>
          </a:xfrm>
          <a:prstGeom prst="rect">
            <a:avLst/>
          </a:prstGeom>
          <a:ln w="38100" cap="sq">
            <a:solidFill>
              <a:srgbClr val="6C0A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3384376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Витамин </a:t>
            </a:r>
            <a:r>
              <a:rPr lang="en-US" sz="2600" b="1" dirty="0" smtClean="0">
                <a:solidFill>
                  <a:srgbClr val="002060"/>
                </a:solidFill>
              </a:rPr>
              <a:t>D </a:t>
            </a:r>
            <a:r>
              <a:rPr lang="ru-RU" sz="2600" b="1" dirty="0" smtClean="0">
                <a:solidFill>
                  <a:srgbClr val="002060"/>
                </a:solidFill>
              </a:rPr>
              <a:t>является фактором, определяющим состав </a:t>
            </a:r>
            <a:r>
              <a:rPr lang="ru-RU" sz="2600" b="1" dirty="0" err="1" smtClean="0">
                <a:solidFill>
                  <a:srgbClr val="002060"/>
                </a:solidFill>
              </a:rPr>
              <a:t>микробиома</a:t>
            </a:r>
            <a:r>
              <a:rPr lang="ru-RU" sz="2600" b="1" dirty="0" smtClean="0">
                <a:solidFill>
                  <a:srgbClr val="002060"/>
                </a:solidFill>
              </a:rPr>
              <a:t> кишечника и иммунные механизмы в целом.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Снижение продукции 1,25(ОН)2-</a:t>
            </a:r>
            <a:r>
              <a:rPr lang="en-US" sz="2600" b="1" dirty="0" smtClean="0">
                <a:solidFill>
                  <a:srgbClr val="002060"/>
                </a:solidFill>
              </a:rPr>
              <a:t>D3 </a:t>
            </a:r>
            <a:r>
              <a:rPr lang="ru-RU" sz="2600" b="1" dirty="0" smtClean="0">
                <a:solidFill>
                  <a:srgbClr val="002060"/>
                </a:solidFill>
              </a:rPr>
              <a:t>или экспрессии рецепторов витамина </a:t>
            </a:r>
            <a:r>
              <a:rPr lang="en-US" sz="2600" b="1" dirty="0" smtClean="0">
                <a:solidFill>
                  <a:srgbClr val="002060"/>
                </a:solidFill>
              </a:rPr>
              <a:t>D </a:t>
            </a:r>
            <a:r>
              <a:rPr lang="ru-RU" sz="2600" b="1" dirty="0" smtClean="0">
                <a:solidFill>
                  <a:srgbClr val="002060"/>
                </a:solidFill>
              </a:rPr>
              <a:t>(</a:t>
            </a:r>
            <a:r>
              <a:rPr lang="en-US" sz="2600" b="1" dirty="0" smtClean="0">
                <a:solidFill>
                  <a:srgbClr val="002060"/>
                </a:solidFill>
              </a:rPr>
              <a:t>VDR) </a:t>
            </a:r>
            <a:r>
              <a:rPr lang="ru-RU" sz="2600" b="1" dirty="0" smtClean="0">
                <a:solidFill>
                  <a:srgbClr val="002060"/>
                </a:solidFill>
              </a:rPr>
              <a:t>меняет транскрипцию </a:t>
            </a:r>
            <a:r>
              <a:rPr lang="ru-RU" sz="2600" b="1" dirty="0" err="1" smtClean="0">
                <a:solidFill>
                  <a:srgbClr val="002060"/>
                </a:solidFill>
              </a:rPr>
              <a:t>кателицина</a:t>
            </a:r>
            <a:r>
              <a:rPr lang="ru-RU" sz="2600" b="1" dirty="0" smtClean="0">
                <a:solidFill>
                  <a:srgbClr val="002060"/>
                </a:solidFill>
              </a:rPr>
              <a:t> и </a:t>
            </a:r>
            <a:r>
              <a:rPr lang="ru-RU" sz="2600" b="1" dirty="0" err="1" smtClean="0">
                <a:solidFill>
                  <a:srgbClr val="002060"/>
                </a:solidFill>
              </a:rPr>
              <a:t>дефензина</a:t>
            </a:r>
            <a:r>
              <a:rPr lang="ru-RU" sz="2600" b="1" dirty="0" smtClean="0">
                <a:solidFill>
                  <a:srgbClr val="002060"/>
                </a:solidFill>
              </a:rPr>
              <a:t>, которые влияют на </a:t>
            </a:r>
            <a:r>
              <a:rPr lang="ru-RU" sz="2600" b="1" dirty="0" err="1" smtClean="0">
                <a:solidFill>
                  <a:srgbClr val="002060"/>
                </a:solidFill>
              </a:rPr>
              <a:t>микробиом</a:t>
            </a:r>
            <a:r>
              <a:rPr lang="ru-RU" sz="2600" b="1" dirty="0" smtClean="0">
                <a:solidFill>
                  <a:srgbClr val="002060"/>
                </a:solidFill>
              </a:rPr>
              <a:t> - увеличивают колонизации </a:t>
            </a:r>
            <a:r>
              <a:rPr lang="ru-RU" sz="2600" b="1" dirty="0" err="1" smtClean="0">
                <a:solidFill>
                  <a:srgbClr val="002060"/>
                </a:solidFill>
              </a:rPr>
              <a:t>протеобактерий</a:t>
            </a:r>
            <a:r>
              <a:rPr lang="ru-RU" sz="2600" b="1" dirty="0" smtClean="0">
                <a:solidFill>
                  <a:srgbClr val="002060"/>
                </a:solidFill>
              </a:rPr>
              <a:t> и усиливают воспалительный процесс при заболеваниях кишечника.</a:t>
            </a:r>
          </a:p>
          <a:p>
            <a:pPr algn="r">
              <a:buNone/>
            </a:pPr>
            <a:endParaRPr lang="en-US" sz="2100" dirty="0" smtClean="0"/>
          </a:p>
          <a:p>
            <a:pPr algn="r">
              <a:buNone/>
            </a:pPr>
            <a:r>
              <a:rPr lang="en-US" sz="1800" i="1" dirty="0" err="1" smtClean="0">
                <a:solidFill>
                  <a:srgbClr val="6C0A26"/>
                </a:solidFill>
              </a:rPr>
              <a:t>Tabatabaeizadeh</a:t>
            </a:r>
            <a:r>
              <a:rPr lang="en-US" sz="1800" i="1" dirty="0" smtClean="0">
                <a:solidFill>
                  <a:srgbClr val="6C0A26"/>
                </a:solidFill>
              </a:rPr>
              <a:t> S</a:t>
            </a:r>
            <a:r>
              <a:rPr lang="ru-RU" sz="1800" i="1" dirty="0" smtClean="0">
                <a:solidFill>
                  <a:srgbClr val="6C0A26"/>
                </a:solidFill>
              </a:rPr>
              <a:t>.</a:t>
            </a:r>
            <a:r>
              <a:rPr lang="en-US" sz="1800" i="1" dirty="0" smtClean="0">
                <a:solidFill>
                  <a:srgbClr val="6C0A26"/>
                </a:solidFill>
              </a:rPr>
              <a:t>A</a:t>
            </a:r>
            <a:r>
              <a:rPr lang="ru-RU" sz="1800" i="1" dirty="0" smtClean="0">
                <a:solidFill>
                  <a:srgbClr val="6C0A26"/>
                </a:solidFill>
              </a:rPr>
              <a:t>. </a:t>
            </a:r>
            <a:r>
              <a:rPr lang="en-US" sz="1800" i="1" dirty="0" smtClean="0">
                <a:solidFill>
                  <a:srgbClr val="6C0A26"/>
                </a:solidFill>
              </a:rPr>
              <a:t>et al. Vitamin D, the gut </a:t>
            </a:r>
            <a:r>
              <a:rPr lang="en-US" sz="1800" i="1" dirty="0" err="1" smtClean="0">
                <a:solidFill>
                  <a:srgbClr val="6C0A26"/>
                </a:solidFill>
              </a:rPr>
              <a:t>microbiome</a:t>
            </a:r>
            <a:r>
              <a:rPr lang="en-US" sz="1800" i="1" dirty="0" smtClean="0">
                <a:solidFill>
                  <a:srgbClr val="6C0A26"/>
                </a:solidFill>
              </a:rPr>
              <a:t> and inflammatory bowel disease. J Res Med </a:t>
            </a:r>
            <a:r>
              <a:rPr lang="en-US" sz="1800" i="1" dirty="0" err="1" smtClean="0">
                <a:solidFill>
                  <a:srgbClr val="6C0A26"/>
                </a:solidFill>
              </a:rPr>
              <a:t>Sci</a:t>
            </a:r>
            <a:r>
              <a:rPr lang="en-US" sz="1800" i="1" dirty="0" smtClean="0">
                <a:solidFill>
                  <a:srgbClr val="6C0A26"/>
                </a:solidFill>
              </a:rPr>
              <a:t> 2018; 23; 75.</a:t>
            </a:r>
          </a:p>
          <a:p>
            <a:endParaRPr lang="ru-RU" dirty="0"/>
          </a:p>
        </p:txBody>
      </p:sp>
      <p:pic>
        <p:nvPicPr>
          <p:cNvPr id="2050" name="Picture 2" descr="C:\Users\Андрей\Documents\ПЕДИАТРИЯ\Форум\КАРТИНКИ\482e-a6b6a3-11af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972820"/>
            <a:ext cx="4788024" cy="288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5112568" cy="5649491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Учитывая ингибирующее влияние витамина </a:t>
            </a:r>
            <a:r>
              <a:rPr lang="en-US" sz="2800" b="1" dirty="0" smtClean="0">
                <a:solidFill>
                  <a:srgbClr val="002060"/>
                </a:solidFill>
              </a:rPr>
              <a:t>D </a:t>
            </a:r>
            <a:r>
              <a:rPr lang="ru-RU" sz="2800" b="1" dirty="0" smtClean="0">
                <a:solidFill>
                  <a:srgbClr val="002060"/>
                </a:solidFill>
              </a:rPr>
              <a:t>на продукцию ИЛ-12, он может снижать активность воспалительного процесса в тканях при ВЗК.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Витамин </a:t>
            </a:r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r>
              <a:rPr lang="ru-RU" sz="2800" b="1" dirty="0" smtClean="0">
                <a:solidFill>
                  <a:srgbClr val="002060"/>
                </a:solidFill>
              </a:rPr>
              <a:t> влияет на гомеостаз слизистой оболочки толстой кишки, сохраняя целостность эпителиального барьера и заживляющую способность эпителия, что реализуются путем увеличения экспрессии белков, отвечающих за плотное соединение эпителиальных клеток между собой, включая </a:t>
            </a:r>
            <a:r>
              <a:rPr lang="ru-RU" sz="2800" b="1" dirty="0" err="1" smtClean="0">
                <a:solidFill>
                  <a:srgbClr val="002060"/>
                </a:solidFill>
              </a:rPr>
              <a:t>окклюдин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клаудин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винкулин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зонулин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r">
              <a:buNone/>
            </a:pPr>
            <a:r>
              <a:rPr lang="en-US" sz="1900" i="1" dirty="0" smtClean="0">
                <a:solidFill>
                  <a:srgbClr val="6C0A26"/>
                </a:solidFill>
              </a:rPr>
              <a:t>Meeker S. et al. Protective links</a:t>
            </a:r>
            <a:endParaRPr lang="ru-RU" sz="1900" i="1" dirty="0" smtClean="0">
              <a:solidFill>
                <a:srgbClr val="6C0A26"/>
              </a:solidFill>
            </a:endParaRPr>
          </a:p>
          <a:p>
            <a:pPr algn="r">
              <a:buNone/>
            </a:pPr>
            <a:r>
              <a:rPr lang="en-US" sz="1900" i="1" dirty="0" smtClean="0">
                <a:solidFill>
                  <a:srgbClr val="6C0A26"/>
                </a:solidFill>
              </a:rPr>
              <a:t>between vitamin D, inflammatory bowel disease and colon cancer. </a:t>
            </a:r>
            <a:endParaRPr lang="ru-RU" sz="1900" i="1" dirty="0" smtClean="0">
              <a:solidFill>
                <a:srgbClr val="6C0A26"/>
              </a:solidFill>
            </a:endParaRPr>
          </a:p>
          <a:p>
            <a:pPr algn="r">
              <a:buNone/>
            </a:pPr>
            <a:r>
              <a:rPr lang="en-US" sz="1900" i="1" dirty="0" smtClean="0">
                <a:solidFill>
                  <a:srgbClr val="6C0A26"/>
                </a:solidFill>
              </a:rPr>
              <a:t>World J.</a:t>
            </a:r>
            <a:r>
              <a:rPr lang="ru-RU" sz="1900" i="1" dirty="0" smtClean="0">
                <a:solidFill>
                  <a:srgbClr val="6C0A26"/>
                </a:solidFill>
              </a:rPr>
              <a:t> </a:t>
            </a:r>
            <a:r>
              <a:rPr lang="en-US" sz="1900" i="1" dirty="0" err="1" smtClean="0">
                <a:solidFill>
                  <a:srgbClr val="6C0A26"/>
                </a:solidFill>
              </a:rPr>
              <a:t>Gastroenterol</a:t>
            </a:r>
            <a:r>
              <a:rPr lang="en-US" sz="1900" i="1" dirty="0" smtClean="0">
                <a:solidFill>
                  <a:srgbClr val="6C0A26"/>
                </a:solidFill>
              </a:rPr>
              <a:t>. 2016</a:t>
            </a:r>
            <a:r>
              <a:rPr lang="ru-RU" sz="1900" i="1" dirty="0" smtClean="0">
                <a:solidFill>
                  <a:srgbClr val="6C0A26"/>
                </a:solidFill>
              </a:rPr>
              <a:t>;</a:t>
            </a:r>
            <a:r>
              <a:rPr lang="en-US" sz="1900" i="1" dirty="0" smtClean="0">
                <a:solidFill>
                  <a:srgbClr val="6C0A26"/>
                </a:solidFill>
              </a:rPr>
              <a:t> 22</a:t>
            </a:r>
            <a:r>
              <a:rPr lang="ru-RU" sz="1900" i="1" dirty="0" smtClean="0">
                <a:solidFill>
                  <a:srgbClr val="6C0A26"/>
                </a:solidFill>
              </a:rPr>
              <a:t> (</a:t>
            </a:r>
            <a:r>
              <a:rPr lang="en-US" sz="1900" i="1" dirty="0" smtClean="0">
                <a:solidFill>
                  <a:srgbClr val="6C0A26"/>
                </a:solidFill>
              </a:rPr>
              <a:t>3</a:t>
            </a:r>
            <a:r>
              <a:rPr lang="ru-RU" sz="1900" i="1" dirty="0" smtClean="0">
                <a:solidFill>
                  <a:srgbClr val="6C0A26"/>
                </a:solidFill>
              </a:rPr>
              <a:t>):</a:t>
            </a:r>
            <a:r>
              <a:rPr lang="en-US" sz="1900" i="1" dirty="0" smtClean="0">
                <a:solidFill>
                  <a:srgbClr val="6C0A26"/>
                </a:solidFill>
              </a:rPr>
              <a:t> 933-948.</a:t>
            </a:r>
            <a:endParaRPr lang="ru-RU" sz="1900" i="1" dirty="0">
              <a:solidFill>
                <a:srgbClr val="6C0A26"/>
              </a:solidFill>
            </a:endParaRPr>
          </a:p>
        </p:txBody>
      </p:sp>
      <p:pic>
        <p:nvPicPr>
          <p:cNvPr id="3074" name="Picture 2" descr="C:\Users\Андрей\Documents\ПЕДИАТРИЯ\Форум\КАРТИНКИ\photo_2019-04-17_16-48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644" y="2420888"/>
            <a:ext cx="3289589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260848"/>
          </a:xfrm>
          <a:solidFill>
            <a:srgbClr val="6C0A26"/>
          </a:solidFill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Цель работы. Оценка эффективности дополнительного приема водного раствора </a:t>
            </a:r>
            <a:r>
              <a:rPr lang="ru-RU" sz="3600" dirty="0" err="1" smtClean="0">
                <a:solidFill>
                  <a:schemeClr val="bg1"/>
                </a:solidFill>
              </a:rPr>
              <a:t>холекальциферола</a:t>
            </a:r>
            <a:r>
              <a:rPr lang="ru-RU" sz="3600" dirty="0" smtClean="0">
                <a:solidFill>
                  <a:schemeClr val="bg1"/>
                </a:solidFill>
              </a:rPr>
              <a:t> в отношении снижения частоты рецидивов ФАБР у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78098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МАТЕРИАЛЫ И МЕТОДЫ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4744"/>
            <a:ext cx="7272808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A26"/>
                </a:solidFill>
              </a:rPr>
              <a:t>На базе ООО «Медицинский центр </a:t>
            </a:r>
            <a:r>
              <a:rPr lang="ru-RU" b="1" dirty="0" err="1" smtClean="0">
                <a:solidFill>
                  <a:srgbClr val="6C0A26"/>
                </a:solidFill>
              </a:rPr>
              <a:t>Гастро-лайн</a:t>
            </a:r>
            <a:r>
              <a:rPr lang="ru-RU" b="1" dirty="0" smtClean="0">
                <a:solidFill>
                  <a:srgbClr val="6C0A26"/>
                </a:solidFill>
              </a:rPr>
              <a:t> г. Донецка» обследовано 80 пациентов старшего школьного возраста с ФАБР, которым было проведено одномесячное комплексное лечение расстройства</a:t>
            </a:r>
            <a:endParaRPr lang="ru-RU" b="1" dirty="0">
              <a:solidFill>
                <a:srgbClr val="6C0A2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708920"/>
            <a:ext cx="3456384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A26"/>
                </a:solidFill>
              </a:rPr>
              <a:t>Основная группа - 40 человек</a:t>
            </a:r>
            <a:endParaRPr lang="ru-RU" b="1" dirty="0">
              <a:solidFill>
                <a:srgbClr val="6C0A2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2708920"/>
            <a:ext cx="352839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A26"/>
                </a:solidFill>
              </a:rPr>
              <a:t>Группа сравнения - 40 человек</a:t>
            </a:r>
            <a:endParaRPr lang="ru-RU" b="1" dirty="0">
              <a:solidFill>
                <a:srgbClr val="6C0A2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149080"/>
            <a:ext cx="3456384" cy="12241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C0A26"/>
                </a:solidFill>
              </a:rPr>
              <a:t>Проведена </a:t>
            </a:r>
            <a:r>
              <a:rPr lang="ru-RU" sz="1600" b="1" dirty="0" err="1" smtClean="0">
                <a:solidFill>
                  <a:srgbClr val="6C0A26"/>
                </a:solidFill>
              </a:rPr>
              <a:t>сапплементация</a:t>
            </a:r>
            <a:r>
              <a:rPr lang="ru-RU" sz="1600" b="1" dirty="0" smtClean="0">
                <a:solidFill>
                  <a:srgbClr val="6C0A26"/>
                </a:solidFill>
              </a:rPr>
              <a:t> водного раствора </a:t>
            </a:r>
            <a:r>
              <a:rPr lang="ru-RU" sz="1600" b="1" dirty="0" err="1" smtClean="0">
                <a:solidFill>
                  <a:srgbClr val="6C0A26"/>
                </a:solidFill>
              </a:rPr>
              <a:t>холекальциферола</a:t>
            </a:r>
            <a:r>
              <a:rPr lang="ru-RU" sz="1600" b="1" dirty="0" smtClean="0">
                <a:solidFill>
                  <a:srgbClr val="6C0A26"/>
                </a:solidFill>
              </a:rPr>
              <a:t> в дозировке 2000 МЕ/сутки ежедневно курсом 6 месяцев</a:t>
            </a:r>
            <a:endParaRPr lang="ru-RU" sz="1600" b="1" dirty="0">
              <a:solidFill>
                <a:srgbClr val="6C0A2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4149080"/>
            <a:ext cx="3456384" cy="1224136"/>
          </a:xfrm>
          <a:prstGeom prst="roundRect">
            <a:avLst/>
          </a:prstGeom>
          <a:solidFill>
            <a:srgbClr val="FFFF00"/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6C0A26"/>
                </a:solidFill>
              </a:rPr>
              <a:t>На протяжении 6 месяцев получали плацебо</a:t>
            </a:r>
            <a:endParaRPr lang="ru-RU" sz="1600" b="1" dirty="0">
              <a:solidFill>
                <a:srgbClr val="6C0A2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5877272"/>
            <a:ext cx="7128792" cy="770384"/>
          </a:xfrm>
          <a:prstGeom prst="roundRect">
            <a:avLst/>
          </a:prstGeom>
          <a:solidFill>
            <a:srgbClr val="6C0A26"/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 эффективности </a:t>
            </a:r>
            <a:r>
              <a:rPr lang="ru-RU" dirty="0" err="1" smtClean="0"/>
              <a:t>сапплементации</a:t>
            </a:r>
            <a:r>
              <a:rPr lang="ru-RU" dirty="0" smtClean="0"/>
              <a:t> оценивались через 6 месяцев путем оценки частоты рецидивирования симптомов ФАБР.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411760" y="2276872"/>
            <a:ext cx="412624" cy="4023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339752" y="3717032"/>
            <a:ext cx="412624" cy="4023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131840" y="5445224"/>
            <a:ext cx="412624" cy="4023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28184" y="2276872"/>
            <a:ext cx="412624" cy="402344"/>
          </a:xfrm>
          <a:prstGeom prst="downArrow">
            <a:avLst/>
          </a:prstGeom>
          <a:solidFill>
            <a:srgbClr val="FFFF00"/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228184" y="3717032"/>
            <a:ext cx="412624" cy="402344"/>
          </a:xfrm>
          <a:prstGeom prst="downArrow">
            <a:avLst/>
          </a:prstGeom>
          <a:solidFill>
            <a:srgbClr val="FFFF00"/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868144" y="5445224"/>
            <a:ext cx="412624" cy="402344"/>
          </a:xfrm>
          <a:prstGeom prst="downArrow">
            <a:avLst/>
          </a:prstGeom>
          <a:solidFill>
            <a:srgbClr val="FFFF00"/>
          </a:solidFill>
          <a:ln>
            <a:solidFill>
              <a:srgbClr val="6C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6C0A26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ОБЕСПЕЧЕННОСТЬ ВИТАМИНОМ </a:t>
            </a:r>
            <a:r>
              <a:rPr lang="en-US" sz="3200" dirty="0" smtClean="0">
                <a:solidFill>
                  <a:schemeClr val="bg1"/>
                </a:solidFill>
              </a:rPr>
              <a:t>D </a:t>
            </a:r>
            <a:r>
              <a:rPr lang="ru-RU" sz="3200" dirty="0" smtClean="0">
                <a:solidFill>
                  <a:schemeClr val="bg1"/>
                </a:solidFill>
              </a:rPr>
              <a:t>ДЕТЕЙ С ФАБР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0" y="2060848"/>
          <a:ext cx="69847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 descr="C:\Users\Андрей\Desktop\человечки для презентации\depositphotos_62058931-stock-photo-3d-man-and-light-bu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1"/>
            <a:ext cx="2987824" cy="288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482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ОЦЕНКА ЭФФЕКТИВНОСТИ САПЛЕМЕНТАЦИИ ВИТАМИНА D В ОТНОШЕНИИ СНИЖЕНИЯ ЧАСТОТЫ РЕЦИДИВОВ ФУНКЦИНАЛЬНЫХ АБДОМИНАЛЬНЫХ БОЛЕВЫХ РАССТРОЙСТВ У ДЕТЕЙ</vt:lpstr>
      <vt:lpstr>Слайд 2</vt:lpstr>
      <vt:lpstr>ФУНКЦИОНАЛЬНЫЕ АБДОМИНАЛЬНЫЕ БОЛЕВЫЕ РАССТРОЙСТВА (ФАБР) У ДЕТЕЙ</vt:lpstr>
      <vt:lpstr>Слайд 4</vt:lpstr>
      <vt:lpstr>Слайд 5</vt:lpstr>
      <vt:lpstr>Слайд 6</vt:lpstr>
      <vt:lpstr>Слайд 7</vt:lpstr>
      <vt:lpstr>МАТЕРИАЛЫ И МЕТОДЫ</vt:lpstr>
      <vt:lpstr>ОБЕСПЕЧЕННОСТЬ ВИТАМИНОМ D ДЕТЕЙ С ФАБР</vt:lpstr>
      <vt:lpstr>ОЦЕНКА ЭФФЕКТИВНОСТИ САППЛЕМЕНТАЦИИ ВИТАМИНА D (рецидив расстройства)</vt:lpstr>
      <vt:lpstr>ВЫРАЖЕННОСТЬ АБДОМИНАЛЬНОГО БОЛЕВОГО СИНДРОМА ПРИ КОНТРОЛЬНОМ ВИЗИТЕ</vt:lpstr>
      <vt:lpstr>Слайд 12</vt:lpstr>
      <vt:lpstr>ВЫВОДЫ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риска развития аллергии на белки коровьего молока</dc:title>
  <dc:creator>Андрей</dc:creator>
  <cp:lastModifiedBy>Андрей</cp:lastModifiedBy>
  <cp:revision>100</cp:revision>
  <dcterms:created xsi:type="dcterms:W3CDTF">2020-08-22T05:23:42Z</dcterms:created>
  <dcterms:modified xsi:type="dcterms:W3CDTF">2020-10-22T16:21:30Z</dcterms:modified>
</cp:coreProperties>
</file>