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9" r:id="rId14"/>
    <p:sldId id="273" r:id="rId15"/>
    <p:sldId id="274" r:id="rId16"/>
    <p:sldId id="275" r:id="rId17"/>
    <p:sldId id="276" r:id="rId18"/>
    <p:sldId id="277" r:id="rId19"/>
    <p:sldId id="278" r:id="rId20"/>
    <p:sldId id="269" r:id="rId21"/>
    <p:sldId id="270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-42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 smtClean="0">
                <a:solidFill>
                  <a:srgbClr val="FF0000"/>
                </a:solidFill>
              </a:rPr>
              <a:t>Методы лечения</a:t>
            </a:r>
            <a:endParaRPr lang="ru-RU" sz="4400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Методы лечения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>
                <a:contourClr>
                  <a:schemeClr val="accent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B7-4FE8-8856-0C2E1CA5A30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B7-4FE8-8856-0C2E1CA5A300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B7-4FE8-8856-0C2E1CA5A3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BB7-4FE8-8856-0C2E1CA5A300}"/>
              </c:ext>
            </c:extLst>
          </c:dPt>
          <c:dLbls>
            <c:dLbl>
              <c:idx val="0"/>
              <c:layout>
                <c:manualLayout>
                  <c:x val="-2.1875001794209464E-2"/>
                  <c:y val="0.13611105805060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Открытые</a:t>
                    </a:r>
                    <a:r>
                      <a:rPr lang="ru-RU" sz="2400" baseline="0" dirty="0" smtClean="0"/>
                      <a:t> хирургические вмешательства 64% </a:t>
                    </a:r>
                    <a:r>
                      <a:rPr lang="ru-RU" sz="2400" baseline="0" dirty="0" smtClean="0"/>
                      <a:t>(108 случаев)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67431435976988"/>
                      <c:h val="0.24007862934946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B7-4FE8-8856-0C2E1CA5A300}"/>
                </c:ext>
              </c:extLst>
            </c:dLbl>
            <c:dLbl>
              <c:idx val="1"/>
              <c:layout>
                <c:manualLayout>
                  <c:x val="9.3893544446648955E-4"/>
                  <c:y val="-3.78168617405747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err="1" smtClean="0"/>
                      <a:t>Эндоваскулярные</a:t>
                    </a:r>
                    <a:r>
                      <a:rPr lang="ru-RU" sz="2000" baseline="0" dirty="0" smtClean="0"/>
                      <a:t> вмешательства 29% </a:t>
                    </a:r>
                    <a:r>
                      <a:rPr lang="ru-RU" sz="2000" baseline="0" dirty="0" smtClean="0"/>
                      <a:t>(48 </a:t>
                    </a:r>
                    <a:r>
                      <a:rPr lang="ru-RU" sz="2000" baseline="0" dirty="0" err="1" smtClean="0"/>
                      <a:t>случев</a:t>
                    </a:r>
                    <a:r>
                      <a:rPr lang="ru-RU" sz="2000" baseline="0" dirty="0" smtClean="0"/>
                      <a:t>)</a:t>
                    </a:r>
                    <a:endParaRPr lang="ru-RU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647984141074812"/>
                      <c:h val="0.16753691565134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BB7-4FE8-8856-0C2E1CA5A300}"/>
                </c:ext>
              </c:extLst>
            </c:dLbl>
            <c:dLbl>
              <c:idx val="2"/>
              <c:layout>
                <c:manualLayout>
                  <c:x val="-9.8555208214830253E-3"/>
                  <c:y val="2.8614323215853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Гибридные операции 5% </a:t>
                    </a:r>
                    <a:r>
                      <a:rPr lang="ru-RU" sz="2000" dirty="0" smtClean="0"/>
                      <a:t>(8 случаев)</a:t>
                    </a:r>
                    <a:endParaRPr lang="ru-RU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366217175301633"/>
                      <c:h val="0.15542945476888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B7-4FE8-8856-0C2E1CA5A300}"/>
                </c:ext>
              </c:extLst>
            </c:dLbl>
            <c:dLbl>
              <c:idx val="3"/>
              <c:layout>
                <c:manualLayout>
                  <c:x val="0.16401408005364829"/>
                  <c:y val="6.41112662746085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Ампутация 2% (2 случая)</a:t>
                    </a:r>
                    <a:endParaRPr lang="ru-RU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323628194452984"/>
                      <c:h val="9.5876029193266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BB7-4FE8-8856-0C2E1CA5A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Открытые хирургические вмешательства (54)</c:v>
                </c:pt>
                <c:pt idx="1">
                  <c:v>Эндоваскулярные вмешательства (24)</c:v>
                </c:pt>
                <c:pt idx="2">
                  <c:v>Гибридные операции (4)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64.3</c:v>
                </c:pt>
                <c:pt idx="1">
                  <c:v>28.5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B7-4FE8-8856-0C2E1CA5A30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C00000"/>
                </a:solidFill>
              </a:rPr>
              <a:t>Непосредственные результаты оперативного лечения</a:t>
            </a:r>
            <a:endParaRPr lang="ru-RU" sz="2800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F-41C9-9CB9-7BF8A1E8F0C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EF-41C9-9CB9-7BF8A1E8F0C4}"/>
              </c:ext>
            </c:extLst>
          </c:dPt>
          <c:dPt>
            <c:idx val="2"/>
            <c:bubble3D val="0"/>
            <c:spPr>
              <a:solidFill>
                <a:schemeClr val="tx2">
                  <a:lumMod val="1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F-41C9-9CB9-7BF8A1E8F0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EF-41C9-9CB9-7BF8A1E8F0C4}"/>
              </c:ext>
            </c:extLst>
          </c:dPt>
          <c:dLbls>
            <c:dLbl>
              <c:idx val="0"/>
              <c:layout>
                <c:manualLayout>
                  <c:x val="9.3229166666666669E-2"/>
                  <c:y val="1.11342957130358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Ишемия регрессировала 86% (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144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пациента)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74999999999999"/>
                      <c:h val="0.15784251968503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EF-41C9-9CB9-7BF8A1E8F0C4}"/>
                </c:ext>
              </c:extLst>
            </c:dLbl>
            <c:dLbl>
              <c:idx val="1"/>
              <c:layout>
                <c:manualLayout>
                  <c:x val="-5.729944899586549E-2"/>
                  <c:y val="2.64004500784443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Восстановление магистрального кровотока 12 %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(19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пациентов)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79790087303605"/>
                      <c:h val="0.19897428546055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4EF-41C9-9CB9-7BF8A1E8F0C4}"/>
                </c:ext>
              </c:extLst>
            </c:dLbl>
            <c:dLbl>
              <c:idx val="2"/>
              <c:layout>
                <c:manualLayout>
                  <c:x val="0.2220618028215223"/>
                  <c:y val="1.7317147856517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Ампутация 2% </a:t>
                    </a: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(4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случая)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26246719160102"/>
                      <c:h val="0.13725955088947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EF-41C9-9CB9-7BF8A1E8F0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Ишемия регрессировала</c:v>
                </c:pt>
                <c:pt idx="1">
                  <c:v>Восстановление магистрального кровотока</c:v>
                </c:pt>
                <c:pt idx="2">
                  <c:v>Ампутация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EF-41C9-9CB9-7BF8A1E8F0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8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9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68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7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4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5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3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8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8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5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DABF4F-7B1A-4791-8B00-F1D19CA555A8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257C-DAF7-4E3E-A849-06529C569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88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163" y="856295"/>
            <a:ext cx="9289891" cy="4167781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х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ирургического лечения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критической ишемии у больных с сахарным диабетом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996" y="5018601"/>
            <a:ext cx="9144000" cy="1655762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Василенко М.В.</a:t>
            </a:r>
          </a:p>
          <a:p>
            <a:pPr eaLnBrk="0" hangingPunct="0"/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неотложной и восстановительной хирургии </a:t>
            </a:r>
          </a:p>
          <a:p>
            <a:pPr eaLnBrk="0" hangingPunct="0"/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В.К. Гусака г. Донецк</a:t>
            </a:r>
            <a:endParaRPr lang="ru-RU" altLang="ru-RU" sz="1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42383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873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1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457139"/>
            <a:ext cx="8607287" cy="6158013"/>
          </a:xfrm>
        </p:spPr>
      </p:pic>
    </p:spTree>
    <p:extLst>
      <p:ext uri="{BB962C8B-B14F-4D97-AF65-F5344CB8AC3E}">
        <p14:creationId xmlns:p14="http://schemas.microsoft.com/office/powerpoint/2010/main" val="39652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2XR0W_-Y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682051"/>
            <a:ext cx="6340839" cy="5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A9k5rACe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05" y="682050"/>
            <a:ext cx="5437028" cy="5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rdin1\doctor\ПопивненкоФ.С\фото\Морозов\IMG_85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3211" r="15385" b="-7799"/>
          <a:stretch/>
        </p:blipFill>
        <p:spPr bwMode="auto">
          <a:xfrm>
            <a:off x="839450" y="0"/>
            <a:ext cx="9248932" cy="74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Ordin1\doctor\ПопивненкоФ.С\фото\Морозов\IMG_85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0597" r="17100" b="17206"/>
          <a:stretch/>
        </p:blipFill>
        <p:spPr bwMode="auto">
          <a:xfrm>
            <a:off x="614597" y="-3565"/>
            <a:ext cx="9670226" cy="68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rdin1\doctor\ПопивненкоФ.С\фото\Морозов\IMG_8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682" b="16832"/>
          <a:stretch/>
        </p:blipFill>
        <p:spPr bwMode="auto">
          <a:xfrm>
            <a:off x="452844" y="0"/>
            <a:ext cx="11234057" cy="68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Ordin1\doctor\ПопивненкоФ.С\фото\Морозов\IMG_85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372" r="29234" b="17499"/>
          <a:stretch/>
        </p:blipFill>
        <p:spPr bwMode="auto">
          <a:xfrm>
            <a:off x="116870" y="0"/>
            <a:ext cx="10411939" cy="67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Ordin1\doctor\ПопивненкоФ.С\фото\Морозов\IMG_85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5745" r="1961" b="25312"/>
          <a:stretch/>
        </p:blipFill>
        <p:spPr bwMode="auto">
          <a:xfrm>
            <a:off x="0" y="914401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Ordin1\doctor\ПопивненкоФ.С\фото\Морозов\IMG_8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 b="12879"/>
          <a:stretch/>
        </p:blipFill>
        <p:spPr bwMode="auto">
          <a:xfrm>
            <a:off x="194873" y="517258"/>
            <a:ext cx="11205944" cy="63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419" y="55722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1257485"/>
            <a:ext cx="11747861" cy="60437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Сахарный диабет во всем мире признан одним из наиболее важных неинфекционных заболеваний.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Он занимает четвертое место среди причин смертности в развитых странах. Число больных сахарным диабетом постоянно растет в связи с увеличением численности и возраста населения, урбанизации территории, распространенности ожирения и малоподвижного образа жизни.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39337"/>
            <a:ext cx="10990218" cy="657497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Constantia" panose="02030602050306030303" pitchFamily="18" charset="0"/>
              </a:rPr>
              <a:t>Отдалённые результаты</a:t>
            </a:r>
          </a:p>
          <a:p>
            <a:endParaRPr lang="ru-RU" altLang="ru-RU" sz="3200" dirty="0">
              <a:latin typeface="Constantia" panose="02030602050306030303" pitchFamily="18" charset="0"/>
            </a:endParaRPr>
          </a:p>
          <a:p>
            <a:r>
              <a:rPr lang="ru-RU" altLang="ru-RU" sz="3200" dirty="0" smtClean="0">
                <a:latin typeface="Constantia" panose="02030602050306030303" pitchFamily="18" charset="0"/>
              </a:rPr>
              <a:t>32 пациента </a:t>
            </a:r>
            <a:r>
              <a:rPr lang="ru-RU" altLang="ru-RU" sz="3200" dirty="0">
                <a:latin typeface="Constantia" panose="02030602050306030303" pitchFamily="18" charset="0"/>
              </a:rPr>
              <a:t>осмотрены через </a:t>
            </a:r>
            <a:r>
              <a:rPr lang="ru-RU" altLang="ru-RU" sz="3200" dirty="0" smtClean="0">
                <a:latin typeface="Constantia" panose="02030602050306030303" pitchFamily="18" charset="0"/>
              </a:rPr>
              <a:t>полгода и  </a:t>
            </a:r>
            <a:r>
              <a:rPr lang="ru-RU" altLang="ru-RU" sz="3200" dirty="0">
                <a:latin typeface="Constantia" panose="02030602050306030303" pitchFamily="18" charset="0"/>
              </a:rPr>
              <a:t>год </a:t>
            </a:r>
            <a:r>
              <a:rPr lang="ru-RU" altLang="ru-RU" sz="3200" dirty="0" smtClean="0">
                <a:latin typeface="Constantia" panose="02030602050306030303" pitchFamily="18" charset="0"/>
              </a:rPr>
              <a:t>после оперативного лечения. </a:t>
            </a:r>
            <a:endParaRPr lang="ru-RU" altLang="ru-RU" sz="3200" dirty="0">
              <a:latin typeface="Constantia" panose="02030602050306030303" pitchFamily="18" charset="0"/>
            </a:endParaRPr>
          </a:p>
          <a:p>
            <a:r>
              <a:rPr lang="ru-RU" altLang="ru-RU" sz="3200" dirty="0">
                <a:latin typeface="Constantia" panose="02030602050306030303" pitchFamily="18" charset="0"/>
              </a:rPr>
              <a:t>У 4</a:t>
            </a:r>
            <a:r>
              <a:rPr lang="ru-RU" altLang="ru-RU" sz="3200" dirty="0" smtClean="0">
                <a:latin typeface="Constantia" panose="02030602050306030303" pitchFamily="18" charset="0"/>
              </a:rPr>
              <a:t> </a:t>
            </a:r>
            <a:r>
              <a:rPr lang="ru-RU" altLang="ru-RU" sz="3200" dirty="0">
                <a:latin typeface="Constantia" panose="02030602050306030303" pitchFamily="18" charset="0"/>
              </a:rPr>
              <a:t>больных сохраняется пульсация на артериях стопы. </a:t>
            </a:r>
          </a:p>
          <a:p>
            <a:r>
              <a:rPr lang="ru-RU" altLang="ru-RU" sz="3200" dirty="0" smtClean="0">
                <a:latin typeface="Constantia" panose="02030602050306030303" pitchFamily="18" charset="0"/>
              </a:rPr>
              <a:t>Двум больным выполнена ампутация нижней конечности по месту жительства через 3 и 8 месяцев после вмешательства. </a:t>
            </a:r>
            <a:endParaRPr lang="ru-RU" altLang="ru-RU" sz="3200" dirty="0">
              <a:latin typeface="Constantia" panose="02030602050306030303" pitchFamily="18" charset="0"/>
            </a:endParaRPr>
          </a:p>
          <a:p>
            <a:r>
              <a:rPr lang="ru-RU" altLang="ru-RU" sz="3200" dirty="0">
                <a:latin typeface="Constantia" panose="02030602050306030303" pitchFamily="18" charset="0"/>
              </a:rPr>
              <a:t>У </a:t>
            </a:r>
            <a:r>
              <a:rPr lang="ru-RU" altLang="ru-RU" sz="3200" dirty="0" smtClean="0">
                <a:latin typeface="Constantia" panose="02030602050306030303" pitchFamily="18" charset="0"/>
              </a:rPr>
              <a:t>остальных больных ишемия регрессировала до уровня 2-А/2-Б </a:t>
            </a:r>
            <a:r>
              <a:rPr lang="ru-RU" altLang="ru-RU" sz="3200" dirty="0" err="1" smtClean="0">
                <a:latin typeface="Constantia" panose="02030602050306030303" pitchFamily="18" charset="0"/>
              </a:rPr>
              <a:t>ст</a:t>
            </a:r>
            <a:r>
              <a:rPr lang="ru-RU" altLang="ru-RU" sz="3200" dirty="0" smtClean="0">
                <a:latin typeface="Constantia" panose="02030602050306030303" pitchFamily="18" charset="0"/>
              </a:rPr>
              <a:t> и сохраняется на прежнем уровне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Constantia" panose="02030602050306030303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28" y="104805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Выводы: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93" y="805070"/>
            <a:ext cx="10614990" cy="54764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Открытые хирургические и </a:t>
            </a:r>
            <a:r>
              <a:rPr lang="ru-RU" sz="3200" dirty="0" err="1" smtClean="0"/>
              <a:t>эндоваскулярные</a:t>
            </a:r>
            <a:r>
              <a:rPr lang="ru-RU" sz="3200" dirty="0" smtClean="0"/>
              <a:t> </a:t>
            </a:r>
            <a:r>
              <a:rPr lang="ru-RU" sz="3200" dirty="0"/>
              <a:t>вмешательства при критической ишемии ног на фоне сахарного диабета являются оправданным и обоснованным подходом к лечению, эффективным способом купирования критической ишемии и сохранения опорной функции конечности, позволяющим избежать высокой ампутации. </a:t>
            </a:r>
            <a:endParaRPr lang="ru-RU" sz="3200" dirty="0" smtClean="0"/>
          </a:p>
          <a:p>
            <a:r>
              <a:rPr lang="ru-RU" sz="3200" dirty="0" smtClean="0"/>
              <a:t>Для </a:t>
            </a:r>
            <a:r>
              <a:rPr lang="ru-RU" sz="3200" dirty="0"/>
              <a:t>улучшения результатов лечения  необходима ранняя диагностика и своевременное формирование  показаний к </a:t>
            </a:r>
            <a:r>
              <a:rPr lang="ru-RU" sz="3200" dirty="0" err="1"/>
              <a:t>реваскуляризации</a:t>
            </a:r>
            <a:r>
              <a:rPr lang="ru-RU" sz="3200" dirty="0"/>
              <a:t> до развития критической степени ишемии.</a:t>
            </a:r>
          </a:p>
        </p:txBody>
      </p:sp>
    </p:spTree>
    <p:extLst>
      <p:ext uri="{BB962C8B-B14F-4D97-AF65-F5344CB8AC3E}">
        <p14:creationId xmlns:p14="http://schemas.microsoft.com/office/powerpoint/2010/main" val="1521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47"/>
            <a:ext cx="12191999" cy="6890657"/>
          </a:xfrm>
        </p:spPr>
      </p:pic>
    </p:spTree>
    <p:extLst>
      <p:ext uri="{BB962C8B-B14F-4D97-AF65-F5344CB8AC3E}">
        <p14:creationId xmlns:p14="http://schemas.microsoft.com/office/powerpoint/2010/main" val="140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316686" cy="721069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3200" dirty="0"/>
              <a:t>Сахарный диабет является одним из основных факторов риска заболеваний периферических артерий. </a:t>
            </a:r>
          </a:p>
          <a:p>
            <a:r>
              <a:rPr lang="ru-RU" sz="3200" dirty="0" smtClean="0"/>
              <a:t>Течение атеросклероза при сахарном диабете более агрессивное, частота критической ишемии конечностей значительно выше, чем у больных без сахарного диабета.</a:t>
            </a:r>
          </a:p>
          <a:p>
            <a:r>
              <a:rPr lang="ru-RU" sz="3200" dirty="0" smtClean="0"/>
              <a:t>Лечение хронической ишемии у больных сахарным диабетом остается весьма сложным вопросом, т.к. многоуровневый </a:t>
            </a:r>
            <a:r>
              <a:rPr lang="ru-RU" sz="3200" dirty="0"/>
              <a:t>и дистальный характер поражения артерий при сахарном диабете, наличие тяжелых сопутствующих патологий ограничивают технические возможности и показания к выполнению реконструктивных операций.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75" y="1828800"/>
            <a:ext cx="42179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130629"/>
            <a:ext cx="11852365" cy="6165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4400" b="1" dirty="0" smtClean="0"/>
              <a:t>Цель </a:t>
            </a:r>
            <a:r>
              <a:rPr lang="ru-RU" sz="4400" b="1" dirty="0"/>
              <a:t>исследования: </a:t>
            </a:r>
            <a:endParaRPr lang="ru-RU" sz="4400" b="1" dirty="0" smtClean="0"/>
          </a:p>
          <a:p>
            <a:pPr marL="0" indent="0" algn="just">
              <a:buNone/>
            </a:pPr>
            <a:r>
              <a:rPr lang="ru-RU" sz="4400" dirty="0" smtClean="0"/>
              <a:t>Изучить </a:t>
            </a:r>
            <a:r>
              <a:rPr lang="ru-RU" sz="4400" dirty="0"/>
              <a:t>эффективность </a:t>
            </a:r>
            <a:r>
              <a:rPr lang="ru-RU" sz="4400" dirty="0" smtClean="0"/>
              <a:t>хирургических вмешательств </a:t>
            </a:r>
            <a:r>
              <a:rPr lang="ru-RU" sz="4400" dirty="0"/>
              <a:t>у пациентов с многоуровневым </a:t>
            </a:r>
            <a:r>
              <a:rPr lang="ru-RU" sz="4400" dirty="0" err="1"/>
              <a:t>окклюзионно</a:t>
            </a:r>
            <a:r>
              <a:rPr lang="ru-RU" sz="4400" dirty="0"/>
              <a:t>-стенотическим поражением артерий нижних конечностей и критической ишемией на фоне сахарного диабета.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6" y="1149532"/>
            <a:ext cx="11965577" cy="64704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Материал и методы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4000" b="1" dirty="0" smtClean="0"/>
              <a:t>Исследование включает в себя 168 пациентов (из них 104 мужчины и 64 женщины), находившихся на лечении в отделении хирургии сосудов ИНВХ им. В.К. Гусака в течении 2017-2018 годов в возрасте от 42 до 82 лет (средний возраст составил 73,5 года).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4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63521"/>
              </p:ext>
            </p:extLst>
          </p:nvPr>
        </p:nvGraphicFramePr>
        <p:xfrm>
          <a:off x="714103" y="1184367"/>
          <a:ext cx="10537371" cy="53264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0832">
                  <a:extLst>
                    <a:ext uri="{9D8B030D-6E8A-4147-A177-3AD203B41FA5}">
                      <a16:colId xmlns:a16="http://schemas.microsoft.com/office/drawing/2014/main" xmlns="" val="384495988"/>
                    </a:ext>
                  </a:extLst>
                </a:gridCol>
                <a:gridCol w="5426539">
                  <a:extLst>
                    <a:ext uri="{9D8B030D-6E8A-4147-A177-3AD203B41FA5}">
                      <a16:colId xmlns:a16="http://schemas.microsoft.com/office/drawing/2014/main" xmlns="" val="242389920"/>
                    </a:ext>
                  </a:extLst>
                </a:gridCol>
              </a:tblGrid>
              <a:tr h="1909025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Степень ишемии (классификация</a:t>
                      </a:r>
                      <a:r>
                        <a:rPr lang="ru-RU" sz="3600" baseline="0" dirty="0" smtClean="0"/>
                        <a:t> </a:t>
                      </a:r>
                    </a:p>
                    <a:p>
                      <a:r>
                        <a:rPr lang="ru-RU" sz="3600" baseline="0" dirty="0" smtClean="0"/>
                        <a:t>А.В. Покровского)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Кол-во больных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229734"/>
                  </a:ext>
                </a:extLst>
              </a:tr>
              <a:tr h="113914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II-</a:t>
                      </a:r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36 (21,4%)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640307"/>
                  </a:ext>
                </a:extLst>
              </a:tr>
              <a:tr h="113914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III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44 (26,2%)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082578"/>
                  </a:ext>
                </a:extLst>
              </a:tr>
              <a:tr h="113914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IV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76 (45,2%)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40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657899"/>
              </p:ext>
            </p:extLst>
          </p:nvPr>
        </p:nvGraphicFramePr>
        <p:xfrm>
          <a:off x="646111" y="1393371"/>
          <a:ext cx="10572206" cy="4380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6103">
                  <a:extLst>
                    <a:ext uri="{9D8B030D-6E8A-4147-A177-3AD203B41FA5}">
                      <a16:colId xmlns:a16="http://schemas.microsoft.com/office/drawing/2014/main" xmlns="" val="3588027198"/>
                    </a:ext>
                  </a:extLst>
                </a:gridCol>
                <a:gridCol w="5286103">
                  <a:extLst>
                    <a:ext uri="{9D8B030D-6E8A-4147-A177-3AD203B41FA5}">
                      <a16:colId xmlns:a16="http://schemas.microsoft.com/office/drawing/2014/main" xmlns="" val="888849564"/>
                    </a:ext>
                  </a:extLst>
                </a:gridCol>
              </a:tblGrid>
              <a:tr h="14601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Степень острой ишемии по В.С. Савельеву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Кол-во больных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3582784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I</a:t>
                      </a:r>
                      <a:r>
                        <a:rPr lang="ru-RU" sz="5400" dirty="0" smtClean="0"/>
                        <a:t>-Б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 (2,4%)</a:t>
                      </a:r>
                      <a:endParaRPr lang="ru-R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482497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II</a:t>
                      </a:r>
                      <a:r>
                        <a:rPr lang="ru-RU" sz="4800" b="0" dirty="0" smtClean="0"/>
                        <a:t>-А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8 (4,8%)</a:t>
                      </a:r>
                      <a:endParaRPr lang="ru-R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75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129" y="204240"/>
            <a:ext cx="9404723" cy="1400530"/>
          </a:xfrm>
        </p:spPr>
        <p:txBody>
          <a:bodyPr/>
          <a:lstStyle/>
          <a:p>
            <a:pPr algn="ctr"/>
            <a:r>
              <a:rPr lang="ru-RU" altLang="ru-RU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Сопутсвующие</a:t>
            </a:r>
            <a:r>
              <a:rPr lang="ru-RU" alt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патологии</a:t>
            </a:r>
            <a:r>
              <a:rPr lang="ru-RU" altLang="ru-RU" sz="4400" dirty="0">
                <a:latin typeface="Times New Roman" panose="02020603050405020304" pitchFamily="18" charset="0"/>
              </a:rPr>
              <a:t>:</a:t>
            </a:r>
            <a:br>
              <a:rPr lang="ru-RU" altLang="ru-RU" sz="4400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08" y="1302025"/>
            <a:ext cx="10418292" cy="563548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altLang="ru-RU" sz="3200" dirty="0">
                <a:latin typeface="Times New Roman" panose="02020603050405020304" pitchFamily="18" charset="0"/>
              </a:rPr>
              <a:t>74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%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124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пациента) имели сопутствующую патологию.</a:t>
            </a:r>
          </a:p>
          <a:p>
            <a:pPr>
              <a:buFontTx/>
              <a:buChar char="•"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Из них </a:t>
            </a:r>
            <a:r>
              <a:rPr lang="ru-RU" altLang="ru-RU" sz="3200" dirty="0">
                <a:latin typeface="Times New Roman" panose="02020603050405020304" pitchFamily="18" charset="0"/>
              </a:rPr>
              <a:t>23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%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28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пациентов) имели два и более сопутствующих заболевания.</a:t>
            </a:r>
          </a:p>
          <a:p>
            <a:pPr>
              <a:buFontTx/>
              <a:buChar char="•"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Наиболее часто встречались ишемическая болезнь сердца – 65%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110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случаев), гипертоническая болезнь – 52%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88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пациентов).</a:t>
            </a:r>
            <a:endParaRPr lang="ru-RU" altLang="ru-RU" sz="3200" dirty="0" smtClean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В 10% случаев (у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16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больных) имелись критические стенозы внутренних сонных артерий</a:t>
            </a:r>
            <a:endParaRPr lang="ru-RU" alt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1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284" y="269966"/>
            <a:ext cx="9403742" cy="567363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</a:rPr>
              <a:t>План обследования:</a:t>
            </a:r>
          </a:p>
          <a:p>
            <a:endParaRPr lang="ru-RU" altLang="ru-RU" sz="32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УЗДГ</a:t>
            </a:r>
            <a:endParaRPr lang="ru-RU" altLang="ru-RU" sz="28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ЭКГ</a:t>
            </a:r>
            <a:endParaRPr lang="ru-RU" altLang="ru-RU" sz="28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</a:t>
            </a:r>
            <a:r>
              <a:rPr lang="ru-RU" altLang="ru-RU" sz="2800" dirty="0" err="1">
                <a:latin typeface="Times New Roman" panose="02020603050405020304" pitchFamily="18" charset="0"/>
              </a:rPr>
              <a:t>ЭхоКГ</a:t>
            </a:r>
            <a:endParaRPr lang="ru-RU" altLang="ru-RU" sz="28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Наблюдение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кардиолога, эндокринолога</a:t>
            </a:r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  Контроль глюкозы крови, </a:t>
            </a:r>
            <a:r>
              <a:rPr lang="ru-RU" altLang="ru-RU" sz="2800" dirty="0" err="1" smtClean="0">
                <a:latin typeface="Times New Roman" panose="02020603050405020304" pitchFamily="18" charset="0"/>
              </a:rPr>
              <a:t>гликозилированный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     гемоглобин</a:t>
            </a:r>
            <a:endParaRPr lang="ru-RU" altLang="ru-RU" sz="26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</a:t>
            </a:r>
            <a:r>
              <a:rPr lang="ru-RU" altLang="ru-RU" sz="2800" dirty="0" err="1">
                <a:latin typeface="Times New Roman" panose="02020603050405020304" pitchFamily="18" charset="0"/>
              </a:rPr>
              <a:t>Аортография</a:t>
            </a:r>
            <a:r>
              <a:rPr lang="ru-RU" altLang="ru-RU" sz="2800" dirty="0">
                <a:latin typeface="Times New Roman" panose="02020603050405020304" pitchFamily="18" charset="0"/>
              </a:rPr>
              <a:t> по </a:t>
            </a:r>
            <a:r>
              <a:rPr lang="ru-RU" altLang="ru-RU" sz="2800" dirty="0" err="1">
                <a:latin typeface="Times New Roman" panose="02020603050405020304" pitchFamily="18" charset="0"/>
              </a:rPr>
              <a:t>Сельдингеру</a:t>
            </a:r>
            <a:endParaRPr lang="ru-RU" altLang="ru-RU" sz="2800" dirty="0"/>
          </a:p>
          <a:p>
            <a:pPr lvl="1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</a:rPr>
              <a:t>   </a:t>
            </a:r>
            <a:r>
              <a:rPr lang="ru-RU" altLang="ru-RU" sz="2800" dirty="0" err="1">
                <a:latin typeface="Times New Roman" panose="02020603050405020304" pitchFamily="18" charset="0"/>
              </a:rPr>
              <a:t>Липидограмма</a:t>
            </a:r>
            <a:endParaRPr lang="ru-RU" alt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9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1372</TotalTime>
  <Words>536</Words>
  <Application>Microsoft Office PowerPoint</Application>
  <PresentationFormat>Произвольный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Особенности хирургического лечения критической ишемии у больных с сахарным диабетом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Сопутсвующие патологии: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Хирургическое и эндоваскулярное лечение критической ишемии у больных с сахарным диабетом</dc:title>
  <dc:creator>Пользователь Windows</dc:creator>
  <cp:lastModifiedBy>User</cp:lastModifiedBy>
  <cp:revision>69</cp:revision>
  <dcterms:created xsi:type="dcterms:W3CDTF">2018-11-06T16:26:50Z</dcterms:created>
  <dcterms:modified xsi:type="dcterms:W3CDTF">2019-05-24T08:13:05Z</dcterms:modified>
</cp:coreProperties>
</file>