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26" r:id="rId1"/>
  </p:sldMasterIdLst>
  <p:notesMasterIdLst>
    <p:notesMasterId r:id="rId41"/>
  </p:notesMasterIdLst>
  <p:sldIdLst>
    <p:sldId id="256" r:id="rId2"/>
    <p:sldId id="565" r:id="rId3"/>
    <p:sldId id="547" r:id="rId4"/>
    <p:sldId id="543" r:id="rId5"/>
    <p:sldId id="544" r:id="rId6"/>
    <p:sldId id="548" r:id="rId7"/>
    <p:sldId id="578" r:id="rId8"/>
    <p:sldId id="549" r:id="rId9"/>
    <p:sldId id="579" r:id="rId10"/>
    <p:sldId id="581" r:id="rId11"/>
    <p:sldId id="582" r:id="rId12"/>
    <p:sldId id="591" r:id="rId13"/>
    <p:sldId id="580" r:id="rId14"/>
    <p:sldId id="590" r:id="rId15"/>
    <p:sldId id="566" r:id="rId16"/>
    <p:sldId id="560" r:id="rId17"/>
    <p:sldId id="558" r:id="rId18"/>
    <p:sldId id="593" r:id="rId19"/>
    <p:sldId id="607" r:id="rId20"/>
    <p:sldId id="592" r:id="rId21"/>
    <p:sldId id="552" r:id="rId22"/>
    <p:sldId id="606" r:id="rId23"/>
    <p:sldId id="595" r:id="rId24"/>
    <p:sldId id="598" r:id="rId25"/>
    <p:sldId id="550" r:id="rId26"/>
    <p:sldId id="609" r:id="rId27"/>
    <p:sldId id="599" r:id="rId28"/>
    <p:sldId id="610" r:id="rId29"/>
    <p:sldId id="596" r:id="rId30"/>
    <p:sldId id="605" r:id="rId31"/>
    <p:sldId id="611" r:id="rId32"/>
    <p:sldId id="615" r:id="rId33"/>
    <p:sldId id="612" r:id="rId34"/>
    <p:sldId id="613" r:id="rId35"/>
    <p:sldId id="616" r:id="rId36"/>
    <p:sldId id="272" r:id="rId37"/>
    <p:sldId id="618" r:id="rId38"/>
    <p:sldId id="619" r:id="rId39"/>
    <p:sldId id="451" r:id="rId40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302"/>
    <a:srgbClr val="000000"/>
    <a:srgbClr val="D50A07"/>
    <a:srgbClr val="22FF09"/>
    <a:srgbClr val="1DE306"/>
    <a:srgbClr val="17B204"/>
    <a:srgbClr val="00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946" autoAdjust="0"/>
  </p:normalViewPr>
  <p:slideViewPr>
    <p:cSldViewPr snapToGrid="0" snapToObjects="1">
      <p:cViewPr varScale="1">
        <p:scale>
          <a:sx n="65" d="100"/>
          <a:sy n="65" d="100"/>
        </p:scale>
        <p:origin x="132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53A0-29CD-C34A-B9D0-438B3F81542E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9D197-8F65-5E47-9969-C3163E78C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821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8BF4F0E3-6B3E-A849-A38E-1AE5E4A2DF14}" type="slidenum">
              <a:rPr lang="ru-RU">
                <a:latin typeface="Times New Roman" charset="0"/>
              </a:rPr>
              <a:pPr eaLnBrk="1" hangingPunct="1"/>
              <a:t>36</a:t>
            </a:fld>
            <a:endParaRPr lang="ru-RU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2000" cy="3429000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8BF4F0E3-6B3E-A849-A38E-1AE5E4A2DF14}" type="slidenum">
              <a:rPr lang="ru-RU">
                <a:latin typeface="Times New Roman" charset="0"/>
              </a:rPr>
              <a:pPr eaLnBrk="1" hangingPunct="1"/>
              <a:t>37</a:t>
            </a:fld>
            <a:endParaRPr lang="ru-RU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2000" cy="3429000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8BF4F0E3-6B3E-A849-A38E-1AE5E4A2DF14}" type="slidenum">
              <a:rPr lang="ru-RU">
                <a:latin typeface="Times New Roman" charset="0"/>
              </a:rPr>
              <a:pPr eaLnBrk="1" hangingPunct="1"/>
              <a:t>38</a:t>
            </a:fld>
            <a:endParaRPr lang="ru-RU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2000" cy="3429000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Calibri" charset="0"/>
              </a:rPr>
              <a:t>Слайд 33. СПАСИБО ЗА ВНИМАНИЕ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DBF0D9FD-35CE-5647-B931-D3E0450B9673}" type="slidenum">
              <a:rPr lang="ru-RU">
                <a:latin typeface="Calibri" charset="0"/>
              </a:rPr>
              <a:pPr eaLnBrk="1" hangingPunct="1"/>
              <a:t>39</a:t>
            </a:fld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7C3A134-F1C3-464B-BF47-54DC2DE08F52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DF7B64BB-FA3D-E043-8941-D00FA24062C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38CB6A0F-F494-BF41-9CB0-C271A6E27C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64BB-FA3D-E043-8941-D00FA24062C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0F-F494-BF41-9CB0-C271A6E27CA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64BB-FA3D-E043-8941-D00FA24062C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0F-F494-BF41-9CB0-C271A6E27C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64BB-FA3D-E043-8941-D00FA24062C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0F-F494-BF41-9CB0-C271A6E27C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64BB-FA3D-E043-8941-D00FA24062C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0F-F494-BF41-9CB0-C271A6E27C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64BB-FA3D-E043-8941-D00FA24062C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0F-F494-BF41-9CB0-C271A6E27C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F7B64BB-FA3D-E043-8941-D00FA24062C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7C3A134-F1C3-464B-BF47-54DC2DE08F52}" type="datetimeFigureOut">
              <a:rPr lang="en-US" smtClean="0"/>
              <a:t>11/2/2020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64BB-FA3D-E043-8941-D00FA24062C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0F-F494-BF41-9CB0-C271A6E27C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64BB-FA3D-E043-8941-D00FA24062C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0F-F494-BF41-9CB0-C271A6E27C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64BB-FA3D-E043-8941-D00FA24062C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0F-F494-BF41-9CB0-C271A6E27C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64BB-FA3D-E043-8941-D00FA24062C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B6A0F-F494-BF41-9CB0-C271A6E27C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DF7B64BB-FA3D-E043-8941-D00FA24062C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F7B64BB-FA3D-E043-8941-D00FA24062C8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38CB6A0F-F494-BF41-9CB0-C271A6E27CA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  <p:sldLayoutId id="2147485038" r:id="rId12"/>
    <p:sldLayoutId id="2147485039" r:id="rId13"/>
    <p:sldLayoutId id="2147485040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emf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emf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emf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Копия IMG_8436_!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7" b="3073"/>
          <a:stretch/>
        </p:blipFill>
        <p:spPr>
          <a:xfrm>
            <a:off x="0" y="-27385"/>
            <a:ext cx="9154458" cy="340594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56443" y="3374872"/>
            <a:ext cx="9027459" cy="159124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Arial"/>
                <a:cs typeface="Arial"/>
              </a:rPr>
              <a:t>СОВРЕМЕННАЯ ГЕМОРРОИДЭКТОМИЯ:</a:t>
            </a:r>
            <a:br>
              <a:rPr lang="ru-RU" sz="3600" b="1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ru-RU" sz="3600" b="1" dirty="0">
                <a:solidFill>
                  <a:srgbClr val="FFFF00"/>
                </a:solidFill>
                <a:latin typeface="Arial"/>
                <a:cs typeface="Arial"/>
              </a:rPr>
              <a:t>выбор оптимальной тактики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2016" y="5329913"/>
            <a:ext cx="5867400" cy="819551"/>
          </a:xfrm>
        </p:spPr>
        <p:txBody>
          <a:bodyPr>
            <a:normAutofit fontScale="85000" lnSpcReduction="10000"/>
          </a:bodyPr>
          <a:lstStyle/>
          <a:p>
            <a:r>
              <a:rPr lang="ru-RU" sz="1900" b="1" dirty="0">
                <a:solidFill>
                  <a:schemeClr val="bg1"/>
                </a:solidFill>
                <a:latin typeface="Arial"/>
                <a:cs typeface="Arial"/>
              </a:rPr>
              <a:t>д.м.н. ПОЛОВИНКИН В.В.</a:t>
            </a:r>
          </a:p>
          <a:p>
            <a:endParaRPr lang="ru-RU" b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ru-RU" b="1" dirty="0">
                <a:solidFill>
                  <a:schemeClr val="bg1"/>
                </a:solidFill>
                <a:latin typeface="Arial"/>
                <a:cs typeface="Arial"/>
              </a:rPr>
              <a:t>ГБУЗ «НИИ-ККБ №1 им. проф. С.В. Очаповского» МЗ Краснодарского края</a:t>
            </a:r>
          </a:p>
          <a:p>
            <a:r>
              <a:rPr lang="ru-RU" b="1" dirty="0">
                <a:solidFill>
                  <a:schemeClr val="bg1"/>
                </a:solidFill>
                <a:latin typeface="Arial"/>
                <a:cs typeface="Arial"/>
              </a:rPr>
              <a:t>главный врач академик РАН, д.м.н., профессор В.А. </a:t>
            </a:r>
            <a:r>
              <a:rPr lang="ru-RU" b="1" dirty="0" err="1">
                <a:solidFill>
                  <a:schemeClr val="bg1"/>
                </a:solidFill>
                <a:latin typeface="Arial"/>
                <a:cs typeface="Arial"/>
              </a:rPr>
              <a:t>Порханов</a:t>
            </a:r>
            <a:endParaRPr lang="ru-RU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5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PPH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" y="3151210"/>
            <a:ext cx="2604275" cy="3321131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Изображение 2" descr="P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06" y="4536846"/>
            <a:ext cx="3057309" cy="1712093"/>
          </a:xfrm>
          <a:prstGeom prst="rect">
            <a:avLst/>
          </a:prstGeom>
          <a:solidFill>
            <a:schemeClr val="bg1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013" y="395719"/>
            <a:ext cx="5421161" cy="149699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Изображение 7" descr="a86ecf_c0d5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1" r="22078"/>
          <a:stretch/>
        </p:blipFill>
        <p:spPr>
          <a:xfrm>
            <a:off x="646739" y="395719"/>
            <a:ext cx="2342660" cy="25908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2546" y="2104727"/>
            <a:ext cx="2655509" cy="4367613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388" y="2576682"/>
            <a:ext cx="3239571" cy="1337184"/>
          </a:xfrm>
          <a:prstGeom prst="rect">
            <a:avLst/>
          </a:prstGeom>
          <a:ln>
            <a:noFill/>
          </a:ln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022546" y="2104727"/>
            <a:ext cx="2649628" cy="23516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5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831" y="211649"/>
            <a:ext cx="82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/>
                <a:cs typeface="Arial"/>
              </a:rPr>
              <a:t>ТРАНСАНАЛЬНАЯ ДОПЛЕР-КОНТРОЛИРУЕМАЯ ДЕЗАРТЕРИЗАЦИЯ ВНУТРЕННИХ ГЕМОРРОИДАЛЬНЫХ УЗЛОВ (</a:t>
            </a:r>
            <a:r>
              <a:rPr lang="en-US" sz="2000" b="1" dirty="0">
                <a:latin typeface="Arial"/>
                <a:cs typeface="Arial"/>
              </a:rPr>
              <a:t>DHAL</a:t>
            </a:r>
            <a:r>
              <a:rPr lang="ru-RU" sz="2000" b="1" dirty="0">
                <a:latin typeface="Arial"/>
                <a:cs typeface="Arial"/>
              </a:rPr>
              <a:t> или </a:t>
            </a:r>
            <a:r>
              <a:rPr lang="en-US" sz="2000" b="1" dirty="0">
                <a:latin typeface="Arial"/>
                <a:cs typeface="Arial"/>
              </a:rPr>
              <a:t>THD</a:t>
            </a:r>
            <a:r>
              <a:rPr lang="ru-RU" sz="2000" b="1" dirty="0">
                <a:latin typeface="Arial"/>
                <a:cs typeface="Arial"/>
              </a:rPr>
              <a:t>)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5" y="1380636"/>
            <a:ext cx="3875245" cy="3228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86108" y="4847371"/>
            <a:ext cx="4558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Morinaga K., </a:t>
            </a:r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Hasuda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K., Ikeda T.</a:t>
            </a:r>
            <a:r>
              <a:rPr lang="ru-RU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A novel therapy for internal hemorrhoids: ligation of the </a:t>
            </a:r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hemorrhoidal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artery with a newly devised instrument (</a:t>
            </a:r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Moricorn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) in conjunction with a Doppler </a:t>
            </a:r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flowmeter</a:t>
            </a:r>
            <a:r>
              <a:rPr lang="ru-RU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. </a:t>
            </a:r>
            <a:r>
              <a:rPr lang="ru-RU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Am</a:t>
            </a:r>
            <a:r>
              <a:rPr lang="ru-RU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J</a:t>
            </a:r>
            <a:r>
              <a:rPr lang="ru-RU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Gastroenterol;1995; 90(4):610-3</a:t>
            </a:r>
            <a:endParaRPr lang="ru-RU" sz="1600" i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292" y="2974656"/>
            <a:ext cx="3304252" cy="3304252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387" y="1498219"/>
            <a:ext cx="3845766" cy="2029255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39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836" y="152863"/>
            <a:ext cx="8275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03154"/>
                </a:solidFill>
                <a:latin typeface="Arial"/>
                <a:cs typeface="Arial"/>
              </a:rPr>
              <a:t>ТРАНСАНАЛЬНАЯ ДОПЛЕР-КОНТРОЛИРУЕМАЯ ДЕЗАРТЕРИЗАЦИЯ ВНУТРЕННИХ ГЕМОРРОИДАЛЬНЫХ УЗЛОВ С МУКОПЕКСИЕЙ (</a:t>
            </a:r>
            <a:r>
              <a:rPr lang="en-US" sz="2000" b="1" dirty="0">
                <a:solidFill>
                  <a:srgbClr val="103154"/>
                </a:solidFill>
                <a:latin typeface="Arial"/>
                <a:cs typeface="Arial"/>
              </a:rPr>
              <a:t>HAL-RAR</a:t>
            </a:r>
            <a:r>
              <a:rPr lang="ru-RU" sz="2000" b="1" dirty="0">
                <a:solidFill>
                  <a:srgbClr val="103154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6390" y="5585167"/>
            <a:ext cx="752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Scheyer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M. 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Doppler-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guided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recto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-anal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repair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: a new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minimally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invasive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treatment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hemorrhoidal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disease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all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grades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according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Scheyer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Arnold.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Gastroenterol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pt-BR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Clin</a:t>
            </a:r>
            <a:r>
              <a:rPr lang="pt-BR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Biol. 2008 Jun-Jul;32(6-7):664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36" y="1457646"/>
            <a:ext cx="3841139" cy="2819796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830" y="1727736"/>
            <a:ext cx="3944507" cy="2846218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Изображение 13" descr="Мукопексия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6928" r="59224"/>
          <a:stretch/>
        </p:blipFill>
        <p:spPr>
          <a:xfrm>
            <a:off x="2939875" y="3186482"/>
            <a:ext cx="1453931" cy="1969849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25" y="1549936"/>
            <a:ext cx="1308100" cy="17780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8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LS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t="2400" r="2229" b="36734"/>
          <a:stretch/>
        </p:blipFill>
        <p:spPr>
          <a:xfrm>
            <a:off x="4779041" y="3080662"/>
            <a:ext cx="3840219" cy="249214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Изображение 10" descr="4FF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/>
          <a:stretch/>
        </p:blipFill>
        <p:spPr>
          <a:xfrm>
            <a:off x="576185" y="4508686"/>
            <a:ext cx="2575197" cy="2074342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Изображение 9" descr="4FF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34" y="2433965"/>
            <a:ext cx="2578006" cy="1951863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Изображение 8" descr="4FF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/>
          <a:stretch/>
        </p:blipFill>
        <p:spPr>
          <a:xfrm>
            <a:off x="576185" y="262455"/>
            <a:ext cx="2586955" cy="2082556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233" y="262455"/>
            <a:ext cx="4958027" cy="1748206"/>
          </a:xfrm>
          <a:prstGeom prst="rect">
            <a:avLst/>
          </a:prstGeom>
          <a:solidFill>
            <a:schemeClr val="bg1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61234" y="5820989"/>
            <a:ext cx="5042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Sayfan J., Becker A., </a:t>
            </a:r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Koltun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L. </a:t>
            </a:r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Sutureless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Closed </a:t>
            </a:r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Hemorrhoidectomy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: A New Technique. Annals of Surgery;2001;Vol. 234,No.1,21–24</a:t>
            </a:r>
          </a:p>
        </p:txBody>
      </p:sp>
      <p:pic>
        <p:nvPicPr>
          <p:cNvPr id="7" name="Изображение 6" descr="LS5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7008" r="4737" b="8619"/>
          <a:stretch/>
        </p:blipFill>
        <p:spPr>
          <a:xfrm>
            <a:off x="3652470" y="2497508"/>
            <a:ext cx="2634022" cy="1566091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14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5947" y="5757703"/>
            <a:ext cx="719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Armstrong</a:t>
            </a:r>
            <a:r>
              <a:rPr lang="ru-RU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D.N.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, </a:t>
            </a:r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Ambroze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W.L., </a:t>
            </a:r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Schertzer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M.E., </a:t>
            </a:r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Orangio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G.R. Harmonic </a:t>
            </a:r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Scalpel®vs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. </a:t>
            </a:r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Electrocautery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Hemorrhoidectomy</a:t>
            </a:r>
            <a:r>
              <a:rPr lang="en-US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: A Prospective Evaluation. </a:t>
            </a:r>
            <a:r>
              <a:rPr lang="de-DE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Dis </a:t>
            </a:r>
            <a:r>
              <a:rPr lang="de-DE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Colon</a:t>
            </a:r>
            <a:r>
              <a:rPr lang="de-DE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de-DE" sz="16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Rectum</a:t>
            </a:r>
            <a:r>
              <a:rPr lang="ru-RU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;</a:t>
            </a:r>
            <a:r>
              <a:rPr lang="de-DE" sz="1600" b="1" i="1" dirty="0">
                <a:solidFill>
                  <a:srgbClr val="FFFFFF"/>
                </a:solidFill>
                <a:latin typeface="Arial Narrow"/>
                <a:cs typeface="Arial Narrow"/>
              </a:rPr>
              <a:t> 2001;44(4):558-564</a:t>
            </a:r>
            <a:endParaRPr lang="ru-RU" sz="1600" b="1" i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01" y="355600"/>
            <a:ext cx="4410470" cy="1504419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Изображение 5" descr="HS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r="6703"/>
          <a:stretch/>
        </p:blipFill>
        <p:spPr>
          <a:xfrm>
            <a:off x="3939222" y="2669476"/>
            <a:ext cx="4503651" cy="3017679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Изображение 6" descr="HS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/>
          <a:stretch/>
        </p:blipFill>
        <p:spPr>
          <a:xfrm>
            <a:off x="5137051" y="740341"/>
            <a:ext cx="3482209" cy="2239356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Изображение 8" descr="US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3" b="10675"/>
          <a:stretch/>
        </p:blipFill>
        <p:spPr>
          <a:xfrm>
            <a:off x="893674" y="2343116"/>
            <a:ext cx="3572597" cy="280491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04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283" y="1227663"/>
            <a:ext cx="2062018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МЕТОД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7838" y="12248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ЧАСТОТА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РЕЦИДИВОВ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0996" y="121827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БОЛЬ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5909" y="122766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ОСЛОЖНЕНИЯ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50821" y="121873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РЕАБИЛИТАЦ.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221" y="19021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Milligan-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Morgan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400" y="257667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Ferguson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931" y="325353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Степлерная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758" y="393039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THD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9289" y="460961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THD+мукопексия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8820" y="52864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ligaSure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5406" y="596333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/>
                <a:cs typeface="Arial Narrow"/>
              </a:rPr>
              <a:t>U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ltrasonic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Scalpel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610534" y="121827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СТОИМОСТЬ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15713" y="155794"/>
            <a:ext cx="7930399" cy="914207"/>
          </a:xfrm>
          <a:prstGeom prst="roundRect">
            <a:avLst>
              <a:gd name="adj" fmla="val 46208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ПРЕИМУЩЕСТВА И НЕДОСТАТКИ МЕТОДОВ ИНВАЗИВНОГО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ЛЕЧЕНИЯ ГЕМОРРОЯ III-IV СТАДИИ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80136" y="121782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ОГРАНИЧЕНИЯ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79130" y="1894594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20529" y="18997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85442" y="189741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50354" y="1888484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10067" y="188803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79669" y="1887576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78663" y="256434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20062" y="256954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84975" y="256716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49887" y="25582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609600" y="255778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79202" y="255732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378663" y="323455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20062" y="32279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84975" y="323737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49887" y="322844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09600" y="323974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79202" y="323929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378196" y="391606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419595" y="390949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484508" y="390712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549420" y="390995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609133" y="390949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678735" y="390904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378196" y="459802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419595" y="460322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484508" y="460084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549420" y="459191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609133" y="459146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678735" y="459100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378196" y="526823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19595" y="526166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484508" y="527105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549420" y="526212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609133" y="527342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678735" y="527297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377729" y="59497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419128" y="594317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484041" y="594080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5548953" y="594363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6608666" y="594317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678268" y="594272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3518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45" grpId="0" animBg="1"/>
      <p:bldP spid="51" grpId="0" animBg="1"/>
      <p:bldP spid="18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89" y="368300"/>
            <a:ext cx="5344163" cy="1899683"/>
          </a:xfrm>
          <a:prstGeom prst="rect">
            <a:avLst/>
          </a:prstGeom>
          <a:solidFill>
            <a:srgbClr val="FFFFFF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648461" y="301061"/>
            <a:ext cx="4079679" cy="863006"/>
          </a:xfrm>
          <a:prstGeom prst="roundRect">
            <a:avLst>
              <a:gd name="adj" fmla="val 40913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i="1" dirty="0">
                <a:latin typeface="Arial Narrow"/>
                <a:cs typeface="Arial Narrow"/>
              </a:rPr>
              <a:t>Int J </a:t>
            </a:r>
            <a:r>
              <a:rPr lang="es-ES_tradnl" b="1" i="1" dirty="0" err="1">
                <a:latin typeface="Arial Narrow"/>
                <a:cs typeface="Arial Narrow"/>
              </a:rPr>
              <a:t>Colorectal</a:t>
            </a:r>
            <a:r>
              <a:rPr lang="es-ES_tradnl" b="1" i="1" dirty="0">
                <a:latin typeface="Arial Narrow"/>
                <a:cs typeface="Arial Narrow"/>
              </a:rPr>
              <a:t> </a:t>
            </a:r>
            <a:r>
              <a:rPr lang="es-ES_tradnl" b="1" i="1" dirty="0" err="1">
                <a:latin typeface="Arial Narrow"/>
                <a:cs typeface="Arial Narrow"/>
              </a:rPr>
              <a:t>Dis</a:t>
            </a:r>
            <a:r>
              <a:rPr lang="es-ES_tradnl" b="1" i="1" dirty="0">
                <a:latin typeface="Arial Narrow"/>
                <a:cs typeface="Arial Narrow"/>
              </a:rPr>
              <a:t> (2012) 27:981–985 </a:t>
            </a:r>
          </a:p>
          <a:p>
            <a:pPr algn="ctr"/>
            <a:r>
              <a:rPr lang="es-ES_tradnl" b="1" i="1" dirty="0">
                <a:latin typeface="Arial Narrow"/>
                <a:cs typeface="Arial Narrow"/>
              </a:rPr>
              <a:t>Israel</a:t>
            </a:r>
            <a:endParaRPr lang="ru-RU" b="1" i="1" dirty="0">
              <a:latin typeface="Arial Narrow"/>
              <a:cs typeface="Arial Narrow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68178" y="3153947"/>
            <a:ext cx="3859310" cy="1702211"/>
          </a:xfrm>
          <a:prstGeom prst="roundRect">
            <a:avLst>
              <a:gd name="adj" fmla="val 24836"/>
            </a:avLst>
          </a:prstGeom>
          <a:solidFill>
            <a:srgbClr val="17B204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Arial Narrow"/>
                <a:cs typeface="Arial Narrow"/>
              </a:rPr>
              <a:t>ЦЕЛЬ: Сравнить безопасность и эффективность</a:t>
            </a: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Arial Narrow"/>
                <a:cs typeface="Arial Narrow"/>
              </a:rPr>
              <a:t>геморроидэктомии MILLIGAN-MORGAN</a:t>
            </a:r>
            <a:endParaRPr lang="en-US" sz="1600" b="1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Arial Narrow"/>
                <a:cs typeface="Arial Narrow"/>
              </a:rPr>
              <a:t>c новыми методиками: HAL, PPH</a:t>
            </a:r>
            <a:endParaRPr lang="en-US" sz="1600" b="1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Arial Narrow"/>
                <a:cs typeface="Arial Narrow"/>
              </a:rPr>
              <a:t>при</a:t>
            </a:r>
            <a:r>
              <a:rPr lang="en-US" sz="16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 Narrow"/>
                <a:cs typeface="Arial Narrow"/>
              </a:rPr>
              <a:t>лечении</a:t>
            </a:r>
            <a:r>
              <a:rPr lang="en-US" sz="16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 Narrow"/>
                <a:cs typeface="Arial Narrow"/>
              </a:rPr>
              <a:t>геморроя</a:t>
            </a:r>
            <a:r>
              <a:rPr lang="ru-RU" sz="1600" b="1" dirty="0">
                <a:solidFill>
                  <a:srgbClr val="FFFFFF"/>
                </a:solidFill>
                <a:latin typeface="Arial Narrow"/>
                <a:cs typeface="Arial Narrow"/>
              </a:rPr>
              <a:t> III-IV стадии  </a:t>
            </a:r>
          </a:p>
          <a:p>
            <a:pPr algn="ctr"/>
            <a:endParaRPr lang="ru-RU" sz="16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68178" y="1328687"/>
            <a:ext cx="3939225" cy="1646156"/>
          </a:xfrm>
          <a:prstGeom prst="roundRect">
            <a:avLst>
              <a:gd name="adj" fmla="val 33757"/>
            </a:avLst>
          </a:prstGeom>
          <a:solidFill>
            <a:srgbClr val="17B204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Arial Narrow"/>
                <a:cs typeface="Arial Narrow"/>
              </a:rPr>
              <a:t>Ретро</a:t>
            </a:r>
            <a:r>
              <a:rPr lang="en-US" sz="1600" b="1" dirty="0" err="1">
                <a:solidFill>
                  <a:srgbClr val="FFFFFF"/>
                </a:solidFill>
                <a:latin typeface="Arial Narrow"/>
                <a:cs typeface="Arial Narrow"/>
              </a:rPr>
              <a:t>етроспективн</a:t>
            </a:r>
            <a:r>
              <a:rPr lang="ru-RU" sz="1600" b="1" dirty="0" err="1">
                <a:solidFill>
                  <a:srgbClr val="FFFFFF"/>
                </a:solidFill>
                <a:latin typeface="Arial Narrow"/>
                <a:cs typeface="Arial Narrow"/>
              </a:rPr>
              <a:t>ое</a:t>
            </a:r>
            <a:r>
              <a:rPr lang="en-US" sz="16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>
                <a:solidFill>
                  <a:srgbClr val="FFFFFF"/>
                </a:solidFill>
                <a:latin typeface="Arial Narrow"/>
                <a:cs typeface="Arial Narrow"/>
              </a:rPr>
              <a:t>исследование</a:t>
            </a:r>
            <a:r>
              <a:rPr lang="en-US" sz="16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 Narrow"/>
                <a:cs typeface="Arial Narrow"/>
              </a:rPr>
              <a:t>одно</a:t>
            </a:r>
            <a:r>
              <a:rPr lang="ru-RU" sz="1600" b="1" dirty="0">
                <a:solidFill>
                  <a:srgbClr val="FFFFFF"/>
                </a:solidFill>
                <a:latin typeface="Arial Narrow"/>
                <a:cs typeface="Arial Narrow"/>
              </a:rPr>
              <a:t>центровое, анализирующее результаты геморроидэктомии </a:t>
            </a:r>
            <a:r>
              <a:rPr lang="ru-RU" sz="1600" b="1" dirty="0" err="1">
                <a:solidFill>
                  <a:srgbClr val="FFFFFF"/>
                </a:solidFill>
                <a:latin typeface="Arial Narrow"/>
                <a:cs typeface="Arial Narrow"/>
              </a:rPr>
              <a:t>Milligan-Morgan</a:t>
            </a:r>
            <a:r>
              <a:rPr lang="ru-RU" sz="1600" b="1" dirty="0">
                <a:solidFill>
                  <a:srgbClr val="FFFFFF"/>
                </a:solidFill>
                <a:latin typeface="Arial Narrow"/>
                <a:cs typeface="Arial Narrow"/>
              </a:rPr>
              <a:t> у </a:t>
            </a:r>
            <a:r>
              <a:rPr lang="en-US" sz="1600" b="1" dirty="0">
                <a:solidFill>
                  <a:srgbClr val="FFFFFF"/>
                </a:solidFill>
                <a:latin typeface="Arial Narrow"/>
                <a:cs typeface="Arial Narrow"/>
              </a:rPr>
              <a:t> 2 280 </a:t>
            </a:r>
            <a:r>
              <a:rPr lang="en-US" sz="1600" b="1" dirty="0" err="1">
                <a:solidFill>
                  <a:srgbClr val="FFFFFF"/>
                </a:solidFill>
                <a:latin typeface="Arial Narrow"/>
                <a:cs typeface="Arial Narrow"/>
              </a:rPr>
              <a:t>пациентами</a:t>
            </a:r>
            <a:r>
              <a:rPr lang="en-US" sz="16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 Narrow"/>
                <a:cs typeface="Arial Narrow"/>
              </a:rPr>
              <a:t>с</a:t>
            </a:r>
            <a:r>
              <a:rPr lang="en-US" sz="16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 Narrow"/>
                <a:cs typeface="Arial Narrow"/>
              </a:rPr>
              <a:t>последующим</a:t>
            </a:r>
            <a:r>
              <a:rPr lang="en-US" sz="16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 Narrow"/>
                <a:cs typeface="Arial Narrow"/>
              </a:rPr>
              <a:t>наблюдением</a:t>
            </a:r>
            <a:r>
              <a:rPr lang="en-US" sz="1600" b="1" dirty="0">
                <a:solidFill>
                  <a:srgbClr val="FFFFFF"/>
                </a:solidFill>
                <a:latin typeface="Arial Narrow"/>
                <a:cs typeface="Arial Narrow"/>
              </a:rPr>
              <a:t> 1-12 </a:t>
            </a:r>
            <a:r>
              <a:rPr lang="en-US" sz="1600" b="1" dirty="0" err="1">
                <a:solidFill>
                  <a:srgbClr val="FFFFFF"/>
                </a:solidFill>
                <a:latin typeface="Arial Narrow"/>
                <a:cs typeface="Arial Narrow"/>
              </a:rPr>
              <a:t>лет</a:t>
            </a:r>
            <a:r>
              <a:rPr lang="en-US" sz="1600" b="1" dirty="0">
                <a:solidFill>
                  <a:srgbClr val="FFFFFF"/>
                </a:solidFill>
                <a:latin typeface="Arial Narrow"/>
                <a:cs typeface="Arial Narrow"/>
              </a:rPr>
              <a:t>. </a:t>
            </a:r>
            <a:endParaRPr lang="ru-RU" sz="16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7689" y="4668026"/>
            <a:ext cx="8310451" cy="1900798"/>
          </a:xfrm>
          <a:prstGeom prst="roundRect">
            <a:avLst>
              <a:gd name="adj" fmla="val 33058"/>
            </a:avLst>
          </a:prstGeom>
          <a:solidFill>
            <a:srgbClr val="FFFF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В</a:t>
            </a:r>
            <a:r>
              <a:rPr lang="ru-RU" sz="2000" b="1" dirty="0">
                <a:solidFill>
                  <a:srgbClr val="103154"/>
                </a:solidFill>
                <a:latin typeface="Arial Narrow"/>
                <a:cs typeface="Arial Narrow"/>
              </a:rPr>
              <a:t>ЫВОДЫ: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Во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всех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аспектах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гемомор</a:t>
            </a:r>
            <a:r>
              <a:rPr lang="ru-RU" sz="2000" b="1" dirty="0">
                <a:solidFill>
                  <a:srgbClr val="103154"/>
                </a:solidFill>
                <a:latin typeface="Arial Narrow"/>
                <a:cs typeface="Arial Narrow"/>
              </a:rPr>
              <a:t>р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оидэктомия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Milligan-Morgan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превосходит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своих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конкурентов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с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точки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зрения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ru-RU" sz="2000" b="1" dirty="0">
                <a:solidFill>
                  <a:srgbClr val="103154"/>
                </a:solidFill>
                <a:latin typeface="Arial Narrow"/>
                <a:cs typeface="Arial Narrow"/>
              </a:rPr>
              <a:t>частоты развития осложнений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, </a:t>
            </a:r>
            <a:r>
              <a:rPr lang="ru-RU" sz="2000" b="1" dirty="0">
                <a:solidFill>
                  <a:srgbClr val="103154"/>
                </a:solidFill>
                <a:latin typeface="Arial Narrow"/>
                <a:cs typeface="Arial Narrow"/>
              </a:rPr>
              <a:t>летальности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,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долговременной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эффективности</a:t>
            </a:r>
            <a:r>
              <a:rPr lang="ru-RU" sz="2000" b="1" dirty="0">
                <a:solidFill>
                  <a:srgbClr val="103154"/>
                </a:solidFill>
                <a:latin typeface="Arial Narrow"/>
                <a:cs typeface="Arial Narrow"/>
              </a:rPr>
              <a:t> (частоты рецидивов)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и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низкой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стоимости</a:t>
            </a:r>
            <a:r>
              <a:rPr lang="en-US" sz="2000" b="1" dirty="0">
                <a:solidFill>
                  <a:srgbClr val="103154"/>
                </a:solidFill>
                <a:latin typeface="Arial Narrow"/>
                <a:cs typeface="Arial Narrow"/>
              </a:rPr>
              <a:t>.</a:t>
            </a:r>
            <a:r>
              <a:rPr lang="ru-RU" sz="20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7689" y="2422200"/>
            <a:ext cx="4321140" cy="2045935"/>
          </a:xfrm>
          <a:prstGeom prst="roundRect">
            <a:avLst>
              <a:gd name="adj" fmla="val 22703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Arial Narrow"/>
                <a:cs typeface="Arial Narrow"/>
              </a:rPr>
              <a:t>РЕЗУЛЬТАТЫ:</a:t>
            </a: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Arial Narrow"/>
                <a:cs typeface="Arial Narrow"/>
              </a:rPr>
              <a:t>У пациентов, которым выполнена геморроидэктомия  MILLIGAN-MORGAN, выявлена незначительная частота послеоперационных осложнений, отсутствие летальности и низкая частота рецидивов в отдаленном периоде наблюдения</a:t>
            </a:r>
          </a:p>
        </p:txBody>
      </p:sp>
    </p:spTree>
    <p:extLst>
      <p:ext uri="{BB962C8B-B14F-4D97-AF65-F5344CB8AC3E}">
        <p14:creationId xmlns:p14="http://schemas.microsoft.com/office/powerpoint/2010/main" val="39338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32" y="262458"/>
            <a:ext cx="4766431" cy="1630621"/>
          </a:xfrm>
          <a:prstGeom prst="rect">
            <a:avLst/>
          </a:prstGeom>
          <a:solidFill>
            <a:srgbClr val="FFFFFF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527170" y="485860"/>
            <a:ext cx="4165694" cy="1103003"/>
          </a:xfrm>
          <a:prstGeom prst="roundRect">
            <a:avLst>
              <a:gd name="adj" fmla="val 40913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latin typeface="Arial Narrow"/>
                <a:cs typeface="Arial Narrow"/>
              </a:rPr>
              <a:t>A systematic review and</a:t>
            </a:r>
          </a:p>
          <a:p>
            <a:pPr algn="ctr"/>
            <a:r>
              <a:rPr lang="en-US" b="1" i="1" dirty="0">
                <a:latin typeface="Arial Narrow"/>
                <a:cs typeface="Arial Narrow"/>
              </a:rPr>
              <a:t>meta-analysis, </a:t>
            </a:r>
            <a:r>
              <a:rPr lang="ru-RU" b="1" i="1" dirty="0">
                <a:latin typeface="Arial Narrow"/>
                <a:cs typeface="Arial Narrow"/>
              </a:rPr>
              <a:t>UK</a:t>
            </a:r>
            <a:endParaRPr lang="en-US" b="1" i="1" dirty="0">
              <a:latin typeface="Arial Narrow"/>
              <a:cs typeface="Arial Narrow"/>
            </a:endParaRPr>
          </a:p>
          <a:p>
            <a:pPr algn="ctr"/>
            <a:r>
              <a:rPr lang="en-US" b="1" i="1" dirty="0">
                <a:latin typeface="Arial Narrow"/>
                <a:cs typeface="Arial Narrow"/>
              </a:rPr>
              <a:t>World J Surg. 2016 </a:t>
            </a:r>
            <a:r>
              <a:rPr lang="en-US" b="1" i="1" dirty="0" err="1">
                <a:latin typeface="Arial Narrow"/>
                <a:cs typeface="Arial Narrow"/>
              </a:rPr>
              <a:t>июня</a:t>
            </a:r>
            <a:r>
              <a:rPr lang="en-US" b="1" i="1" dirty="0">
                <a:latin typeface="Arial Narrow"/>
                <a:cs typeface="Arial Narrow"/>
              </a:rPr>
              <a:t>, 40 (6): 1509-19</a:t>
            </a:r>
            <a:r>
              <a:rPr lang="ru-RU" b="1" i="1" dirty="0">
                <a:latin typeface="Arial Narrow"/>
                <a:cs typeface="Arial Narrow"/>
              </a:rPr>
              <a:t>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15608" y="1727476"/>
            <a:ext cx="4600770" cy="1529559"/>
          </a:xfrm>
          <a:prstGeom prst="roundRect">
            <a:avLst>
              <a:gd name="adj" fmla="val 36802"/>
            </a:avLst>
          </a:prstGeom>
          <a:solidFill>
            <a:srgbClr val="17B204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ЦЕЛЬ: </a:t>
            </a:r>
            <a:r>
              <a:rPr lang="en-US" b="1" dirty="0">
                <a:latin typeface="Arial Narrow"/>
                <a:cs typeface="Arial Narrow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 Narrow"/>
                <a:cs typeface="Arial Narrow"/>
              </a:rPr>
              <a:t>сравнить эффективность закрытой </a:t>
            </a:r>
            <a:r>
              <a:rPr lang="ru-RU" b="1" dirty="0" err="1">
                <a:solidFill>
                  <a:schemeClr val="bg1"/>
                </a:solidFill>
                <a:latin typeface="Arial Narrow"/>
                <a:cs typeface="Arial Narrow"/>
              </a:rPr>
              <a:t>геморроидэктомии</a:t>
            </a:r>
            <a:r>
              <a:rPr lang="ru-RU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 Narrow"/>
                <a:cs typeface="Arial Narrow"/>
              </a:rPr>
              <a:t>Ferguson</a:t>
            </a:r>
            <a:r>
              <a:rPr lang="en-US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 Narrow"/>
                <a:cs typeface="Arial Narrow"/>
              </a:rPr>
              <a:t>и открытой геморроидэктомии Milligan-</a:t>
            </a:r>
            <a:r>
              <a:rPr lang="ru-RU" b="1" dirty="0" err="1">
                <a:solidFill>
                  <a:schemeClr val="bg1"/>
                </a:solidFill>
                <a:latin typeface="Arial Narrow"/>
                <a:cs typeface="Arial Narrow"/>
              </a:rPr>
              <a:t>Morgan</a:t>
            </a:r>
            <a:endParaRPr lang="ru-RU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8769" y="2106107"/>
            <a:ext cx="3575733" cy="798184"/>
          </a:xfrm>
          <a:prstGeom prst="roundRect">
            <a:avLst>
              <a:gd name="adj" fmla="val 40486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Arial Narrow"/>
                <a:cs typeface="Arial Narrow"/>
              </a:rPr>
              <a:t>11 РКИ, 326 пациентов</a:t>
            </a: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7689" y="3398135"/>
            <a:ext cx="8310451" cy="3135415"/>
          </a:xfrm>
          <a:prstGeom prst="roundRect">
            <a:avLst>
              <a:gd name="adj" fmla="val 28994"/>
            </a:avLst>
          </a:prstGeom>
          <a:solidFill>
            <a:srgbClr val="FFFF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РЕЗУЛЬТАТЫ:</a:t>
            </a:r>
          </a:p>
          <a:p>
            <a:pPr algn="ctr"/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Геморроидэктомия </a:t>
            </a:r>
            <a:r>
              <a:rPr lang="ru-RU" b="1" dirty="0" err="1">
                <a:solidFill>
                  <a:srgbClr val="103154"/>
                </a:solidFill>
                <a:latin typeface="Arial Narrow"/>
                <a:cs typeface="Arial Narrow"/>
              </a:rPr>
              <a:t>Ferguson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ассоциировал</a:t>
            </a:r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ась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с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уменьшен</a:t>
            </a:r>
            <a:r>
              <a:rPr lang="ru-RU" b="1" dirty="0" err="1">
                <a:solidFill>
                  <a:srgbClr val="103154"/>
                </a:solidFill>
                <a:latin typeface="Arial Narrow"/>
                <a:cs typeface="Arial Narrow"/>
              </a:rPr>
              <a:t>ием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послеоперационной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бол</a:t>
            </a:r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и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(p = 0,01),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более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быстр</a:t>
            </a:r>
            <a:r>
              <a:rPr lang="ru-RU" b="1" dirty="0" err="1">
                <a:solidFill>
                  <a:srgbClr val="103154"/>
                </a:solidFill>
                <a:latin typeface="Arial Narrow"/>
                <a:cs typeface="Arial Narrow"/>
              </a:rPr>
              <a:t>ым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заживление</a:t>
            </a:r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м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ран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(p &lt;0,0001),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меньши</a:t>
            </a:r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м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риск</a:t>
            </a:r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ом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послеоперационного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кровотечения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(p &lt;0,02)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и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большей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продолжительность</a:t>
            </a:r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ю вмешательства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(p &lt;0,0001). </a:t>
            </a:r>
            <a:endParaRPr lang="ru-RU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pPr algn="ctr"/>
            <a:endParaRPr lang="ru-RU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Т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акие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переменные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,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как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боль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при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дефекации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(p = 0,07),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продолжительность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пребывания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в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стационаре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,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послеоперационные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осложнения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,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рецидивы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и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риск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хирургической инфекции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были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одинаковыми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в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обеих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rgbClr val="103154"/>
                </a:solidFill>
                <a:latin typeface="Arial Narrow"/>
                <a:cs typeface="Arial Narrow"/>
              </a:rPr>
              <a:t>группах</a:t>
            </a:r>
            <a:r>
              <a:rPr lang="en-US" b="1" dirty="0">
                <a:solidFill>
                  <a:srgbClr val="103154"/>
                </a:solidFill>
                <a:latin typeface="Arial Narrow"/>
                <a:cs typeface="Arial Narrow"/>
              </a:rPr>
              <a:t>.</a:t>
            </a:r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7689" y="3999713"/>
            <a:ext cx="8310451" cy="1232709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7222" y="5232422"/>
            <a:ext cx="8310451" cy="114007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9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283" y="1227663"/>
            <a:ext cx="2062018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МЕТОД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7838" y="12248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ЧАСТОТА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РЕЦИДИВОВ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0996" y="1230036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БОЛЬ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5909" y="122766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ОСЛОЖНЕНИЯ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50821" y="123049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РЕАБИЛИТАЦ.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221" y="19021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Milligan-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Morgan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400" y="257667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Ferguson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931" y="325353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Степлерная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758" y="393039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THD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9289" y="460961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THD+мукопексия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8820" y="52864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ligaSure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5406" y="596333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/>
                <a:cs typeface="Arial Narrow"/>
              </a:rPr>
              <a:t>U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ltrasonic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Scalpel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610534" y="12300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СТОИМОСТЬ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15713" y="155794"/>
            <a:ext cx="7930399" cy="914207"/>
          </a:xfrm>
          <a:prstGeom prst="roundRect">
            <a:avLst>
              <a:gd name="adj" fmla="val 46208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ПРЕИМУЩЕСТВА И НЕДОСТАТКИ МЕТОДОВ ИНВАЗИВНОГО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ЛЕЧЕНИЯ ГЕМОРРОЯ III-IV СТАДИИ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80136" y="122958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ОГРАНИЧЕНИЯ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79130" y="1894594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20529" y="18997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85442" y="189741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50354" y="1888484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10067" y="188803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79669" y="1887576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pic>
        <p:nvPicPr>
          <p:cNvPr id="24" name="Изображение 2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10" y="188973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Изображение 2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22" y="1911547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Изображение 2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86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Изображение 2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24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" name="Изображение 2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52" y="1878240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2378663" y="256434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20062" y="256954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84975" y="256716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49887" y="25582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09600" y="255778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79202" y="255732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378663" y="323455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20062" y="32279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484975" y="323737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549887" y="322844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09600" y="323974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679202" y="323929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378196" y="391606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19595" y="390949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484508" y="390712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549420" y="390995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609133" y="390949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678735" y="390904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378196" y="459802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419595" y="460322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484508" y="460084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549420" y="459191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609133" y="459146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678735" y="459100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378196" y="526823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419595" y="526166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484508" y="527105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549420" y="526212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609133" y="527342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678735" y="527297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377729" y="59497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19128" y="594317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484041" y="594080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548953" y="594363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608666" y="594317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678268" y="594272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pic>
        <p:nvPicPr>
          <p:cNvPr id="70" name="Изображение 69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3" y="255949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1" name="Изображение 70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68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2" name="Изображение 71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19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" name="Изображение 72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06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" name="Изображение 7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57" y="254727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7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35686" y="3151211"/>
            <a:ext cx="8471717" cy="3452888"/>
          </a:xfrm>
          <a:prstGeom prst="roundRect">
            <a:avLst>
              <a:gd name="adj" fmla="val 19240"/>
            </a:avLst>
          </a:prstGeom>
          <a:solidFill>
            <a:srgbClr val="FFFF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РЕЗУЛЬТАТЫ:</a:t>
            </a:r>
          </a:p>
          <a:p>
            <a:pPr algn="ctr"/>
            <a:endParaRPr lang="ru-RU" sz="8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pPr algn="ctr"/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После SH в раннем п/</a:t>
            </a:r>
            <a:r>
              <a:rPr lang="ru-RU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операц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. периоде боли были менее выражены, чем после TH.</a:t>
            </a:r>
          </a:p>
          <a:p>
            <a:pPr algn="ctr"/>
            <a:endParaRPr lang="ru-RU" sz="8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pPr algn="ctr"/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Хирургические осложнения были схожи в обеих группах.</a:t>
            </a:r>
          </a:p>
          <a:p>
            <a:pPr algn="ctr"/>
            <a:endParaRPr lang="ru-RU" sz="8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pPr algn="ctr"/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Качество жизни по EQ-5D-3L было выше для SH в первые 6 недель, но после 24 месяцев наблюдения TH имела значительно лучшие оценки EQ-5D-3L (-0,073, 95% CI -0,140 до -0,006; </a:t>
            </a:r>
            <a:r>
              <a:rPr lang="ru-RU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p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=0,0342).</a:t>
            </a:r>
            <a:r>
              <a:rPr lang="ru-RU" sz="1600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</a:p>
          <a:p>
            <a:pPr algn="ctr"/>
            <a:endParaRPr lang="ru-RU" sz="8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pPr algn="ctr"/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Частота серьезных нежелательных явлений - 7,1% для SH, и 9,4% для TH</a:t>
            </a:r>
            <a:r>
              <a:rPr lang="ru-RU" sz="1600" dirty="0">
                <a:solidFill>
                  <a:srgbClr val="103154"/>
                </a:solidFill>
                <a:latin typeface="Arial Narrow"/>
                <a:cs typeface="Arial Narrow"/>
              </a:rPr>
              <a:t>.</a:t>
            </a:r>
          </a:p>
          <a:p>
            <a:pPr algn="ctr"/>
            <a:endParaRPr lang="ru-RU" sz="800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pPr algn="ctr"/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Частота рецидива через 6 месяцев после SH  и TH не различалась;</a:t>
            </a:r>
          </a:p>
          <a:p>
            <a:pPr algn="ctr"/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через 12 месяцев </a:t>
            </a:r>
            <a:r>
              <a:rPr lang="mr-IN" sz="1600" b="1" dirty="0">
                <a:solidFill>
                  <a:srgbClr val="103154"/>
                </a:solidFill>
                <a:latin typeface="Arial Narrow"/>
                <a:cs typeface="Arial Narrow"/>
              </a:rPr>
              <a:t>–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 31,9% и 14%, через 24 месяца </a:t>
            </a:r>
            <a:r>
              <a:rPr lang="mr-IN" sz="1600" b="1" dirty="0">
                <a:solidFill>
                  <a:srgbClr val="103154"/>
                </a:solidFill>
                <a:latin typeface="Arial Narrow"/>
                <a:cs typeface="Arial Narrow"/>
              </a:rPr>
              <a:t>–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 42,3% и 21,3% соответственно.</a:t>
            </a:r>
            <a:r>
              <a:rPr lang="ru-RU" sz="1600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</a:p>
          <a:p>
            <a:pPr algn="ctr"/>
            <a:endParaRPr lang="ru-RU" sz="8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pPr algn="ctr"/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SH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 доминировала над ТН по стоимости и была менее эффективной</a:t>
            </a:r>
            <a:r>
              <a:rPr lang="ru-RU" sz="1600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endParaRPr lang="ru-RU" sz="1600" b="1" dirty="0">
              <a:solidFill>
                <a:srgbClr val="103154"/>
              </a:solidFill>
              <a:latin typeface="Arial Narrow"/>
              <a:cs typeface="Arial Narrow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86" y="301062"/>
            <a:ext cx="4544250" cy="1727566"/>
          </a:xfrm>
          <a:prstGeom prst="rect">
            <a:avLst/>
          </a:prstGeom>
          <a:solidFill>
            <a:schemeClr val="bg1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738830" y="218755"/>
            <a:ext cx="4095138" cy="1156960"/>
          </a:xfrm>
          <a:prstGeom prst="roundRect">
            <a:avLst>
              <a:gd name="adj" fmla="val 32782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latin typeface="Arial Narrow"/>
                <a:cs typeface="Arial Narrow"/>
              </a:rPr>
              <a:t>Multicentre </a:t>
            </a:r>
            <a:r>
              <a:rPr lang="en-US" sz="1600" b="1" i="1" dirty="0" err="1">
                <a:latin typeface="Arial Narrow"/>
                <a:cs typeface="Arial Narrow"/>
              </a:rPr>
              <a:t>randomised</a:t>
            </a:r>
            <a:r>
              <a:rPr lang="en-US" sz="1600" b="1" i="1" dirty="0">
                <a:latin typeface="Arial Narrow"/>
                <a:cs typeface="Arial Narrow"/>
              </a:rPr>
              <a:t> controlled trial:</a:t>
            </a:r>
          </a:p>
          <a:p>
            <a:pPr algn="ctr"/>
            <a:r>
              <a:rPr lang="en-US" sz="1600" b="1" i="1" dirty="0">
                <a:latin typeface="Arial Narrow"/>
                <a:cs typeface="Arial Narrow"/>
              </a:rPr>
              <a:t>the </a:t>
            </a:r>
            <a:r>
              <a:rPr lang="en-US" sz="1600" b="1" i="1" dirty="0" err="1">
                <a:latin typeface="Arial Narrow"/>
                <a:cs typeface="Arial Narrow"/>
              </a:rPr>
              <a:t>eTHoS</a:t>
            </a:r>
            <a:r>
              <a:rPr lang="en-US" sz="1600" b="1" i="1" dirty="0">
                <a:latin typeface="Arial Narrow"/>
                <a:cs typeface="Arial Narrow"/>
              </a:rPr>
              <a:t> study, UK</a:t>
            </a:r>
          </a:p>
          <a:p>
            <a:pPr algn="ctr"/>
            <a:r>
              <a:rPr lang="en-US" sz="1600" b="1" i="1" dirty="0">
                <a:latin typeface="Arial Narrow"/>
                <a:cs typeface="Arial Narrow"/>
              </a:rPr>
              <a:t>Health Technology Assessment 2017; </a:t>
            </a:r>
            <a:r>
              <a:rPr lang="ru-RU" sz="1600" b="1" i="1" dirty="0">
                <a:latin typeface="Arial Narrow"/>
                <a:cs typeface="Arial Narrow"/>
              </a:rPr>
              <a:t>21(70)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79936" y="1563846"/>
            <a:ext cx="3927467" cy="1468697"/>
          </a:xfrm>
          <a:prstGeom prst="roundRect">
            <a:avLst>
              <a:gd name="adj" fmla="val 24836"/>
            </a:avLst>
          </a:prstGeom>
          <a:solidFill>
            <a:srgbClr val="17B204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 Narrow"/>
                <a:cs typeface="Arial Narrow"/>
              </a:rPr>
              <a:t>ЦЕЛЬ: Сравнить клиническую и экономическую эффективность СТЕПЛЕРНОЙ ГЕМОРРОИОДОПЕКСИИ и ТРАДИЦИОННОЙ ГЕМОРРОИДЭКТОМИИ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9251" y="2175569"/>
            <a:ext cx="4409578" cy="798184"/>
          </a:xfrm>
          <a:prstGeom prst="roundRect">
            <a:avLst>
              <a:gd name="adj" fmla="val 40486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 Narrow"/>
                <a:cs typeface="Arial Narrow"/>
              </a:rPr>
              <a:t>32 центра, 777 (389 SH/388 TH) пациентов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/>
                <a:cs typeface="Arial Narrow"/>
              </a:rPr>
              <a:t>II-IV стадии  </a:t>
            </a:r>
            <a:r>
              <a:rPr lang="en-US" b="1" dirty="0" err="1">
                <a:solidFill>
                  <a:schemeClr val="bg1"/>
                </a:solidFill>
                <a:latin typeface="Arial Narrow"/>
                <a:cs typeface="Arial Narrow"/>
              </a:rPr>
              <a:t>геморроя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9251" y="3541151"/>
            <a:ext cx="8504717" cy="480171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8784" y="3916953"/>
            <a:ext cx="8504717" cy="480171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8317" y="4339787"/>
            <a:ext cx="8504717" cy="869118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6091" y="5114839"/>
            <a:ext cx="8504717" cy="50514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7383" y="5596462"/>
            <a:ext cx="8504717" cy="600135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6916" y="6184839"/>
            <a:ext cx="8504717" cy="422834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5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1997" y="1660279"/>
            <a:ext cx="3141951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76200"/>
          </a:bodyPr>
          <a:lstStyle/>
          <a:p>
            <a:r>
              <a:rPr lang="ru-RU" sz="4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Все</a:t>
            </a:r>
          </a:p>
          <a:p>
            <a:r>
              <a:rPr lang="ru-RU" sz="4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изменяется,</a:t>
            </a:r>
          </a:p>
          <a:p>
            <a:r>
              <a:rPr lang="ru-RU" sz="4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ничто</a:t>
            </a:r>
          </a:p>
          <a:p>
            <a:r>
              <a:rPr lang="ru-RU" sz="4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не исчезает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7553" y="5311886"/>
            <a:ext cx="4557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Arial Narrow"/>
                <a:cs typeface="Arial Narrow"/>
              </a:rPr>
              <a:t>Публий Овидий </a:t>
            </a:r>
            <a:r>
              <a:rPr lang="ru-RU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Назон</a:t>
            </a:r>
            <a:endParaRPr lang="ru-RU" sz="2400" b="1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Arial Narrow"/>
                <a:cs typeface="Arial Narrow"/>
              </a:rPr>
              <a:t>(</a:t>
            </a:r>
            <a:r>
              <a:rPr lang="ru-RU" b="1" dirty="0" err="1">
                <a:solidFill>
                  <a:srgbClr val="FFFFFF"/>
                </a:solidFill>
                <a:latin typeface="Arial Narrow"/>
                <a:cs typeface="Arial Narrow"/>
              </a:rPr>
              <a:t>Publius</a:t>
            </a:r>
            <a:r>
              <a:rPr lang="ru-RU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 Narrow"/>
                <a:cs typeface="Arial Narrow"/>
              </a:rPr>
              <a:t>Ovidius</a:t>
            </a:r>
            <a:r>
              <a:rPr lang="ru-RU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rgbClr val="FFFFFF"/>
                </a:solidFill>
                <a:latin typeface="Arial Narrow"/>
                <a:cs typeface="Arial Narrow"/>
              </a:rPr>
              <a:t>Naso</a:t>
            </a:r>
            <a:r>
              <a:rPr lang="ru-RU" b="1" dirty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</a:p>
          <a:p>
            <a:pPr algn="ctr"/>
            <a:r>
              <a:rPr lang="ru-RU" b="1" dirty="0">
                <a:solidFill>
                  <a:srgbClr val="FFFFFF"/>
                </a:solidFill>
                <a:latin typeface="Arial Narrow"/>
                <a:cs typeface="Arial Narrow"/>
              </a:rPr>
              <a:t>20 марта 43 года до н. э. </a:t>
            </a:r>
            <a:r>
              <a:rPr lang="mr-IN" b="1" dirty="0">
                <a:solidFill>
                  <a:srgbClr val="FFFFFF"/>
                </a:solidFill>
                <a:latin typeface="Arial Narrow"/>
                <a:cs typeface="Arial Narrow"/>
              </a:rPr>
              <a:t>–</a:t>
            </a:r>
            <a:r>
              <a:rPr lang="ru-RU" b="1" dirty="0">
                <a:solidFill>
                  <a:srgbClr val="FFFFFF"/>
                </a:solidFill>
                <a:latin typeface="Arial Narrow"/>
                <a:cs typeface="Arial Narrow"/>
              </a:rPr>
              <a:t> 17 или 18 год н. э.)</a:t>
            </a:r>
          </a:p>
        </p:txBody>
      </p:sp>
      <p:pic>
        <p:nvPicPr>
          <p:cNvPr id="6" name="Изображение 5" descr="Latin_Poet_Ov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634" y="478829"/>
            <a:ext cx="40767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341" y="317184"/>
            <a:ext cx="4397821" cy="18250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467345" y="2284587"/>
            <a:ext cx="4397821" cy="866339"/>
          </a:xfrm>
          <a:prstGeom prst="roundRect">
            <a:avLst>
              <a:gd name="adj" fmla="val 40913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FFFF"/>
                </a:solidFill>
                <a:latin typeface="Arial Narrow"/>
                <a:cs typeface="Arial Narrow"/>
              </a:rPr>
              <a:t>A systematic review, </a:t>
            </a:r>
            <a:r>
              <a:rPr lang="ru-RU" b="1" i="1" dirty="0" err="1">
                <a:solidFill>
                  <a:srgbClr val="FFFFFF"/>
                </a:solidFill>
                <a:latin typeface="Arial Narrow"/>
                <a:cs typeface="Arial Narrow"/>
              </a:rPr>
              <a:t>Canada</a:t>
            </a:r>
            <a:endParaRPr lang="ru-RU" b="1" i="1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/>
            <a:r>
              <a:rPr lang="ru-RU" b="1" i="1" dirty="0" err="1">
                <a:solidFill>
                  <a:srgbClr val="FFFFFF"/>
                </a:solidFill>
                <a:latin typeface="Arial Narrow"/>
                <a:cs typeface="Arial Narrow"/>
              </a:rPr>
              <a:t>Dis</a:t>
            </a:r>
            <a:r>
              <a:rPr lang="ru-RU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b="1" i="1" dirty="0" err="1">
                <a:solidFill>
                  <a:srgbClr val="FFFFFF"/>
                </a:solidFill>
                <a:latin typeface="Arial Narrow"/>
                <a:cs typeface="Arial Narrow"/>
              </a:rPr>
              <a:t>Colon</a:t>
            </a:r>
            <a:r>
              <a:rPr lang="ru-RU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b="1" i="1" dirty="0" err="1">
                <a:solidFill>
                  <a:srgbClr val="FFFFFF"/>
                </a:solidFill>
                <a:latin typeface="Arial Narrow"/>
                <a:cs typeface="Arial Narrow"/>
              </a:rPr>
              <a:t>Rectum</a:t>
            </a:r>
            <a:r>
              <a:rPr lang="ru-RU" b="1" i="1" dirty="0">
                <a:solidFill>
                  <a:srgbClr val="FFFFFF"/>
                </a:solidFill>
                <a:latin typeface="Arial Narrow"/>
                <a:cs typeface="Arial Narrow"/>
              </a:rPr>
              <a:t>. 2007 Sep;50(9):1297-305.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67345" y="3328962"/>
            <a:ext cx="4363574" cy="3114558"/>
          </a:xfrm>
          <a:prstGeom prst="roundRect">
            <a:avLst>
              <a:gd name="adj" fmla="val 24815"/>
            </a:avLst>
          </a:prstGeom>
          <a:solidFill>
            <a:srgbClr val="17B204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Arial Narrow"/>
                <a:cs typeface="Arial Narrow"/>
              </a:rPr>
              <a:t>12 РКИ</a:t>
            </a:r>
          </a:p>
          <a:p>
            <a:pPr algn="ctr"/>
            <a:r>
              <a:rPr lang="ru-RU" b="1" dirty="0">
                <a:solidFill>
                  <a:srgbClr val="FFFFFF"/>
                </a:solidFill>
                <a:latin typeface="Arial Narrow"/>
                <a:cs typeface="Arial Narrow"/>
              </a:rPr>
              <a:t>Сравнивали и оценивали отдаленные результаты лечения больных геморроем III-IV стадии  с применением СТЕПЛЕРНОЙ ГЕМОРРОИДОПЕКСИИ и традиционной геморроидэктомии (MILLIGAN-MORGAN и FERGUSON)</a:t>
            </a:r>
          </a:p>
          <a:p>
            <a:pPr algn="ctr"/>
            <a:endParaRPr lang="ru-RU" b="1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Arial Narrow"/>
                <a:cs typeface="Arial Narrow"/>
              </a:rPr>
              <a:t>Период наблюдения от 6 до 39 </a:t>
            </a:r>
            <a:r>
              <a:rPr lang="ru-RU" b="1" dirty="0" err="1">
                <a:solidFill>
                  <a:srgbClr val="FFFFFF"/>
                </a:solidFill>
                <a:latin typeface="Arial Narrow"/>
                <a:cs typeface="Arial Narrow"/>
              </a:rPr>
              <a:t>мес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6661" y="317184"/>
            <a:ext cx="3933571" cy="6214385"/>
          </a:xfrm>
          <a:prstGeom prst="roundRect">
            <a:avLst>
              <a:gd name="adj" fmla="val 17767"/>
            </a:avLst>
          </a:prstGeom>
          <a:solidFill>
            <a:srgbClr val="FFFF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Традиционная 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геморроидэктомия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оказалась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более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эффективной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в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отношении рецидива заболевания в отдаленном периоде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ru-RU" sz="1600" dirty="0">
                <a:solidFill>
                  <a:srgbClr val="103154"/>
                </a:solidFill>
                <a:latin typeface="Arial Narrow"/>
                <a:cs typeface="Arial Narrow"/>
              </a:rPr>
              <a:t>(OR 3.85; 95 % CI, 1.47-10.07; р&lt;0.006).</a:t>
            </a:r>
          </a:p>
          <a:p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endParaRPr lang="ru-RU" sz="16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Традиционная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геморроидэктомия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превосходит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по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профилактике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развития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симптом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пролапса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в ближайшем послеоперационном периоде 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(</a:t>
            </a:r>
            <a:r>
              <a:rPr lang="ru-RU" sz="1600" dirty="0">
                <a:solidFill>
                  <a:srgbClr val="103154"/>
                </a:solidFill>
                <a:latin typeface="Arial Narrow"/>
                <a:cs typeface="Arial Narrow"/>
              </a:rPr>
              <a:t>OR 2.96; 95 %CI, 1.33-6.58; р&lt;0.008 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)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 и при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последующ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е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м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наблюдени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в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течение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одного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года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или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более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(</a:t>
            </a:r>
            <a:r>
              <a:rPr lang="ru-RU" sz="1600" dirty="0">
                <a:solidFill>
                  <a:srgbClr val="103154"/>
                </a:solidFill>
                <a:latin typeface="Arial Narrow"/>
                <a:cs typeface="Arial Narrow"/>
              </a:rPr>
              <a:t>OR 2.68; 95 %CI, 0.98-7.34; р&lt;0.05 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).</a:t>
            </a:r>
            <a:endParaRPr lang="ru-RU" sz="16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endParaRPr lang="ru-RU" sz="16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Статистически незначимая тенденция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в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пользу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скрепленной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геморроидопексии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наблюдались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в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отношении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болей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,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анального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зуда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симптомов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анального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стеноза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.</a:t>
            </a:r>
            <a:r>
              <a:rPr lang="ru-RU" sz="1600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377" y="825053"/>
            <a:ext cx="3944856" cy="1328896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6669" y="2223801"/>
            <a:ext cx="3944856" cy="2491258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6202" y="4715059"/>
            <a:ext cx="3944856" cy="1445780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30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0035" y="261071"/>
            <a:ext cx="413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Arial Narrow"/>
                <a:cs typeface="Arial Narrow"/>
              </a:rPr>
              <a:t>Molloy RG, </a:t>
            </a:r>
            <a:r>
              <a:rPr lang="en-US" sz="14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Kingsmore</a:t>
            </a:r>
            <a:r>
              <a:rPr lang="en-US" sz="1400" b="1" i="1" dirty="0">
                <a:solidFill>
                  <a:schemeClr val="bg1"/>
                </a:solidFill>
                <a:latin typeface="Arial Narrow"/>
                <a:cs typeface="Arial Narrow"/>
              </a:rPr>
              <a:t> D (2000) Life threatening pelvic sepsis after stapled </a:t>
            </a:r>
            <a:r>
              <a:rPr lang="en-US" sz="14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hemorrhoidectomy</a:t>
            </a:r>
            <a:r>
              <a:rPr lang="en-US" sz="1400" b="1" i="1" dirty="0">
                <a:solidFill>
                  <a:schemeClr val="bg1"/>
                </a:solidFill>
                <a:latin typeface="Arial Narrow"/>
                <a:cs typeface="Arial Narrow"/>
              </a:rPr>
              <a:t>. Lancet 355:810 </a:t>
            </a:r>
            <a:endParaRPr lang="ru-RU" sz="1400" b="1" i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59" y="343377"/>
            <a:ext cx="4208922" cy="2584426"/>
          </a:xfrm>
          <a:prstGeom prst="rect">
            <a:avLst/>
          </a:prstGeom>
          <a:solidFill>
            <a:srgbClr val="FFFFFF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86062" y="3763101"/>
            <a:ext cx="2234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FFFF"/>
                </a:solidFill>
                <a:latin typeface="Arial Narrow"/>
                <a:cs typeface="Arial Narrow"/>
              </a:rPr>
              <a:t>Ripetti V, </a:t>
            </a:r>
            <a:r>
              <a:rPr lang="en-US" sz="14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Caricato</a:t>
            </a:r>
            <a:r>
              <a:rPr lang="en-US" sz="1400" b="1" i="1" dirty="0">
                <a:solidFill>
                  <a:srgbClr val="FFFFFF"/>
                </a:solidFill>
                <a:latin typeface="Arial Narrow"/>
                <a:cs typeface="Arial Narrow"/>
              </a:rPr>
              <a:t> M, </a:t>
            </a:r>
            <a:r>
              <a:rPr lang="en-US" sz="1400" b="1" i="1" dirty="0" err="1">
                <a:solidFill>
                  <a:srgbClr val="FFFFFF"/>
                </a:solidFill>
                <a:latin typeface="Arial Narrow"/>
                <a:cs typeface="Arial Narrow"/>
              </a:rPr>
              <a:t>Arullani</a:t>
            </a:r>
            <a:r>
              <a:rPr lang="en-US" sz="1400" b="1" i="1" dirty="0">
                <a:solidFill>
                  <a:srgbClr val="FFFFFF"/>
                </a:solidFill>
                <a:latin typeface="Arial Narrow"/>
                <a:cs typeface="Arial Narrow"/>
              </a:rPr>
              <a:t> A  (2002) Dis Colon Rectum, 45:268–270 </a:t>
            </a:r>
            <a:endParaRPr lang="ru-RU" sz="1400" b="1" i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898" y="1117705"/>
            <a:ext cx="4725473" cy="2517133"/>
          </a:xfrm>
          <a:prstGeom prst="rect">
            <a:avLst/>
          </a:prstGeom>
          <a:solidFill>
            <a:srgbClr val="FFFFFF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227" y="3414258"/>
            <a:ext cx="1968554" cy="2863351"/>
          </a:xfrm>
          <a:prstGeom prst="rect">
            <a:avLst/>
          </a:prstGeom>
          <a:solidFill>
            <a:srgbClr val="FFFFFF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849" y="4640872"/>
            <a:ext cx="3888426" cy="1827560"/>
          </a:xfrm>
          <a:prstGeom prst="rect">
            <a:avLst/>
          </a:prstGeom>
          <a:solidFill>
            <a:srgbClr val="FFFFFF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97250" y="5010415"/>
            <a:ext cx="1883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FFFF"/>
                </a:solidFill>
                <a:latin typeface="Arial Narrow"/>
                <a:cs typeface="Arial Narrow"/>
              </a:rPr>
              <a:t>Cirocco</a:t>
            </a:r>
            <a:r>
              <a:rPr lang="ru-RU" sz="1400" b="1" i="1" dirty="0">
                <a:solidFill>
                  <a:srgbClr val="FFFFFF"/>
                </a:solidFill>
                <a:latin typeface="Arial Narrow"/>
                <a:cs typeface="Arial Narrow"/>
              </a:rPr>
              <a:t> W.C.</a:t>
            </a:r>
            <a:r>
              <a:rPr lang="en-US" sz="1400" b="1" i="1" dirty="0">
                <a:solidFill>
                  <a:srgbClr val="FFFFFF"/>
                </a:solidFill>
                <a:latin typeface="Arial Narrow"/>
                <a:cs typeface="Arial Narrow"/>
              </a:rPr>
              <a:t>  (2008) Surgery, 143;6:824-829</a:t>
            </a:r>
            <a:endParaRPr lang="ru-RU" sz="1400" b="1" i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50" y="3211583"/>
            <a:ext cx="3729648" cy="1574025"/>
          </a:xfrm>
          <a:prstGeom prst="rect">
            <a:avLst/>
          </a:prstGeom>
          <a:solidFill>
            <a:srgbClr val="FFFFFF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50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283" y="1227663"/>
            <a:ext cx="2062018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МЕТОД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7838" y="12248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ЧАСТОТА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РЕЦИДИВОВ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0996" y="1230036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БОЛЬ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5909" y="122766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ОСЛОЖНЕНИЯ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50821" y="123049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РЕАБИЛИТАЦ.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221" y="19021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Milligan-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Morgan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400" y="257667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Ferguson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931" y="325353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Степлерная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758" y="393039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THD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9289" y="460961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THD+мукопексия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8820" y="52864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ligaSure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5406" y="596333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/>
                <a:cs typeface="Arial Narrow"/>
              </a:rPr>
              <a:t>U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ltrasonic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Scalpel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610534" y="12300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СТОИМОСТЬ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15713" y="155794"/>
            <a:ext cx="7930399" cy="914207"/>
          </a:xfrm>
          <a:prstGeom prst="roundRect">
            <a:avLst>
              <a:gd name="adj" fmla="val 46208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ПРЕИМУЩЕСТВА И НЕДОСТАТКИ МЕТОДОВ ИНВАЗИВНОГО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ЛЕЧЕНИЯ ГЕМОРРОЯ III-IV СТАДИИ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80136" y="122958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ОГРАНИЧЕНИЯ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79130" y="1894594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20529" y="18997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85442" y="189741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50354" y="1888484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10067" y="188803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79669" y="1887576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pic>
        <p:nvPicPr>
          <p:cNvPr id="24" name="Изображение 2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10" y="188973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Изображение 2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22" y="1911547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Изображение 2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86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Изображение 2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24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" name="Изображение 2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52" y="1878240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2378663" y="256434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20062" y="256954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84975" y="256716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49887" y="25582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09600" y="255778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79202" y="255732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378663" y="323455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20062" y="32279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484975" y="323737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549887" y="322844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09600" y="323974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679202" y="323929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 Narrow"/>
                <a:cs typeface="Arial Narrow"/>
              </a:rPr>
              <a:t>Выраженный наружный геморроидальный комплекс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378196" y="391606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19595" y="390949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484508" y="390712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549420" y="390995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609133" y="390949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678735" y="390904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378196" y="459802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419595" y="460322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484508" y="460084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549420" y="459191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609133" y="459146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678735" y="459100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378196" y="526823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419595" y="526166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484508" y="527105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549420" y="526212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609133" y="527342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678735" y="527297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377729" y="59497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19128" y="594317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484041" y="594080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548953" y="594363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608666" y="594317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678268" y="594272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pic>
        <p:nvPicPr>
          <p:cNvPr id="70" name="Изображение 69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3" y="255949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1" name="Изображение 70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68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2" name="Изображение 71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19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" name="Изображение 72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06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" name="Изображение 7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57" y="254727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" name="Изображение 7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99" y="3227989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6" name="Изображение 75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57" y="322995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7" name="Изображение 76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495" y="322995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8" name="Изображение 7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01" y="321703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9" name="Изображение 78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1" y="3240093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6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61" y="371286"/>
            <a:ext cx="5011885" cy="17197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644757" y="253706"/>
            <a:ext cx="4149855" cy="992669"/>
          </a:xfrm>
          <a:prstGeom prst="roundRect">
            <a:avLst>
              <a:gd name="adj" fmla="val 40913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FFFF"/>
                </a:solidFill>
                <a:latin typeface="Arial Narrow"/>
                <a:cs typeface="Arial Narrow"/>
              </a:rPr>
              <a:t>A systematic review, </a:t>
            </a:r>
            <a:r>
              <a:rPr lang="ru-RU" b="1" i="1" dirty="0">
                <a:solidFill>
                  <a:srgbClr val="FFFFFF"/>
                </a:solidFill>
                <a:latin typeface="Arial Narrow"/>
                <a:cs typeface="Arial Narrow"/>
              </a:rPr>
              <a:t>UK</a:t>
            </a:r>
          </a:p>
          <a:p>
            <a:pPr algn="ctr"/>
            <a:r>
              <a:rPr lang="ru-RU" b="1" i="1" dirty="0" err="1">
                <a:solidFill>
                  <a:srgbClr val="FFFFFF"/>
                </a:solidFill>
                <a:latin typeface="Arial Narrow"/>
                <a:cs typeface="Arial Narrow"/>
              </a:rPr>
              <a:t>Dis</a:t>
            </a:r>
            <a:r>
              <a:rPr lang="ru-RU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b="1" i="1" dirty="0" err="1">
                <a:solidFill>
                  <a:srgbClr val="FFFFFF"/>
                </a:solidFill>
                <a:latin typeface="Arial Narrow"/>
                <a:cs typeface="Arial Narrow"/>
              </a:rPr>
              <a:t>Colon</a:t>
            </a:r>
            <a:r>
              <a:rPr lang="ru-RU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b="1" i="1" dirty="0" err="1">
                <a:solidFill>
                  <a:srgbClr val="FFFFFF"/>
                </a:solidFill>
                <a:latin typeface="Arial Narrow"/>
                <a:cs typeface="Arial Narrow"/>
              </a:rPr>
              <a:t>Rectum</a:t>
            </a:r>
            <a:r>
              <a:rPr lang="ru-RU" b="1" i="1" dirty="0">
                <a:solidFill>
                  <a:srgbClr val="FFFFFF"/>
                </a:solidFill>
                <a:latin typeface="Arial Narrow"/>
                <a:cs typeface="Arial Narrow"/>
              </a:rPr>
              <a:t>. </a:t>
            </a:r>
            <a:r>
              <a:rPr lang="ru-RU" b="1" i="1" dirty="0">
                <a:latin typeface="Arial Narrow"/>
                <a:cs typeface="Arial Narrow"/>
              </a:rPr>
              <a:t>2009 Sep;52(9):1665-71 </a:t>
            </a:r>
            <a:r>
              <a:rPr lang="ru-RU" b="1" i="1" dirty="0">
                <a:solidFill>
                  <a:srgbClr val="FFFFFF"/>
                </a:solidFill>
                <a:latin typeface="Arial Narrow"/>
                <a:cs typeface="Arial Narrow"/>
              </a:rPr>
              <a:t>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1561" y="2223686"/>
            <a:ext cx="3375266" cy="974558"/>
          </a:xfrm>
          <a:prstGeom prst="roundRect">
            <a:avLst>
              <a:gd name="adj" fmla="val 39120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 Narrow"/>
                <a:cs typeface="Arial Narrow"/>
              </a:rPr>
              <a:t>17 исследований</a:t>
            </a:r>
          </a:p>
          <a:p>
            <a:pPr algn="ctr"/>
            <a:r>
              <a:rPr lang="ru-RU" b="1" dirty="0">
                <a:solidFill>
                  <a:srgbClr val="FFFFFF"/>
                </a:solidFill>
                <a:latin typeface="Arial Narrow"/>
                <a:cs typeface="Arial Narrow"/>
              </a:rPr>
              <a:t>1996 пациентов I-IV стадии геморроя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21537" y="3198243"/>
            <a:ext cx="4773076" cy="3333325"/>
          </a:xfrm>
          <a:prstGeom prst="roundRect">
            <a:avLst>
              <a:gd name="adj" fmla="val 17767"/>
            </a:avLst>
          </a:prstGeom>
          <a:solidFill>
            <a:srgbClr val="FFFF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Пребывание в больнице в большинстве случаев один день, а возвращение к нормальной деятельности - два-три дня.</a:t>
            </a:r>
          </a:p>
          <a:p>
            <a:endParaRPr lang="ru-RU" sz="8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Послеоперационная боль присутствовала у 18,5% больных.</a:t>
            </a:r>
          </a:p>
          <a:p>
            <a:endParaRPr lang="ru-RU" sz="8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Частота рецидивов у больных с IV стадией геморроя в пределах от 11.1 до 59.3%. </a:t>
            </a:r>
          </a:p>
          <a:p>
            <a:endParaRPr lang="ru-RU" sz="8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ВЫВОД:</a:t>
            </a:r>
          </a:p>
          <a:p>
            <a:r>
              <a:rPr lang="ru-RU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Трансанальная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 геморроидальная </a:t>
            </a:r>
            <a:r>
              <a:rPr lang="ru-RU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деартериализация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 является потенциальным вариантом лечения геморроя II и III стадии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99" y="3454772"/>
            <a:ext cx="3516372" cy="30945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Прямоугольник 7"/>
          <p:cNvSpPr/>
          <p:nvPr/>
        </p:nvSpPr>
        <p:spPr>
          <a:xfrm>
            <a:off x="352299" y="4328945"/>
            <a:ext cx="3516372" cy="985785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032828" y="3315824"/>
            <a:ext cx="4773075" cy="799560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32828" y="4162416"/>
            <a:ext cx="4773075" cy="575219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32828" y="4726816"/>
            <a:ext cx="4773075" cy="587913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032828" y="5314730"/>
            <a:ext cx="4773075" cy="1216839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21537" y="1410991"/>
            <a:ext cx="4668276" cy="1609985"/>
          </a:xfrm>
          <a:prstGeom prst="roundRect">
            <a:avLst>
              <a:gd name="adj" fmla="val 22256"/>
            </a:avLst>
          </a:prstGeom>
          <a:solidFill>
            <a:srgbClr val="17B204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 Narrow"/>
                <a:cs typeface="Arial Narrow"/>
              </a:rPr>
              <a:t>ЦЕЛЬ ОБЗОРА:</a:t>
            </a:r>
          </a:p>
          <a:p>
            <a:pPr algn="ctr"/>
            <a:r>
              <a:rPr lang="ru-RU" sz="1600" b="1" dirty="0">
                <a:latin typeface="Arial Narrow"/>
                <a:cs typeface="Arial Narrow"/>
              </a:rPr>
              <a:t>оценка имеющихся фактических данных о THD, установление безопасности и эффективности метода, определение его показаний и выявление его возможных преимуществ и ограничений </a:t>
            </a:r>
            <a:endParaRPr lang="ru-RU" sz="16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072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033296" y="3503959"/>
            <a:ext cx="4750589" cy="3021814"/>
          </a:xfrm>
          <a:prstGeom prst="roundRect">
            <a:avLst>
              <a:gd name="adj" fmla="val 17767"/>
            </a:avLst>
          </a:prstGeom>
          <a:solidFill>
            <a:srgbClr val="FFFF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Частота рецидивов составила 8.5, 8.7 и 18.1% у больных геморроем II, III и IV стадии соответственно. Семьдесят из 95 пациентов с рецидивом нуждаются в повторной операция (частота реопераций 7.0%) </a:t>
            </a:r>
          </a:p>
          <a:p>
            <a:endParaRPr lang="ru-RU" sz="8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Геморрой IV стадии </a:t>
            </a:r>
            <a:r>
              <a:rPr lang="mr-IN" b="1" dirty="0">
                <a:solidFill>
                  <a:srgbClr val="103154"/>
                </a:solidFill>
                <a:latin typeface="Arial Narrow"/>
                <a:cs typeface="Arial Narrow"/>
              </a:rPr>
              <a:t>–</a:t>
            </a:r>
            <a:r>
              <a:rPr lang="ru-RU" b="1" dirty="0">
                <a:solidFill>
                  <a:srgbClr val="103154"/>
                </a:solidFill>
                <a:latin typeface="Arial Narrow"/>
                <a:cs typeface="Arial Narrow"/>
              </a:rPr>
              <a:t> фактор риска рецидива заболевания.</a:t>
            </a:r>
            <a:r>
              <a:rPr lang="ru-RU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endParaRPr lang="ru-RU" b="1" dirty="0">
              <a:solidFill>
                <a:srgbClr val="103154"/>
              </a:solidFill>
              <a:latin typeface="Arial Narrow"/>
              <a:cs typeface="Arial Narrow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47" y="3200554"/>
            <a:ext cx="3552584" cy="33252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Скругленный прямоугольник 3"/>
          <p:cNvSpPr/>
          <p:nvPr/>
        </p:nvSpPr>
        <p:spPr>
          <a:xfrm>
            <a:off x="294964" y="1552071"/>
            <a:ext cx="3832403" cy="1515438"/>
          </a:xfrm>
          <a:prstGeom prst="roundRect">
            <a:avLst>
              <a:gd name="adj" fmla="val 30585"/>
            </a:avLst>
          </a:prstGeom>
          <a:solidFill>
            <a:srgbClr val="17B204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ЦЕЛЬ: Оценка клинической эффективности и удовлетворенности пациентов, получивших THD-процедуру</a:t>
            </a:r>
            <a:r>
              <a:rPr lang="ru-RU" dirty="0">
                <a:latin typeface="Arial Narrow"/>
                <a:cs typeface="Arial Narrow"/>
              </a:rPr>
              <a:t> </a:t>
            </a:r>
            <a:endParaRPr lang="ru-RU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847" y="5493800"/>
            <a:ext cx="3552585" cy="914436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64" y="219885"/>
            <a:ext cx="5930900" cy="1244600"/>
          </a:xfrm>
          <a:prstGeom prst="rect">
            <a:avLst/>
          </a:prstGeom>
          <a:solidFill>
            <a:srgbClr val="FFFFFF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302819" y="1810752"/>
            <a:ext cx="4539862" cy="1505075"/>
          </a:xfrm>
          <a:prstGeom prst="roundRect">
            <a:avLst>
              <a:gd name="adj" fmla="val 32870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1000 пациентов II, III, IV стадии геморроя</a:t>
            </a:r>
          </a:p>
          <a:p>
            <a:pPr algn="ctr"/>
            <a:endParaRPr lang="ru-RU" sz="800" b="1" dirty="0">
              <a:latin typeface="Arial Narrow"/>
              <a:cs typeface="Arial Narrow"/>
            </a:endParaRPr>
          </a:p>
          <a:p>
            <a:pPr algn="ctr"/>
            <a:r>
              <a:rPr lang="ru-RU" b="1" dirty="0">
                <a:latin typeface="Arial Narrow"/>
                <a:cs typeface="Arial Narrow"/>
              </a:rPr>
              <a:t>Во всех случаях проводилась </a:t>
            </a:r>
            <a:r>
              <a:rPr lang="ru-RU" b="1" dirty="0" err="1">
                <a:latin typeface="Arial Narrow"/>
                <a:cs typeface="Arial Narrow"/>
              </a:rPr>
              <a:t>деартериализация</a:t>
            </a:r>
            <a:r>
              <a:rPr lang="ru-RU" b="1" dirty="0">
                <a:latin typeface="Arial Narrow"/>
                <a:cs typeface="Arial Narrow"/>
              </a:rPr>
              <a:t>, а при наличии пролапса и </a:t>
            </a:r>
            <a:r>
              <a:rPr lang="ru-RU" b="1" dirty="0" err="1">
                <a:latin typeface="Arial Narrow"/>
                <a:cs typeface="Arial Narrow"/>
              </a:rPr>
              <a:t>мукопексия</a:t>
            </a:r>
            <a:endParaRPr lang="ru-RU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21934" y="823060"/>
            <a:ext cx="5620747" cy="834855"/>
          </a:xfrm>
          <a:prstGeom prst="roundRect">
            <a:avLst>
              <a:gd name="adj" fmla="val 40913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Arial Narrow"/>
                <a:cs typeface="Arial Narrow"/>
              </a:rPr>
              <a:t>А </a:t>
            </a:r>
            <a:r>
              <a:rPr lang="ru-RU" b="1" i="1" dirty="0" err="1">
                <a:solidFill>
                  <a:schemeClr val="bg1"/>
                </a:solidFill>
                <a:latin typeface="Arial Narrow"/>
                <a:cs typeface="Arial Narrow"/>
              </a:rPr>
              <a:t>single-center</a:t>
            </a:r>
            <a:r>
              <a:rPr lang="ru-RU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Arial Narrow"/>
                <a:cs typeface="Arial Narrow"/>
              </a:rPr>
              <a:t>study</a:t>
            </a:r>
            <a:r>
              <a:rPr lang="ru-RU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Arial Narrow"/>
                <a:cs typeface="Arial Narrow"/>
              </a:rPr>
              <a:t>and</a:t>
            </a:r>
            <a:r>
              <a:rPr lang="ru-RU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Arial Narrow"/>
                <a:cs typeface="Arial Narrow"/>
              </a:rPr>
              <a:t>a</a:t>
            </a:r>
            <a:r>
              <a:rPr lang="ru-RU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Arial Narrow"/>
                <a:cs typeface="Arial Narrow"/>
              </a:rPr>
              <a:t>review</a:t>
            </a:r>
            <a:r>
              <a:rPr lang="ru-RU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Arial Narrow"/>
                <a:cs typeface="Arial Narrow"/>
              </a:rPr>
              <a:t>of</a:t>
            </a:r>
            <a:r>
              <a:rPr lang="ru-RU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Arial Narrow"/>
                <a:cs typeface="Arial Narrow"/>
              </a:rPr>
              <a:t>the</a:t>
            </a:r>
            <a:r>
              <a:rPr lang="ru-RU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Arial Narrow"/>
                <a:cs typeface="Arial Narrow"/>
              </a:rPr>
              <a:t>literature</a:t>
            </a:r>
            <a:r>
              <a:rPr lang="en-US" b="1" i="1" dirty="0">
                <a:latin typeface="Arial Narrow"/>
                <a:cs typeface="Arial Narrow"/>
              </a:rPr>
              <a:t>, </a:t>
            </a:r>
            <a:r>
              <a:rPr lang="ru-RU" b="1" i="1" dirty="0" err="1">
                <a:latin typeface="Arial Narrow"/>
                <a:cs typeface="Arial Narrow"/>
              </a:rPr>
              <a:t>Italy</a:t>
            </a:r>
            <a:endParaRPr lang="ru-RU" b="1" i="1" dirty="0">
              <a:latin typeface="Arial Narrow"/>
              <a:cs typeface="Arial Narrow"/>
            </a:endParaRPr>
          </a:p>
          <a:p>
            <a:pPr algn="ctr"/>
            <a:r>
              <a:rPr lang="ru-RU" b="1" i="1" dirty="0" err="1">
                <a:solidFill>
                  <a:schemeClr val="bg1"/>
                </a:solidFill>
                <a:latin typeface="Arial Narrow"/>
                <a:cs typeface="Arial Narrow"/>
              </a:rPr>
              <a:t>Tech</a:t>
            </a:r>
            <a:r>
              <a:rPr lang="ru-RU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b="1" i="1" dirty="0" err="1">
                <a:solidFill>
                  <a:schemeClr val="bg1"/>
                </a:solidFill>
                <a:latin typeface="Arial Narrow"/>
                <a:cs typeface="Arial Narrow"/>
              </a:rPr>
              <a:t>Coloproctol</a:t>
            </a:r>
            <a:r>
              <a:rPr lang="ru-RU" b="1" i="1" dirty="0">
                <a:solidFill>
                  <a:schemeClr val="bg1"/>
                </a:solidFill>
                <a:latin typeface="Arial Narrow"/>
                <a:cs typeface="Arial Narrow"/>
              </a:rPr>
              <a:t>, 2017;21(12):953-962.</a:t>
            </a:r>
            <a:endParaRPr lang="en-US" b="1" i="1" dirty="0">
              <a:latin typeface="Arial Narrow"/>
              <a:cs typeface="Arial Narrow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20602" y="3926784"/>
            <a:ext cx="4773075" cy="1567016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031894" y="5397036"/>
            <a:ext cx="4773075" cy="813547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59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7" grpId="0" animBg="1"/>
      <p:bldP spid="5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54225" y="3586268"/>
            <a:ext cx="8334557" cy="2886510"/>
          </a:xfrm>
          <a:prstGeom prst="roundRect">
            <a:avLst>
              <a:gd name="adj" fmla="val 17767"/>
            </a:avLst>
          </a:prstGeom>
          <a:solidFill>
            <a:srgbClr val="FFFF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103154"/>
                </a:solidFill>
                <a:latin typeface="Arial Narrow"/>
                <a:cs typeface="Arial Narrow"/>
              </a:rPr>
              <a:t>У 44-лехлетнего мужчины после THD с </a:t>
            </a:r>
            <a:r>
              <a:rPr lang="ru-RU" sz="2000" b="1" dirty="0" err="1">
                <a:solidFill>
                  <a:srgbClr val="103154"/>
                </a:solidFill>
                <a:latin typeface="Arial Narrow"/>
                <a:cs typeface="Arial Narrow"/>
              </a:rPr>
              <a:t>мукопексией</a:t>
            </a:r>
            <a:r>
              <a:rPr lang="ru-RU" sz="2000" b="1" dirty="0">
                <a:solidFill>
                  <a:srgbClr val="103154"/>
                </a:solidFill>
                <a:latin typeface="Arial Narrow"/>
                <a:cs typeface="Arial Narrow"/>
              </a:rPr>
              <a:t> по поводу геморроя III стадии в стационаре  одного дня произошла перфорация прямой кишки с последующим развитием тазовой флегмоны. Гнойно-септический процесс удалось купировать консервативными мероприятиями.</a:t>
            </a:r>
          </a:p>
          <a:p>
            <a:endParaRPr lang="ru-RU" sz="8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r>
              <a:rPr lang="ru-RU" sz="2000" b="1" dirty="0">
                <a:solidFill>
                  <a:srgbClr val="103154"/>
                </a:solidFill>
                <a:latin typeface="Arial Narrow"/>
                <a:cs typeface="Arial Narrow"/>
              </a:rPr>
              <a:t>Этот случай является первым сообщением о потенциально опасном для жизни осложнении THD, которая ранее имела  отличный профиль безопасности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4224" y="2496305"/>
            <a:ext cx="4713853" cy="863006"/>
          </a:xfrm>
          <a:prstGeom prst="roundRect">
            <a:avLst>
              <a:gd name="adj" fmla="val 40913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latin typeface="Arial Narrow"/>
                <a:cs typeface="Arial Narrow"/>
              </a:rPr>
              <a:t>ONLINE CASE REPORT</a:t>
            </a:r>
            <a:r>
              <a:rPr lang="ru-RU" b="1" i="1" dirty="0">
                <a:latin typeface="Arial Narrow"/>
                <a:cs typeface="Arial Narrow"/>
              </a:rPr>
              <a:t>, UK</a:t>
            </a:r>
          </a:p>
          <a:p>
            <a:pPr algn="ctr"/>
            <a:r>
              <a:rPr lang="nb-NO" b="1" i="1" dirty="0">
                <a:latin typeface="Arial Narrow"/>
                <a:cs typeface="Arial Narrow"/>
              </a:rPr>
              <a:t>Ann R Coll </a:t>
            </a:r>
            <a:r>
              <a:rPr lang="nb-NO" b="1" i="1" dirty="0" err="1">
                <a:latin typeface="Arial Narrow"/>
                <a:cs typeface="Arial Narrow"/>
              </a:rPr>
              <a:t>Surg</a:t>
            </a:r>
            <a:r>
              <a:rPr lang="nb-NO" b="1" i="1" dirty="0">
                <a:latin typeface="Arial Narrow"/>
                <a:cs typeface="Arial Narrow"/>
              </a:rPr>
              <a:t> </a:t>
            </a:r>
            <a:r>
              <a:rPr lang="nb-NO" b="1" i="1" dirty="0" err="1">
                <a:latin typeface="Arial Narrow"/>
                <a:cs typeface="Arial Narrow"/>
              </a:rPr>
              <a:t>Engl</a:t>
            </a:r>
            <a:r>
              <a:rPr lang="nb-NO" b="1" i="1" dirty="0">
                <a:latin typeface="Arial Narrow"/>
                <a:cs typeface="Arial Narrow"/>
              </a:rPr>
              <a:t> 2017; 99: e154–e155.</a:t>
            </a:r>
            <a:endParaRPr lang="en-US" b="1" i="1" dirty="0">
              <a:latin typeface="Arial Narrow"/>
              <a:cs typeface="Arial Narrow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25" y="299798"/>
            <a:ext cx="5642805" cy="2041503"/>
          </a:xfrm>
          <a:prstGeom prst="rect">
            <a:avLst/>
          </a:prstGeom>
          <a:solidFill>
            <a:srgbClr val="FFFFFF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990" y="685473"/>
            <a:ext cx="3372310" cy="2215283"/>
          </a:xfrm>
          <a:prstGeom prst="rect">
            <a:avLst/>
          </a:prstGeom>
          <a:solidFill>
            <a:srgbClr val="FFFFFF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4225" y="3797446"/>
            <a:ext cx="8357140" cy="145849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1999" y="5161872"/>
            <a:ext cx="8357140" cy="1140074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9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283" y="1227663"/>
            <a:ext cx="2062018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МЕТОД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7838" y="12248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ЧАСТОТА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РЕЦИДИВОВ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0996" y="1230036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БОЛЬ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5909" y="122766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ОСЛОЖНЕНИЯ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50821" y="123049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РЕАБИЛИТАЦ.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221" y="19021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Milligan-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Morgan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400" y="257667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Ferguson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931" y="325353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Степлерная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758" y="393039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THD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9289" y="460961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THD+мукопексия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8820" y="52864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ligaSure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5406" y="596333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/>
                <a:cs typeface="Arial Narrow"/>
              </a:rPr>
              <a:t>U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ltrasonic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Scalpel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610534" y="12300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СТОИМОСТЬ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15713" y="155794"/>
            <a:ext cx="7930399" cy="914207"/>
          </a:xfrm>
          <a:prstGeom prst="roundRect">
            <a:avLst>
              <a:gd name="adj" fmla="val 46208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ПРЕИМУЩЕСТВА И НЕДОСТАТКИ МЕТОДОВ ИНВАЗИВНОГО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ЛЕЧЕНИЯ ГЕМОРРОЯ III-IV СТАДИИ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80136" y="122958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ОГРАНИЧЕНИЯ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79130" y="1894594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20529" y="18997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85442" y="189741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50354" y="1888484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10067" y="188803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79669" y="1887576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pic>
        <p:nvPicPr>
          <p:cNvPr id="24" name="Изображение 2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10" y="188973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Изображение 2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22" y="1911547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Изображение 2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86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Изображение 2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24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" name="Изображение 2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52" y="1878240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2378663" y="256434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20062" y="256954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84975" y="256716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49887" y="25582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09600" y="255778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79202" y="255732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378663" y="323455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20062" y="32279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484975" y="323737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549887" y="322844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09600" y="323974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679202" y="323929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 Narrow"/>
                <a:cs typeface="Arial Narrow"/>
              </a:rPr>
              <a:t>Выраженный наружный геморроидальный комплекс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378196" y="391606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19595" y="390949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484508" y="390712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549420" y="390995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609133" y="390949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678735" y="390904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latin typeface="Arial Narrow"/>
                <a:cs typeface="Arial Narrow"/>
              </a:rPr>
              <a:t>Пролапс ГУ</a:t>
            </a:r>
          </a:p>
          <a:p>
            <a:pPr algn="ctr"/>
            <a:r>
              <a:rPr lang="ru-RU" sz="900" b="1" dirty="0">
                <a:latin typeface="Arial Narrow"/>
                <a:cs typeface="Arial Narrow"/>
              </a:rPr>
              <a:t>Выраженный наружный геморроидальный компонент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378196" y="459802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419595" y="460322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484508" y="460084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549420" y="459191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609133" y="459146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678735" y="459100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 Narrow"/>
                <a:cs typeface="Arial Narrow"/>
              </a:rPr>
              <a:t>Выраженный наружный геморроидальный комплекс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378196" y="526823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419595" y="526166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484508" y="527105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549420" y="526212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609133" y="527342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678735" y="527297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377729" y="59497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19128" y="594317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484041" y="594080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548953" y="594363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608666" y="594317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678268" y="594272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pic>
        <p:nvPicPr>
          <p:cNvPr id="70" name="Изображение 69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3" y="255949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1" name="Изображение 70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68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2" name="Изображение 71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19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" name="Изображение 72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06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" name="Изображение 7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57" y="254727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" name="Изображение 7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99" y="3227989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6" name="Изображение 75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57" y="322995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7" name="Изображение 76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495" y="322995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8" name="Изображение 7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01" y="321703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9" name="Изображение 78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1" y="3240093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0" name="Изображение 79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78" y="3930396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" name="Изображение 80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29" y="4611906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2" name="Изображение 81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36" y="3929488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3" name="Изображение 82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7" y="4599240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5" name="Изображение 84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34" y="460356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6" name="Изображение 85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64" y="389808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7" name="Изображение 8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97" y="459135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8" name="Изображение 87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28" y="389970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9" name="Изображение 8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0" y="458121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0" name="Изображение 89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99" y="3953913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65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02304" y="3903740"/>
            <a:ext cx="8392309" cy="2633849"/>
          </a:xfrm>
          <a:prstGeom prst="roundRect">
            <a:avLst>
              <a:gd name="adj" fmla="val 17767"/>
            </a:avLst>
          </a:prstGeom>
          <a:solidFill>
            <a:srgbClr val="FFFF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Б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оли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в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первый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день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после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операции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значительно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меньше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в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группе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Ligasure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(10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РКИ)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.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Большинство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результатов исследований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,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изучающих применение анальгетиков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(7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РКИ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)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выраженность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болевого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синдрома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в течение 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7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послеоперационных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дней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(5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РКИ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)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в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пользу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LigaSure-методик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.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К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14-</a:t>
            </a:r>
            <a:r>
              <a:rPr lang="ru-RU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му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 послеоперационному дню болевой синдром и частота применения анальгетиков в сравниваемых группах не различаются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(4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РКИ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).</a:t>
            </a:r>
            <a:endParaRPr lang="ru-RU" sz="16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endParaRPr lang="ru-RU" sz="8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Послеоперационны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е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осложнени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я в сравниваемых группах не различаются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.</a:t>
            </a:r>
            <a:endParaRPr lang="ru-RU" sz="16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endParaRPr lang="ru-RU" sz="800" b="1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Длительность п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ребывани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я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в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стационаре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одинаков</a:t>
            </a:r>
            <a:r>
              <a:rPr lang="ru-RU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ая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для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обеих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групп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(6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РКИ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).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Пациент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ы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после применения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LigaSure-методик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вернул</a:t>
            </a:r>
            <a:r>
              <a:rPr lang="ru-RU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ись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к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работе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значительно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103154"/>
                </a:solidFill>
                <a:latin typeface="Arial Narrow"/>
                <a:cs typeface="Arial Narrow"/>
              </a:rPr>
              <a:t>раньше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 (4 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РКИ</a:t>
            </a:r>
            <a:r>
              <a:rPr lang="en-US" sz="1600" b="1" dirty="0">
                <a:solidFill>
                  <a:srgbClr val="103154"/>
                </a:solidFill>
                <a:latin typeface="Arial Narrow"/>
                <a:cs typeface="Arial Narrow"/>
              </a:rPr>
              <a:t>).</a:t>
            </a:r>
            <a:r>
              <a:rPr lang="ru-RU" sz="1600" b="1" dirty="0">
                <a:solidFill>
                  <a:srgbClr val="103154"/>
                </a:solidFill>
                <a:latin typeface="Arial Narrow"/>
                <a:cs typeface="Arial Narrow"/>
              </a:rPr>
              <a:t>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8232" y="2316372"/>
            <a:ext cx="5465379" cy="1411654"/>
          </a:xfrm>
          <a:prstGeom prst="roundRect">
            <a:avLst>
              <a:gd name="adj" fmla="val 32905"/>
            </a:avLst>
          </a:prstGeom>
          <a:solidFill>
            <a:srgbClr val="17B204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ЦЕЛЬ: оценить результаты РКИ, сравнивающих ТРАДИЦИОННУЮ и LIGASURE </a:t>
            </a:r>
            <a:r>
              <a:rPr lang="ru-RU" b="1" dirty="0" err="1">
                <a:latin typeface="Arial Narrow"/>
                <a:cs typeface="Arial Narrow"/>
              </a:rPr>
              <a:t>геморроидэктоми</a:t>
            </a:r>
            <a:r>
              <a:rPr lang="ru-RU" b="1" dirty="0">
                <a:latin typeface="Arial Narrow"/>
                <a:cs typeface="Arial Narrow"/>
              </a:rPr>
              <a:t>, а также выяснить уменьшает ли послеоперационную боль применение </a:t>
            </a:r>
            <a:r>
              <a:rPr lang="ru-RU" b="1" dirty="0" err="1">
                <a:latin typeface="Arial Narrow"/>
                <a:cs typeface="Arial Narrow"/>
              </a:rPr>
              <a:t>LigaSure</a:t>
            </a:r>
            <a:endParaRPr lang="ru-RU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61753" y="2598941"/>
            <a:ext cx="2927960" cy="669853"/>
          </a:xfrm>
          <a:prstGeom prst="roundRect">
            <a:avLst>
              <a:gd name="adj" fmla="val 39120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12</a:t>
            </a:r>
            <a:r>
              <a:rPr lang="en-US" b="1" dirty="0">
                <a:latin typeface="Arial Narrow"/>
                <a:cs typeface="Arial Narrow"/>
              </a:rPr>
              <a:t> </a:t>
            </a:r>
            <a:r>
              <a:rPr lang="ru-RU" b="1" dirty="0">
                <a:latin typeface="Arial Narrow"/>
                <a:cs typeface="Arial Narrow"/>
              </a:rPr>
              <a:t>РКИ,</a:t>
            </a:r>
            <a:r>
              <a:rPr lang="en-US" b="1" dirty="0">
                <a:latin typeface="Arial Narrow"/>
                <a:cs typeface="Arial Narrow"/>
              </a:rPr>
              <a:t> 1142 </a:t>
            </a:r>
            <a:r>
              <a:rPr lang="en-US" b="1" dirty="0" err="1">
                <a:latin typeface="Arial Narrow"/>
                <a:cs typeface="Arial Narrow"/>
              </a:rPr>
              <a:t>пациента</a:t>
            </a:r>
            <a:endParaRPr lang="ru-RU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75861" y="1700301"/>
            <a:ext cx="4713853" cy="725456"/>
          </a:xfrm>
          <a:prstGeom prst="roundRect">
            <a:avLst>
              <a:gd name="adj" fmla="val 40913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latin typeface="Arial Narrow"/>
                <a:cs typeface="Arial Narrow"/>
              </a:rPr>
              <a:t>Cochrane </a:t>
            </a:r>
            <a:r>
              <a:rPr lang="ru-RU" b="1" i="1" dirty="0" err="1">
                <a:latin typeface="Arial Narrow"/>
                <a:cs typeface="Arial Narrow"/>
              </a:rPr>
              <a:t>Database</a:t>
            </a:r>
            <a:r>
              <a:rPr lang="ru-RU" b="1" i="1" dirty="0">
                <a:latin typeface="Arial Narrow"/>
                <a:cs typeface="Arial Narrow"/>
              </a:rPr>
              <a:t> </a:t>
            </a:r>
            <a:r>
              <a:rPr lang="ru-RU" b="1" i="1" dirty="0" err="1">
                <a:latin typeface="Arial Narrow"/>
                <a:cs typeface="Arial Narrow"/>
              </a:rPr>
              <a:t>Syst</a:t>
            </a:r>
            <a:r>
              <a:rPr lang="ru-RU" b="1" i="1" dirty="0">
                <a:latin typeface="Arial Narrow"/>
                <a:cs typeface="Arial Narrow"/>
              </a:rPr>
              <a:t> </a:t>
            </a:r>
            <a:r>
              <a:rPr lang="ru-RU" b="1" i="1" dirty="0" err="1">
                <a:latin typeface="Arial Narrow"/>
                <a:cs typeface="Arial Narrow"/>
              </a:rPr>
              <a:t>Rev</a:t>
            </a:r>
            <a:r>
              <a:rPr lang="ru-RU" b="1" i="1" dirty="0">
                <a:latin typeface="Arial Narrow"/>
                <a:cs typeface="Arial Narrow"/>
              </a:rPr>
              <a:t>, </a:t>
            </a:r>
            <a:r>
              <a:rPr lang="ru-RU" b="1" i="1" dirty="0">
                <a:solidFill>
                  <a:schemeClr val="bg1"/>
                </a:solidFill>
                <a:latin typeface="Arial Narrow"/>
                <a:cs typeface="Arial Narrow"/>
              </a:rPr>
              <a:t>2009 </a:t>
            </a:r>
            <a:r>
              <a:rPr lang="ru-RU" b="1" i="1" dirty="0" err="1">
                <a:solidFill>
                  <a:schemeClr val="bg1"/>
                </a:solidFill>
                <a:latin typeface="Arial Narrow"/>
                <a:cs typeface="Arial Narrow"/>
              </a:rPr>
              <a:t>Jan</a:t>
            </a:r>
            <a:r>
              <a:rPr lang="ru-RU" b="1" i="1" dirty="0">
                <a:solidFill>
                  <a:schemeClr val="bg1"/>
                </a:solidFill>
                <a:latin typeface="Arial Narrow"/>
                <a:cs typeface="Arial Narrow"/>
              </a:rPr>
              <a:t> 21;(1)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136" y="287611"/>
            <a:ext cx="6210300" cy="1308100"/>
          </a:xfrm>
          <a:prstGeom prst="rect">
            <a:avLst/>
          </a:prstGeom>
          <a:solidFill>
            <a:srgbClr val="FFFFFF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95" y="360592"/>
            <a:ext cx="1705037" cy="1801550"/>
          </a:xfrm>
          <a:prstGeom prst="rect">
            <a:avLst/>
          </a:prstGeom>
          <a:solidFill>
            <a:srgbClr val="FFFFFF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89501" y="4020848"/>
            <a:ext cx="8405111" cy="145849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89034" y="5350000"/>
            <a:ext cx="8405111" cy="50514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0531" y="5772833"/>
            <a:ext cx="8405111" cy="658929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5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283" y="1227663"/>
            <a:ext cx="2062018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МЕТОД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7838" y="12248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ЧАСТОТА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РЕЦИДИВОВ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0996" y="1230036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БОЛЬ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5909" y="122766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ОСЛОЖНЕНИЯ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50821" y="123049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РЕАБИЛИТАЦ.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221" y="19021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Milligan-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Morgan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400" y="257667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Ferguson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931" y="325353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Степлерная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758" y="393039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THD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9289" y="460961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THD+мукопексия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8820" y="52864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ligaSure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5406" y="596333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/>
                <a:cs typeface="Arial Narrow"/>
              </a:rPr>
              <a:t>U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ltrasonic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Scalpel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610534" y="12300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СТОИМОСТЬ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15713" y="155794"/>
            <a:ext cx="7930399" cy="914207"/>
          </a:xfrm>
          <a:prstGeom prst="roundRect">
            <a:avLst>
              <a:gd name="adj" fmla="val 46208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ПРЕИМУЩЕСТВА И НЕДОСТАТКИ МЕТОДОВ ИНВАЗИВНОГО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ЛЕЧЕНИЯ ГЕМОРРОЯ III-IV СТАДИИ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80136" y="122958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ОГРАНИЧЕНИЯ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79130" y="1894594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20529" y="18997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85442" y="189741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50354" y="1888484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10067" y="188803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79669" y="1887576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pic>
        <p:nvPicPr>
          <p:cNvPr id="24" name="Изображение 2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10" y="188973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Изображение 2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22" y="1911547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Изображение 2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86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Изображение 2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24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" name="Изображение 2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52" y="1878240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2378663" y="256434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20062" y="256954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84975" y="256716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49887" y="25582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09600" y="255778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79202" y="255732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378663" y="323455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20062" y="32279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484975" y="323737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549887" y="322844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09600" y="323974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679202" y="323929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 Narrow"/>
                <a:cs typeface="Arial Narrow"/>
              </a:rPr>
              <a:t>Выраженный наружный геморроидальный комплекс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378196" y="391606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19595" y="390949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484508" y="390712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549420" y="390995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609133" y="390949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678735" y="390904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latin typeface="Arial Narrow"/>
                <a:cs typeface="Arial Narrow"/>
              </a:rPr>
              <a:t>Пролапс ГУ</a:t>
            </a:r>
          </a:p>
          <a:p>
            <a:pPr algn="ctr"/>
            <a:r>
              <a:rPr lang="ru-RU" sz="900" b="1" dirty="0">
                <a:latin typeface="Arial Narrow"/>
                <a:cs typeface="Arial Narrow"/>
              </a:rPr>
              <a:t>Выраженный наружный геморроидальный компонент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378196" y="459802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419595" y="460322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484508" y="460084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549420" y="459191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609133" y="459146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678735" y="459100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 Narrow"/>
                <a:cs typeface="Arial Narrow"/>
              </a:rPr>
              <a:t>Выраженный наружный геморроидальный комплекс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378196" y="526823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419595" y="526166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484508" y="527105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549420" y="526212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609133" y="527342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678735" y="527297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2377729" y="59497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19128" y="594317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484041" y="594080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548953" y="594363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608666" y="594317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678268" y="594272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pic>
        <p:nvPicPr>
          <p:cNvPr id="70" name="Изображение 69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3" y="255949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1" name="Изображение 70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68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2" name="Изображение 71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19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" name="Изображение 72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06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" name="Изображение 7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57" y="254727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" name="Изображение 7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99" y="3227989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6" name="Изображение 75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57" y="322995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7" name="Изображение 76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495" y="322995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8" name="Изображение 7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01" y="321703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9" name="Изображение 78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1" y="3240093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0" name="Изображение 79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78" y="3930396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" name="Изображение 80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29" y="4611906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2" name="Изображение 81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36" y="3929488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3" name="Изображение 82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7" y="4599240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6" name="Изображение 85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64" y="389808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7" name="Изображение 8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97" y="459135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8" name="Изображение 87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28" y="389970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9" name="Изображение 8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0" y="458121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0" name="Изображение 89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67" y="526156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1" name="Изображение 90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33" y="527286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" name="Изображение 91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76" y="527241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3" name="Изображение 92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55" y="527195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" name="Изображение 93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53" y="526272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" name="Изображение 9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32" y="3909499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7" name="Изображение 9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99" y="4614768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4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03433" y="1822528"/>
            <a:ext cx="5712695" cy="4773847"/>
          </a:xfrm>
          <a:prstGeom prst="roundRect">
            <a:avLst>
              <a:gd name="adj" fmla="val 14072"/>
            </a:avLst>
          </a:prstGeom>
          <a:solidFill>
            <a:srgbClr val="FFFF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В группе применения 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U</a:t>
            </a:r>
            <a:r>
              <a:rPr lang="ru-RU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ltrasonic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Scalpel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 статистически значимо меньше был  послеоперационный болевой синдром. </a:t>
            </a:r>
          </a:p>
          <a:p>
            <a:endParaRPr lang="ru-RU" sz="800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В группе 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U</a:t>
            </a:r>
            <a:r>
              <a:rPr lang="ru-RU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ltrasonic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Scalpel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 з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начительно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больше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пациентов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вернулись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к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работе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в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течение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первой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послеоперационной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недел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и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.</a:t>
            </a:r>
          </a:p>
          <a:p>
            <a:endParaRPr lang="en-US" sz="800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r>
              <a:rPr lang="ru-RU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Ч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астота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осложнений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в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группе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U</a:t>
            </a:r>
            <a:r>
              <a:rPr lang="ru-RU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ltrasonic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Scalpel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была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в два раза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меньше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чем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при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традиционной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геморроидэктомии.</a:t>
            </a:r>
          </a:p>
          <a:p>
            <a:endParaRPr lang="ru-RU" sz="800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ВЫВОДЫ: U</a:t>
            </a:r>
            <a:r>
              <a:rPr lang="ru-RU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ltrasonic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Scalpel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безопасны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й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и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эффективны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й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способ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связанны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й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с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меньшим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и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послеоперационны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ми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бол</a:t>
            </a:r>
            <a:r>
              <a:rPr lang="ru-RU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ями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и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более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быстрым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возвращением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к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работе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чем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традиционная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.</a:t>
            </a:r>
            <a:endParaRPr lang="ru-RU" sz="1600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endParaRPr lang="ru-RU" sz="800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Статистическая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неоднородность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была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высокой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. </a:t>
            </a:r>
            <a:r>
              <a:rPr lang="ru-RU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П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оэтому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возможно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еще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слишком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рано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полностью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доверять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этим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результатам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.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Требуются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 Narrow"/>
                <a:cs typeface="Arial Narrow"/>
              </a:rPr>
              <a:t>дополнительные</a:t>
            </a:r>
            <a:r>
              <a:rPr lang="en-US" sz="1600" b="1" dirty="0">
                <a:solidFill>
                  <a:schemeClr val="tx1"/>
                </a:solidFill>
                <a:latin typeface="Arial Narrow"/>
                <a:cs typeface="Arial Narrow"/>
              </a:rPr>
              <a:t> РКИ</a:t>
            </a:r>
            <a:r>
              <a:rPr lang="ru-RU" sz="1600" b="1" dirty="0">
                <a:solidFill>
                  <a:schemeClr val="tx1"/>
                </a:solidFill>
                <a:latin typeface="Arial Narrow"/>
                <a:cs typeface="Arial Narrow"/>
              </a:rPr>
              <a:t>.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92" y="250452"/>
            <a:ext cx="4911387" cy="1287451"/>
          </a:xfrm>
          <a:prstGeom prst="rect">
            <a:avLst/>
          </a:prstGeom>
          <a:solidFill>
            <a:srgbClr val="FFFFFF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46838" y="3774399"/>
            <a:ext cx="2375293" cy="2716150"/>
          </a:xfrm>
          <a:prstGeom prst="roundRect">
            <a:avLst>
              <a:gd name="adj" fmla="val 22506"/>
            </a:avLst>
          </a:prstGeom>
          <a:solidFill>
            <a:srgbClr val="17B204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ЦЕЛЬ: </a:t>
            </a:r>
            <a:r>
              <a:rPr lang="en-US" b="1" dirty="0" err="1">
                <a:latin typeface="Arial Narrow"/>
                <a:cs typeface="Arial Narrow"/>
              </a:rPr>
              <a:t>сравни</a:t>
            </a:r>
            <a:r>
              <a:rPr lang="ru-RU" b="1" dirty="0" err="1">
                <a:latin typeface="Arial Narrow"/>
                <a:cs typeface="Arial Narrow"/>
              </a:rPr>
              <a:t>ть</a:t>
            </a:r>
            <a:r>
              <a:rPr lang="en-US" b="1" dirty="0">
                <a:latin typeface="Arial Narrow"/>
                <a:cs typeface="Arial Narrow"/>
              </a:rPr>
              <a:t> </a:t>
            </a:r>
            <a:r>
              <a:rPr lang="en-US" b="1" dirty="0" err="1">
                <a:latin typeface="Arial Narrow"/>
                <a:cs typeface="Arial Narrow"/>
              </a:rPr>
              <a:t>результаты</a:t>
            </a:r>
            <a:r>
              <a:rPr lang="en-US" b="1" dirty="0">
                <a:latin typeface="Arial Narrow"/>
                <a:cs typeface="Arial Narrow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 Narrow"/>
                <a:cs typeface="Arial Narrow"/>
              </a:rPr>
              <a:t>ULTRASONIC</a:t>
            </a:r>
            <a:r>
              <a:rPr lang="ru-RU" b="1" dirty="0">
                <a:solidFill>
                  <a:schemeClr val="bg1"/>
                </a:solidFill>
                <a:latin typeface="Arial Narrow"/>
                <a:cs typeface="Arial Narrow"/>
              </a:rPr>
              <a:t> SCALPEL</a:t>
            </a:r>
            <a:r>
              <a:rPr lang="en-US" b="1" dirty="0">
                <a:latin typeface="Arial Narrow"/>
                <a:cs typeface="Arial Narrow"/>
              </a:rPr>
              <a:t> </a:t>
            </a:r>
            <a:r>
              <a:rPr lang="ru-RU" b="1" dirty="0">
                <a:latin typeface="Arial Narrow"/>
                <a:cs typeface="Arial Narrow"/>
              </a:rPr>
              <a:t>г</a:t>
            </a:r>
            <a:r>
              <a:rPr lang="en-US" b="1" dirty="0" err="1">
                <a:latin typeface="Arial Narrow"/>
                <a:cs typeface="Arial Narrow"/>
              </a:rPr>
              <a:t>еморроидэктомии</a:t>
            </a:r>
            <a:r>
              <a:rPr lang="en-US" b="1" dirty="0">
                <a:latin typeface="Arial Narrow"/>
                <a:cs typeface="Arial Narrow"/>
              </a:rPr>
              <a:t> </a:t>
            </a:r>
            <a:r>
              <a:rPr lang="en-US" b="1" dirty="0" err="1">
                <a:latin typeface="Arial Narrow"/>
                <a:cs typeface="Arial Narrow"/>
              </a:rPr>
              <a:t>и</a:t>
            </a:r>
            <a:r>
              <a:rPr lang="en-US" b="1" dirty="0">
                <a:latin typeface="Arial Narrow"/>
                <a:cs typeface="Arial Narrow"/>
              </a:rPr>
              <a:t> </a:t>
            </a:r>
            <a:r>
              <a:rPr lang="ru-RU" b="1" dirty="0">
                <a:latin typeface="Arial Narrow"/>
                <a:cs typeface="Arial Narrow"/>
              </a:rPr>
              <a:t>ТРАДИЦИОННОЙ геморроидэктомии </a:t>
            </a:r>
            <a:endParaRPr lang="ru-RU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592" y="1690257"/>
            <a:ext cx="2465539" cy="1907768"/>
          </a:xfrm>
          <a:prstGeom prst="roundRect">
            <a:avLst>
              <a:gd name="adj" fmla="val 26202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/>
                <a:cs typeface="Arial Narrow"/>
              </a:rPr>
              <a:t>8 РКИ,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 Narrow"/>
                <a:cs typeface="Arial Narrow"/>
              </a:rPr>
              <a:t>468 </a:t>
            </a:r>
            <a:r>
              <a:rPr lang="en-US" b="1" dirty="0" err="1">
                <a:solidFill>
                  <a:schemeClr val="bg1"/>
                </a:solidFill>
                <a:latin typeface="Arial Narrow"/>
                <a:cs typeface="Arial Narrow"/>
              </a:rPr>
              <a:t>пациентов</a:t>
            </a:r>
            <a:endParaRPr lang="ru-RU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 Narrow"/>
                <a:cs typeface="Arial Narrow"/>
              </a:rPr>
              <a:t>(233 </a:t>
            </a:r>
            <a:r>
              <a:rPr lang="en-US" b="1" dirty="0" err="1">
                <a:solidFill>
                  <a:schemeClr val="bg1"/>
                </a:solidFill>
                <a:latin typeface="Arial Narrow"/>
                <a:cs typeface="Arial Narrow"/>
              </a:rPr>
              <a:t>в</a:t>
            </a:r>
            <a:r>
              <a:rPr lang="en-US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 Narrow"/>
                <a:cs typeface="Arial Narrow"/>
              </a:rPr>
              <a:t>группе</a:t>
            </a:r>
            <a:endParaRPr lang="ru-RU" b="1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 Narrow"/>
                <a:cs typeface="Arial Narrow"/>
              </a:rPr>
              <a:t>U</a:t>
            </a:r>
            <a:r>
              <a:rPr lang="ru-RU" b="1" dirty="0" err="1">
                <a:solidFill>
                  <a:schemeClr val="bg1"/>
                </a:solidFill>
                <a:latin typeface="Arial Narrow"/>
                <a:cs typeface="Arial Narrow"/>
              </a:rPr>
              <a:t>ltrasonic</a:t>
            </a:r>
            <a:r>
              <a:rPr lang="ru-RU" b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 Narrow"/>
                <a:cs typeface="Arial Narrow"/>
              </a:rPr>
              <a:t>Scalpel</a:t>
            </a:r>
            <a:r>
              <a:rPr lang="en-US" b="1" dirty="0">
                <a:solidFill>
                  <a:schemeClr val="bg1"/>
                </a:solidFill>
                <a:latin typeface="Arial Narrow"/>
                <a:cs typeface="Arial Narrow"/>
              </a:rPr>
              <a:t>).</a:t>
            </a:r>
            <a:r>
              <a:rPr lang="ru-RU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endParaRPr lang="ru-RU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03433" y="758836"/>
            <a:ext cx="5712694" cy="902231"/>
          </a:xfrm>
          <a:prstGeom prst="roundRect">
            <a:avLst>
              <a:gd name="adj" fmla="val 39120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i="1" dirty="0">
                <a:solidFill>
                  <a:srgbClr val="FFFFFF"/>
                </a:solidFill>
                <a:latin typeface="Arial Narrow"/>
                <a:cs typeface="Arial Narrow"/>
              </a:rPr>
              <a:t>A </a:t>
            </a:r>
            <a:r>
              <a:rPr lang="nb-NO" b="1" i="1" dirty="0" err="1">
                <a:solidFill>
                  <a:srgbClr val="FFFFFF"/>
                </a:solidFill>
                <a:latin typeface="Arial Narrow"/>
                <a:cs typeface="Arial Narrow"/>
              </a:rPr>
              <a:t>meta-analysis</a:t>
            </a:r>
            <a:r>
              <a:rPr lang="nb-NO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nb-NO" b="1" i="1" dirty="0" err="1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lang="nb-NO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nb-NO" b="1" i="1" dirty="0" err="1">
                <a:solidFill>
                  <a:srgbClr val="FFFFFF"/>
                </a:solidFill>
                <a:latin typeface="Arial Narrow"/>
                <a:cs typeface="Arial Narrow"/>
              </a:rPr>
              <a:t>randomized</a:t>
            </a:r>
            <a:r>
              <a:rPr lang="nb-NO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nb-NO" b="1" i="1" dirty="0" err="1">
                <a:solidFill>
                  <a:srgbClr val="FFFFFF"/>
                </a:solidFill>
                <a:latin typeface="Arial Narrow"/>
                <a:cs typeface="Arial Narrow"/>
              </a:rPr>
              <a:t>controlled</a:t>
            </a:r>
            <a:r>
              <a:rPr lang="nb-NO" b="1" i="1" dirty="0">
                <a:solidFill>
                  <a:srgbClr val="FFFFFF"/>
                </a:solidFill>
                <a:latin typeface="Arial Narrow"/>
                <a:cs typeface="Arial Narrow"/>
              </a:rPr>
              <a:t> trials, </a:t>
            </a:r>
            <a:r>
              <a:rPr lang="ru-RU" b="1" i="1" dirty="0" err="1">
                <a:solidFill>
                  <a:srgbClr val="FFFFFF"/>
                </a:solidFill>
                <a:latin typeface="Arial Narrow"/>
                <a:cs typeface="Arial Narrow"/>
              </a:rPr>
              <a:t>Australia</a:t>
            </a:r>
            <a:r>
              <a:rPr lang="ru-RU" b="1" i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endParaRPr lang="nb-NO" b="1" i="1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/>
            <a:r>
              <a:rPr lang="nb-NO" b="1" i="1" dirty="0">
                <a:solidFill>
                  <a:srgbClr val="FFFFFF"/>
                </a:solidFill>
                <a:latin typeface="Arial Narrow"/>
                <a:cs typeface="Arial Narrow"/>
              </a:rPr>
              <a:t>Tech </a:t>
            </a:r>
            <a:r>
              <a:rPr lang="nb-NO" b="1" i="1" dirty="0" err="1">
                <a:solidFill>
                  <a:srgbClr val="FFFFFF"/>
                </a:solidFill>
                <a:latin typeface="Arial Narrow"/>
                <a:cs typeface="Arial Narrow"/>
              </a:rPr>
              <a:t>Coloproctol</a:t>
            </a:r>
            <a:r>
              <a:rPr lang="nb-NO" b="1" i="1" dirty="0">
                <a:solidFill>
                  <a:srgbClr val="FFFFFF"/>
                </a:solidFill>
                <a:latin typeface="Arial Narrow"/>
                <a:cs typeface="Arial Narrow"/>
              </a:rPr>
              <a:t>, </a:t>
            </a:r>
            <a:r>
              <a:rPr lang="ru-RU" b="1" i="1" dirty="0">
                <a:solidFill>
                  <a:srgbClr val="FFFFFF"/>
                </a:solidFill>
                <a:latin typeface="Arial Narrow"/>
                <a:cs typeface="Arial Narrow"/>
              </a:rPr>
              <a:t>2014 Nov;18(11):1009-16.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03433" y="1989868"/>
            <a:ext cx="5712694" cy="83211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014725" y="2847748"/>
            <a:ext cx="5712694" cy="83211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002499" y="3679860"/>
            <a:ext cx="5712694" cy="622720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02032" y="4255547"/>
            <a:ext cx="5712694" cy="1400171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001565" y="5655718"/>
            <a:ext cx="5712694" cy="857880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women-wood-alone-window-hut-monochrome-greyscale-1900x1200-wallpaper_www.wall321.com_2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r="17884"/>
          <a:stretch/>
        </p:blipFill>
        <p:spPr>
          <a:xfrm>
            <a:off x="-127000" y="-19655"/>
            <a:ext cx="9299225" cy="6877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8666" y="157667"/>
            <a:ext cx="3894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90302"/>
                </a:solidFill>
                <a:latin typeface="Arial Narrow"/>
                <a:cs typeface="Arial Narrow"/>
              </a:rPr>
              <a:t>ПРОШЛОЕ </a:t>
            </a:r>
            <a:r>
              <a:rPr lang="mr-IN" sz="4800" b="1" dirty="0">
                <a:solidFill>
                  <a:srgbClr val="090302"/>
                </a:solidFill>
                <a:latin typeface="Arial Narrow"/>
                <a:cs typeface="Arial Narrow"/>
              </a:rPr>
              <a:t>…</a:t>
            </a:r>
            <a:endParaRPr lang="ru-RU" sz="4800" b="1" dirty="0">
              <a:solidFill>
                <a:srgbClr val="090302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0344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926971" y="2786706"/>
            <a:ext cx="3836444" cy="1804508"/>
          </a:xfrm>
          <a:prstGeom prst="roundRect">
            <a:avLst>
              <a:gd name="adj" fmla="val 24836"/>
            </a:avLst>
          </a:prstGeom>
          <a:solidFill>
            <a:srgbClr val="17B204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/>
                <a:cs typeface="Arial Narrow"/>
              </a:rPr>
              <a:t>ЦЕЛЬ: Сравнить клинические результаты и оценить эффективность различных методов хирургического лечения геморроя</a:t>
            </a:r>
          </a:p>
          <a:p>
            <a:pPr algn="ctr"/>
            <a:endParaRPr lang="ru-RU" sz="8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26970" y="1740226"/>
            <a:ext cx="3833397" cy="798184"/>
          </a:xfrm>
          <a:prstGeom prst="roundRect">
            <a:avLst>
              <a:gd name="adj" fmla="val 40486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/>
                <a:cs typeface="Arial Narrow"/>
              </a:rPr>
              <a:t>98 РКИ, 7827 пациентов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26969" y="4832641"/>
            <a:ext cx="3836445" cy="1664603"/>
          </a:xfrm>
          <a:prstGeom prst="roundRect">
            <a:avLst>
              <a:gd name="adj" fmla="val 26475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 Narrow"/>
                <a:cs typeface="Arial Narrow"/>
              </a:rPr>
              <a:t>Сравнивали результаты лечения геморроя III-IV стадии после применения 11 различных способов хирургического вмешательства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240" y="1975386"/>
            <a:ext cx="4259289" cy="4503410"/>
          </a:xfrm>
          <a:prstGeom prst="roundRect">
            <a:avLst>
              <a:gd name="adj" fmla="val 10468"/>
            </a:avLst>
          </a:prstGeom>
          <a:solidFill>
            <a:srgbClr val="FFFF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РЕЗУЛЬТАТЫ:</a:t>
            </a:r>
          </a:p>
          <a:p>
            <a:pPr algn="ctr"/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Открытые, закрытые и радиочастотные </a:t>
            </a:r>
            <a:r>
              <a:rPr lang="ru-RU" sz="1400" b="1" dirty="0" err="1">
                <a:solidFill>
                  <a:srgbClr val="103154"/>
                </a:solidFill>
                <a:latin typeface="Arial Narrow"/>
                <a:cs typeface="Arial Narrow"/>
              </a:rPr>
              <a:t>геморроидэктомии</a:t>
            </a:r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 привели к более частым послеоперационным осложнениям, чем THD, </a:t>
            </a:r>
            <a:r>
              <a:rPr lang="ru-RU" sz="1400" b="1" dirty="0" err="1">
                <a:solidFill>
                  <a:srgbClr val="103154"/>
                </a:solidFill>
                <a:latin typeface="Arial Narrow"/>
                <a:cs typeface="Arial Narrow"/>
              </a:rPr>
              <a:t>LigaSure</a:t>
            </a:r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 ™ и </a:t>
            </a:r>
            <a:r>
              <a:rPr lang="ru-RU" sz="1400" b="1" dirty="0" err="1">
                <a:solidFill>
                  <a:srgbClr val="103154"/>
                </a:solidFill>
                <a:latin typeface="Arial Narrow"/>
                <a:cs typeface="Arial Narrow"/>
              </a:rPr>
              <a:t>Harmonic</a:t>
            </a:r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® </a:t>
            </a:r>
            <a:r>
              <a:rPr lang="ru-RU" sz="1400" b="1" dirty="0" err="1">
                <a:solidFill>
                  <a:srgbClr val="103154"/>
                </a:solidFill>
                <a:latin typeface="Arial Narrow"/>
                <a:cs typeface="Arial Narrow"/>
              </a:rPr>
              <a:t>геморроидэктомия</a:t>
            </a:r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. </a:t>
            </a:r>
          </a:p>
          <a:p>
            <a:pPr algn="ctr"/>
            <a:endParaRPr lang="ru-RU" sz="800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pPr algn="ctr"/>
            <a:endParaRPr lang="ru-RU" sz="800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pPr algn="ctr"/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После открытых и закрытых </a:t>
            </a:r>
            <a:r>
              <a:rPr lang="ru-RU" sz="1400" b="1" dirty="0" err="1">
                <a:solidFill>
                  <a:srgbClr val="103154"/>
                </a:solidFill>
                <a:latin typeface="Arial Narrow"/>
                <a:cs typeface="Arial Narrow"/>
              </a:rPr>
              <a:t>геморроидэктомий</a:t>
            </a:r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 были более выраженные боли в 1-й послеоперационный день, чем после </a:t>
            </a:r>
            <a:r>
              <a:rPr lang="ru-RU" sz="1400" b="1" dirty="0" err="1">
                <a:solidFill>
                  <a:srgbClr val="103154"/>
                </a:solidFill>
                <a:latin typeface="Arial Narrow"/>
                <a:cs typeface="Arial Narrow"/>
              </a:rPr>
              <a:t>степлерных</a:t>
            </a:r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, THD, </a:t>
            </a:r>
            <a:r>
              <a:rPr lang="ru-RU" sz="1400" b="1" dirty="0" err="1">
                <a:solidFill>
                  <a:srgbClr val="103154"/>
                </a:solidFill>
                <a:latin typeface="Arial Narrow"/>
                <a:cs typeface="Arial Narrow"/>
              </a:rPr>
              <a:t>LigaSure</a:t>
            </a:r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 ™ и </a:t>
            </a:r>
            <a:r>
              <a:rPr lang="ru-RU" sz="1400" b="1" dirty="0" err="1">
                <a:solidFill>
                  <a:srgbClr val="103154"/>
                </a:solidFill>
                <a:latin typeface="Arial Narrow"/>
                <a:cs typeface="Arial Narrow"/>
              </a:rPr>
              <a:t>Harmonic</a:t>
            </a:r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® процедур.</a:t>
            </a:r>
          </a:p>
          <a:p>
            <a:pPr algn="ctr"/>
            <a:endParaRPr lang="ru-RU" sz="800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pPr algn="ctr"/>
            <a:r>
              <a:rPr lang="ru-RU" sz="1400" b="1" dirty="0" err="1">
                <a:solidFill>
                  <a:srgbClr val="103154"/>
                </a:solidFill>
                <a:latin typeface="Arial Narrow"/>
                <a:cs typeface="Arial Narrow"/>
              </a:rPr>
              <a:t>Степлерные</a:t>
            </a:r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 и THD группы имели значительно более высокий уровень рецидивов геморроя, чем открытые, закрытые и </a:t>
            </a:r>
            <a:r>
              <a:rPr lang="ru-RU" sz="1400" b="1" dirty="0" err="1">
                <a:solidFill>
                  <a:srgbClr val="103154"/>
                </a:solidFill>
                <a:latin typeface="Arial Narrow"/>
                <a:cs typeface="Arial Narrow"/>
              </a:rPr>
              <a:t>LigaSure</a:t>
            </a:r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 ™ группы.</a:t>
            </a:r>
          </a:p>
          <a:p>
            <a:pPr algn="ctr"/>
            <a:endParaRPr lang="ru-RU" sz="800" dirty="0">
              <a:solidFill>
                <a:srgbClr val="103154"/>
              </a:solidFill>
              <a:latin typeface="Arial Narrow"/>
              <a:cs typeface="Arial Narrow"/>
            </a:endParaRPr>
          </a:p>
          <a:p>
            <a:pPr algn="ctr"/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Никаких существенных различий в сравниваемых группах не было по частоте развития стриктур анального канала, </a:t>
            </a:r>
            <a:r>
              <a:rPr lang="ru-RU" sz="1400" b="1" dirty="0" err="1">
                <a:solidFill>
                  <a:srgbClr val="103154"/>
                </a:solidFill>
                <a:latin typeface="Arial Narrow"/>
                <a:cs typeface="Arial Narrow"/>
              </a:rPr>
              <a:t>дизурических</a:t>
            </a:r>
            <a:r>
              <a:rPr lang="ru-RU" sz="1400" b="1" dirty="0">
                <a:solidFill>
                  <a:srgbClr val="103154"/>
                </a:solidFill>
                <a:latin typeface="Arial Narrow"/>
                <a:cs typeface="Arial Narrow"/>
              </a:rPr>
              <a:t> расстройств.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3411" y="2551541"/>
            <a:ext cx="4272118" cy="1058524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0315" y="3610109"/>
            <a:ext cx="4272118" cy="1011876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5671" y="4621168"/>
            <a:ext cx="4272118" cy="755316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671" y="5387588"/>
            <a:ext cx="4272118" cy="780972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2022" t="1358" r="1964" b="74478"/>
          <a:stretch/>
        </p:blipFill>
        <p:spPr>
          <a:xfrm>
            <a:off x="378453" y="188131"/>
            <a:ext cx="4785869" cy="1575607"/>
          </a:xfrm>
          <a:prstGeom prst="rect">
            <a:avLst/>
          </a:prstGeom>
          <a:solidFill>
            <a:schemeClr val="bg1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683735" y="406886"/>
            <a:ext cx="4079679" cy="1103003"/>
          </a:xfrm>
          <a:prstGeom prst="roundRect">
            <a:avLst>
              <a:gd name="adj" fmla="val 40913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latin typeface="Arial Narrow"/>
                <a:cs typeface="Arial Narrow"/>
              </a:rPr>
              <a:t>A systematic review and network</a:t>
            </a:r>
          </a:p>
          <a:p>
            <a:pPr algn="ctr"/>
            <a:r>
              <a:rPr lang="en-US" b="1" i="1" dirty="0">
                <a:latin typeface="Arial Narrow"/>
                <a:cs typeface="Arial Narrow"/>
              </a:rPr>
              <a:t>meta-analysis, </a:t>
            </a:r>
            <a:r>
              <a:rPr lang="ru-RU" b="1" i="1" dirty="0">
                <a:latin typeface="Arial Narrow"/>
                <a:cs typeface="Arial Narrow"/>
              </a:rPr>
              <a:t>UK</a:t>
            </a:r>
            <a:endParaRPr lang="en-US" i="1" dirty="0">
              <a:latin typeface="Arial Narrow"/>
              <a:cs typeface="Arial Narrow"/>
            </a:endParaRPr>
          </a:p>
          <a:p>
            <a:pPr algn="ctr"/>
            <a:r>
              <a:rPr lang="ru-RU" b="1" i="1" dirty="0">
                <a:latin typeface="Arial Narrow"/>
                <a:cs typeface="Arial Narrow"/>
              </a:rPr>
              <a:t>BJS 2015; 102:1603-1618</a:t>
            </a:r>
          </a:p>
        </p:txBody>
      </p:sp>
    </p:spTree>
    <p:extLst>
      <p:ext uri="{BB962C8B-B14F-4D97-AF65-F5344CB8AC3E}">
        <p14:creationId xmlns:p14="http://schemas.microsoft.com/office/powerpoint/2010/main" val="217075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283" y="1227663"/>
            <a:ext cx="2062018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МЕТОД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7838" y="12248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ЧАСТОТА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РЕЦИДИВОВ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0996" y="1230036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БОЛЬ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5909" y="122766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ОСЛОЖНЕНИЯ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50821" y="123049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РЕАБИЛИТАЦ.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221" y="19021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Milligan-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Morgan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400" y="257667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Ferguson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931" y="325353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Степлерная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758" y="393039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THD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9289" y="460961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THD+мукопексия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8820" y="52864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ligaSure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5406" y="596333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/>
                <a:cs typeface="Arial Narrow"/>
              </a:rPr>
              <a:t>U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ltrasonic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Scalpel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610534" y="12300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СТОИМОСТЬ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15713" y="155794"/>
            <a:ext cx="7930399" cy="914207"/>
          </a:xfrm>
          <a:prstGeom prst="roundRect">
            <a:avLst>
              <a:gd name="adj" fmla="val 46208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ПРЕИМУЩЕСТВА И НЕДОСТАТКИ МЕТОДОВ ИНВАЗИВНОГО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ЛЕЧЕНИЯ ГЕМОРРОЯ III-IV СТАДИИ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80136" y="122958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ОГРАНИЧЕНИЯ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79130" y="1894594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20529" y="18997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85442" y="189741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50354" y="1888484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10067" y="188803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79669" y="1887576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pic>
        <p:nvPicPr>
          <p:cNvPr id="24" name="Изображение 2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10" y="188973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Изображение 2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22" y="1911547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Изображение 2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86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Изображение 2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24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" name="Изображение 2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52" y="1878240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2378663" y="256434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20062" y="256954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84975" y="256716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49887" y="25582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09600" y="255778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79202" y="255732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378663" y="323455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20062" y="32279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484975" y="323737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549887" y="322844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09600" y="323974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679202" y="323929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 Narrow"/>
                <a:cs typeface="Arial Narrow"/>
              </a:rPr>
              <a:t>Выраженный наружный геморроидальный комплекс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378196" y="391606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19595" y="390949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484508" y="390712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549420" y="390995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609133" y="390949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678735" y="390904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latin typeface="Arial Narrow"/>
                <a:cs typeface="Arial Narrow"/>
              </a:rPr>
              <a:t>Пролапс ГУ</a:t>
            </a:r>
          </a:p>
          <a:p>
            <a:pPr algn="ctr"/>
            <a:r>
              <a:rPr lang="ru-RU" sz="900" b="1" dirty="0">
                <a:latin typeface="Arial Narrow"/>
                <a:cs typeface="Arial Narrow"/>
              </a:rPr>
              <a:t>Выраженный наружный геморроидальный компонент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378196" y="459802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419595" y="460322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484508" y="460084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549420" y="459191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609133" y="459146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678735" y="459100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 Narrow"/>
                <a:cs typeface="Arial Narrow"/>
              </a:rPr>
              <a:t>Выраженный наружный геморроидальный комплекс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378196" y="526823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419595" y="526166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484508" y="527105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549420" y="526212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609133" y="527342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678735" y="527297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2377729" y="59497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19128" y="594317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484041" y="594080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548953" y="594363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608666" y="594317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678268" y="594272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pic>
        <p:nvPicPr>
          <p:cNvPr id="70" name="Изображение 69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3" y="255949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1" name="Изображение 70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68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2" name="Изображение 71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19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" name="Изображение 72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06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" name="Изображение 7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57" y="254727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" name="Изображение 7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99" y="3227989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6" name="Изображение 75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57" y="322995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7" name="Изображение 76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495" y="322995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8" name="Изображение 7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01" y="321703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9" name="Изображение 78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1" y="3240093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0" name="Изображение 79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78" y="3930396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" name="Изображение 80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29" y="4611906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2" name="Изображение 81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36" y="3929488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3" name="Изображение 82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7" y="4599240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4" name="Изображение 8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01" y="391029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5" name="Изображение 84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34" y="460356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6" name="Изображение 85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64" y="389808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7" name="Изображение 8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97" y="459135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8" name="Изображение 87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28" y="389970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9" name="Изображение 8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0" y="458121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0" name="Изображение 89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67" y="526156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1" name="Изображение 90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33" y="527286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" name="Изображение 91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76" y="527241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3" name="Изображение 92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55" y="527195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" name="Изображение 93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53" y="526272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" name="Изображение 94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00" y="594307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" name="Изображение 95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66" y="595437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7" name="Изображение 9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09" y="595392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8" name="Изображение 9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88" y="595346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9" name="Изображение 9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86" y="594423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2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2924" y="2445716"/>
            <a:ext cx="6702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Arial"/>
                <a:cs typeface="Arial"/>
              </a:rPr>
              <a:t>Какой же метод лечения геморроя III-IV стадии выбрать? </a:t>
            </a:r>
          </a:p>
        </p:txBody>
      </p:sp>
    </p:spTree>
    <p:extLst>
      <p:ext uri="{BB962C8B-B14F-4D97-AF65-F5344CB8AC3E}">
        <p14:creationId xmlns:p14="http://schemas.microsoft.com/office/powerpoint/2010/main" val="42259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283" y="1227663"/>
            <a:ext cx="2062018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МЕТОД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7838" y="12248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ЧАСТОТА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РЕЦИДИВОВ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0996" y="1230036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БОЛЬ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5909" y="122766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ОСЛОЖНЕНИЯ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50821" y="123049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РЕАБИЛИТАЦ.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221" y="19021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Milligan-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Morgan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400" y="257667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Ferguson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931" y="325353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Степлерная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758" y="393039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THD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9289" y="460961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THD+мукопексия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8820" y="52864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ligaSure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5406" y="596333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/>
                <a:cs typeface="Arial Narrow"/>
              </a:rPr>
              <a:t>U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ltrasonic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Scalpel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610534" y="12300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СТОИМОСТЬ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15713" y="155794"/>
            <a:ext cx="7930399" cy="914207"/>
          </a:xfrm>
          <a:prstGeom prst="roundRect">
            <a:avLst>
              <a:gd name="adj" fmla="val 46208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ПРЕИМУЩЕСТВА И НЕДОСТАТКИ МЕТОДОВ ИНВАЗИВНОГО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ЛЕЧЕНИЯ ГЕМОРРОЯ III-IV СТАДИИ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80136" y="122958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ОГРАНИЧЕНИЯ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79130" y="1894594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20529" y="18997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85442" y="189741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50354" y="1888484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10067" y="188803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79669" y="1887576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pic>
        <p:nvPicPr>
          <p:cNvPr id="24" name="Изображение 2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10" y="188973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Изображение 2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22" y="1911547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Изображение 2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86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Изображение 2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24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" name="Изображение 2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52" y="1878240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2378663" y="256434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20062" y="256954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84975" y="256716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49887" y="25582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09600" y="255778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79202" y="255732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378663" y="323455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20062" y="32279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484975" y="323737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549887" y="322844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09600" y="323974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679202" y="323929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 Narrow"/>
                <a:cs typeface="Arial Narrow"/>
              </a:rPr>
              <a:t>Выраженный наружный геморроидальный комплекс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378196" y="391606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19595" y="390949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484508" y="390712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549420" y="390995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609133" y="390949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678735" y="390904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latin typeface="Arial Narrow"/>
                <a:cs typeface="Arial Narrow"/>
              </a:rPr>
              <a:t>Пролапс ГУ</a:t>
            </a:r>
          </a:p>
          <a:p>
            <a:pPr algn="ctr"/>
            <a:r>
              <a:rPr lang="ru-RU" sz="900" b="1" dirty="0">
                <a:latin typeface="Arial Narrow"/>
                <a:cs typeface="Arial Narrow"/>
              </a:rPr>
              <a:t>Выраженный наружный геморроидальный компонент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378196" y="459802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419595" y="460322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484508" y="460084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549420" y="459191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609133" y="459146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678735" y="459100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 Narrow"/>
                <a:cs typeface="Arial Narrow"/>
              </a:rPr>
              <a:t>Выраженный наружный геморроидальный комплекс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378196" y="526823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419595" y="526166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484508" y="527105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549420" y="526212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609133" y="527342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678735" y="527297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2377729" y="59497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19128" y="594317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484041" y="594080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548953" y="594363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608666" y="594317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678268" y="594272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pic>
        <p:nvPicPr>
          <p:cNvPr id="70" name="Изображение 69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3" y="255949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1" name="Изображение 70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68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2" name="Изображение 71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19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" name="Изображение 72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06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" name="Изображение 7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57" y="254727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" name="Изображение 7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99" y="3227989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6" name="Изображение 75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57" y="322995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7" name="Изображение 76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495" y="322995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8" name="Изображение 7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01" y="321703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9" name="Изображение 78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1" y="3240093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0" name="Изображение 79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78" y="3930396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" name="Изображение 80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29" y="4611906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2" name="Изображение 81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36" y="3929488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3" name="Изображение 82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7" y="4599240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5" name="Изображение 84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34" y="460356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6" name="Изображение 85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64" y="389808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7" name="Изображение 8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97" y="459135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8" name="Изображение 87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28" y="389970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9" name="Изображение 8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0" y="458121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0" name="Изображение 89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67" y="526156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1" name="Изображение 90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33" y="527286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" name="Изображение 91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76" y="527241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3" name="Изображение 92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55" y="527195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" name="Изображение 93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53" y="526272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" name="Изображение 94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00" y="594307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" name="Изображение 95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66" y="595437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7" name="Изображение 9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09" y="595392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8" name="Изображение 9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88" y="595346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9" name="Изображение 9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86" y="594423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0" name="Прямоугольник 99"/>
          <p:cNvSpPr/>
          <p:nvPr/>
        </p:nvSpPr>
        <p:spPr>
          <a:xfrm>
            <a:off x="281758" y="1894593"/>
            <a:ext cx="2097372" cy="1312753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293050" y="5280443"/>
            <a:ext cx="2086080" cy="1312753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/>
          <p:cNvSpPr/>
          <p:nvPr/>
        </p:nvSpPr>
        <p:spPr>
          <a:xfrm>
            <a:off x="7678735" y="1894140"/>
            <a:ext cx="1175703" cy="1312753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/>
          <p:cNvSpPr/>
          <p:nvPr/>
        </p:nvSpPr>
        <p:spPr>
          <a:xfrm>
            <a:off x="7680136" y="5268685"/>
            <a:ext cx="1172434" cy="1312753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" name="Изображение 103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3" y="393069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158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283" y="1227663"/>
            <a:ext cx="2062018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МЕТОД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7838" y="12248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ЧАСТОТА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РЕЦИДИВОВ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0996" y="1230036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БОЛЬ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5909" y="122766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ОСЛОЖНЕНИЯ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50821" y="123049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РЕАБИЛИТАЦ.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221" y="19021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Milligan-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Morgan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400" y="257667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Ferguson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931" y="325353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Степлерная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758" y="393039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THD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9289" y="460961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THD+мукопексия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8820" y="52864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ligaSure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5406" y="596333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/>
                <a:cs typeface="Arial Narrow"/>
              </a:rPr>
              <a:t>U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ltrasonic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Scalpel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610534" y="12300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СТОИМОСТЬ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15713" y="155794"/>
            <a:ext cx="7930399" cy="914207"/>
          </a:xfrm>
          <a:prstGeom prst="roundRect">
            <a:avLst>
              <a:gd name="adj" fmla="val 46208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ПРЕИМУЩЕСТВА И НЕДОСТАТКИ МЕТОДОВ ИНВАЗИВНОГО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ЛЕЧЕНИЯ ГЕМОРРОЯ III-IV СТАДИИ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80136" y="122958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ОГРАНИЧЕНИЯ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79130" y="1894594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20529" y="18997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85442" y="189741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50354" y="1888484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10067" y="188803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79669" y="1887576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pic>
        <p:nvPicPr>
          <p:cNvPr id="24" name="Изображение 2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10" y="188973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Изображение 2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22" y="1911547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Изображение 2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86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Изображение 2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24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" name="Изображение 2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52" y="1878240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2378663" y="256434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20062" y="256954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84975" y="256716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49887" y="25582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09600" y="255778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79202" y="255732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378663" y="323455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20062" y="32279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484975" y="323737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549887" y="322844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09600" y="323974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679202" y="323929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 Narrow"/>
                <a:cs typeface="Arial Narrow"/>
              </a:rPr>
              <a:t>Выраженный наружный геморроидальный комплекс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378196" y="391606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19595" y="390949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484508" y="390712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549420" y="390995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609133" y="390949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678735" y="390904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latin typeface="Arial Narrow"/>
                <a:cs typeface="Arial Narrow"/>
              </a:rPr>
              <a:t>Пролапс ГУ</a:t>
            </a:r>
          </a:p>
          <a:p>
            <a:pPr algn="ctr"/>
            <a:r>
              <a:rPr lang="ru-RU" sz="900" b="1" dirty="0">
                <a:latin typeface="Arial Narrow"/>
                <a:cs typeface="Arial Narrow"/>
              </a:rPr>
              <a:t>Выраженный наружный геморроидальный компонент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378196" y="459802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419595" y="460322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484508" y="460084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549420" y="459191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609133" y="459146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678735" y="459100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 Narrow"/>
                <a:cs typeface="Arial Narrow"/>
              </a:rPr>
              <a:t>Выраженный наружный геморроидальный комплекс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378196" y="526823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419595" y="526166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484508" y="527105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549420" y="526212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609133" y="527342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678735" y="527297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2377729" y="59497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19128" y="594317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484041" y="594080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548953" y="594363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608666" y="594317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678268" y="594272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pic>
        <p:nvPicPr>
          <p:cNvPr id="70" name="Изображение 69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3" y="255949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1" name="Изображение 70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68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2" name="Изображение 71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19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" name="Изображение 72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06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" name="Изображение 7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57" y="254727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8" name="Изображение 7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01" y="321703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9" name="Изображение 78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1" y="3240093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5" name="Изображение 84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34" y="460356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6" name="Изображение 85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64" y="389808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7" name="Изображение 8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97" y="459135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0" name="Изображение 89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67" y="526156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1" name="Изображение 90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33" y="527286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" name="Изображение 91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76" y="527241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3" name="Изображение 92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55" y="527195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" name="Изображение 93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53" y="526272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" name="Изображение 94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00" y="594307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" name="Изображение 95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66" y="595437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7" name="Изображение 9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09" y="595392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8" name="Изображение 9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88" y="595346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9" name="Изображение 9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86" y="594423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0" name="Прямоугольник 99"/>
          <p:cNvSpPr/>
          <p:nvPr/>
        </p:nvSpPr>
        <p:spPr>
          <a:xfrm>
            <a:off x="281758" y="1894593"/>
            <a:ext cx="2095971" cy="1312753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293050" y="5280443"/>
            <a:ext cx="2086080" cy="1312753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/>
          <p:cNvSpPr/>
          <p:nvPr/>
        </p:nvSpPr>
        <p:spPr>
          <a:xfrm>
            <a:off x="7678735" y="1894140"/>
            <a:ext cx="1175703" cy="1312753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/>
          <p:cNvSpPr/>
          <p:nvPr/>
        </p:nvSpPr>
        <p:spPr>
          <a:xfrm>
            <a:off x="7680136" y="5268685"/>
            <a:ext cx="1172434" cy="1312753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7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283" y="1227663"/>
            <a:ext cx="2062018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/>
                <a:cs typeface="Arial Narrow"/>
              </a:rPr>
              <a:t>МЕТОД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7838" y="12248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ЧАСТОТА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РЕЦИДИВОВ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0996" y="1230036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БОЛЬ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5909" y="122766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П/ОПЕРАЦ.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ОСЛОЖНЕНИЯ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50821" y="123049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РЕАБИЛИТАЦ.</a:t>
            </a:r>
          </a:p>
          <a:p>
            <a:pPr algn="ctr"/>
            <a:r>
              <a:rPr lang="ru-RU" sz="1100" b="1" dirty="0">
                <a:latin typeface="Arial Narrow"/>
                <a:cs typeface="Arial Narrow"/>
              </a:rPr>
              <a:t>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221" y="19021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Milligan-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Morgan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400" y="257667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Ferguson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4931" y="325353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Степлерная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9758" y="3930397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THD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9289" y="460961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THD+мукопексия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8820" y="528647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ligaSure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5406" y="5963330"/>
            <a:ext cx="2062018" cy="6491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/>
                <a:cs typeface="Arial Narrow"/>
              </a:rPr>
              <a:t>U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ltrasonic</a:t>
            </a:r>
            <a:r>
              <a:rPr lang="ru-RU" b="1" dirty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Scalpel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  <a:p>
            <a:pPr algn="ctr"/>
            <a:r>
              <a:rPr lang="ru-RU" b="1" dirty="0" err="1">
                <a:solidFill>
                  <a:schemeClr val="tx1"/>
                </a:solidFill>
                <a:latin typeface="Arial Narrow"/>
                <a:cs typeface="Arial Narrow"/>
              </a:rPr>
              <a:t>геморроидэктомия</a:t>
            </a:r>
            <a:endParaRPr lang="ru-RU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610534" y="12300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СТОИМОСТЬ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15713" y="155794"/>
            <a:ext cx="7930399" cy="914207"/>
          </a:xfrm>
          <a:prstGeom prst="roundRect">
            <a:avLst>
              <a:gd name="adj" fmla="val 46208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ПРЕИМУЩЕСТВА И НЕДОСТАТКИ МЕТОДОВ ИНВАЗИВНОГО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Arial Narrow"/>
                <a:cs typeface="Arial Narrow"/>
              </a:rPr>
              <a:t>ЛЕЧЕНИЯ ГЕМОРРОЯ III-IV СТАДИИ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80136" y="122958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 Narrow"/>
                <a:cs typeface="Arial Narrow"/>
              </a:rPr>
              <a:t>ОГРАНИЧЕНИЯ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79130" y="1894594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20529" y="18997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85442" y="189741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50354" y="1888484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10067" y="1888030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79669" y="1887576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pic>
        <p:nvPicPr>
          <p:cNvPr id="24" name="Изображение 2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10" y="188973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Изображение 24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22" y="1911547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Изображение 2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86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Изображение 2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24" y="188928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" name="Изображение 2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52" y="1878240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2378663" y="256434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20062" y="256954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84975" y="256716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549887" y="255823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09600" y="255778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79202" y="255732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378663" y="323455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20062" y="322798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484975" y="323737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549887" y="322844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09600" y="323974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679202" y="323929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 Narrow"/>
                <a:cs typeface="Arial Narrow"/>
              </a:rPr>
              <a:t>Выраженный наружный геморроидальный комплекс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378196" y="391606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19595" y="390949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484508" y="390712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549420" y="390995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609133" y="390949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678735" y="390904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latin typeface="Arial Narrow"/>
                <a:cs typeface="Arial Narrow"/>
              </a:rPr>
              <a:t>Пролапс ГУ</a:t>
            </a:r>
          </a:p>
          <a:p>
            <a:pPr algn="ctr"/>
            <a:r>
              <a:rPr lang="ru-RU" sz="900" b="1" dirty="0">
                <a:latin typeface="Arial Narrow"/>
                <a:cs typeface="Arial Narrow"/>
              </a:rPr>
              <a:t>Выраженный наружный геморроидальный компонент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378196" y="4598026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419595" y="4603220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484508" y="4600847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549420" y="459191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609133" y="459146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678735" y="4591008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Arial Narrow"/>
                <a:cs typeface="Arial Narrow"/>
              </a:rPr>
              <a:t>Выраженный наружный геморроидальный комплекс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378196" y="526823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419595" y="526166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484508" y="5271053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549420" y="526212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609133" y="5273426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678735" y="5272972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2377729" y="5949742"/>
            <a:ext cx="1044245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atin typeface="Arial Narrow"/>
              <a:cs typeface="Arial Narrow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19128" y="5943178"/>
            <a:ext cx="1049399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484041" y="5940805"/>
            <a:ext cx="1054554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548953" y="5943632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608666" y="5943178"/>
            <a:ext cx="105971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latin typeface="Arial Narrow"/>
              <a:cs typeface="Arial Narrow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678268" y="5942724"/>
            <a:ext cx="1174302" cy="64911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3175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/>
                <a:cs typeface="Arial Narrow"/>
              </a:rPr>
              <a:t>НЕТ</a:t>
            </a:r>
          </a:p>
        </p:txBody>
      </p:sp>
      <p:pic>
        <p:nvPicPr>
          <p:cNvPr id="70" name="Изображение 69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3" y="255949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1" name="Изображение 70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68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2" name="Изображение 71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19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3" name="Изображение 72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06" y="255903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" name="Изображение 73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57" y="2547279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8" name="Изображение 7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01" y="321703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9" name="Изображение 78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1" y="3240093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5" name="Изображение 84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34" y="460356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6" name="Изображение 85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64" y="389808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7" name="Изображение 8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97" y="459135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0" name="Изображение 89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67" y="526156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1" name="Изображение 90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33" y="527286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" name="Изображение 91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76" y="527241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3" name="Изображение 92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55" y="527195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" name="Изображение 93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53" y="526272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" name="Изображение 94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00" y="594307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" name="Изображение 95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66" y="5954375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7" name="Изображение 96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09" y="5953921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8" name="Изображение 97" descr="З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88" y="5953467"/>
            <a:ext cx="675231" cy="63519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9" name="Изображение 9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86" y="594423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0" name="Прямоугольник 99"/>
          <p:cNvSpPr/>
          <p:nvPr/>
        </p:nvSpPr>
        <p:spPr>
          <a:xfrm>
            <a:off x="281758" y="1894593"/>
            <a:ext cx="2095971" cy="1312753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293050" y="5280443"/>
            <a:ext cx="2086080" cy="1312753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290144" y="3234552"/>
            <a:ext cx="2095971" cy="1991993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7691896" y="3217743"/>
            <a:ext cx="1149378" cy="1991993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" name="Изображение 101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43" y="323974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" name="Изображение 102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57" y="322995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4" name="Изображение 103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495" y="3229956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5" name="Изображение 104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78" y="3930396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6" name="Изображение 105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829" y="4611906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7" name="Изображение 106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36" y="3929488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8" name="Изображение 107" descr="dostavka-stroitelnyx-materialov-za-ili-prot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7" y="4599240"/>
            <a:ext cx="438477" cy="625839"/>
          </a:xfrm>
          <a:prstGeom prst="roundRect">
            <a:avLst>
              <a:gd name="adj" fmla="val 22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9" name="Изображение 108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0" y="458121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0" name="Изображение 109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546" y="3876192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" name="Изображение 110" descr="ПРОТИВ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76" y="3909498"/>
            <a:ext cx="674588" cy="63447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1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897546" y="309906"/>
            <a:ext cx="7472182" cy="1019195"/>
          </a:xfrm>
          <a:prstGeom prst="roundRect">
            <a:avLst>
              <a:gd name="adj" fmla="val 46208"/>
            </a:avLst>
          </a:prstGeom>
          <a:solidFill>
            <a:srgbClr val="FF0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 Narrow"/>
                <a:cs typeface="Arial Narrow"/>
              </a:rPr>
              <a:t>ЗАКЛЮЧЕНИЕ </a:t>
            </a:r>
            <a:r>
              <a:rPr lang="ru-RU" sz="3200" b="1" dirty="0" err="1">
                <a:latin typeface="Arial Narrow"/>
                <a:cs typeface="Arial Narrow"/>
              </a:rPr>
              <a:t>I</a:t>
            </a:r>
            <a:endParaRPr lang="ru-RU" sz="3200" b="1" dirty="0">
              <a:latin typeface="Arial Narrow"/>
              <a:cs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7546" y="1822535"/>
            <a:ext cx="7472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FF7F0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ru-RU" sz="2800" b="1" dirty="0">
                <a:solidFill>
                  <a:schemeClr val="bg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ru-RU" sz="2800" b="1" dirty="0">
                <a:solidFill>
                  <a:srgbClr val="FFFFFF"/>
                </a:solidFill>
                <a:latin typeface="Arial Narrow"/>
                <a:cs typeface="Arial Narrow"/>
              </a:rPr>
              <a:t>Выбираем тот метод хирургического лечения геморроя, который нам доступен.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079" y="3244807"/>
            <a:ext cx="74721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FF7F0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ru-RU" sz="2800" b="1" dirty="0">
                <a:solidFill>
                  <a:schemeClr val="bg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ru-RU" sz="2800" b="1" dirty="0">
                <a:solidFill>
                  <a:srgbClr val="FFFFFF"/>
                </a:solidFill>
                <a:latin typeface="Arial Narrow"/>
                <a:cs typeface="Arial Narrow"/>
              </a:rPr>
              <a:t>Информируем пациента о преимуществах и недостатках всех доступных для нас методов хирургического лечения.</a:t>
            </a:r>
          </a:p>
          <a:p>
            <a:pPr algn="r"/>
            <a:r>
              <a:rPr lang="ru-RU" sz="2800" b="1" dirty="0">
                <a:solidFill>
                  <a:srgbClr val="FFFFFF"/>
                </a:solidFill>
                <a:latin typeface="Arial Narrow"/>
                <a:cs typeface="Arial Narrow"/>
              </a:rPr>
              <a:t>ОКОНЧАТЕЛЬНЫЙ ВЫБОР МЕТОДА ХИРУРГИЧЕСКОГО ВМЕШАТЕЛЬСТВА ЗА ПАЦИЕНТОМ!</a:t>
            </a:r>
          </a:p>
        </p:txBody>
      </p:sp>
    </p:spTree>
    <p:extLst>
      <p:ext uri="{BB962C8B-B14F-4D97-AF65-F5344CB8AC3E}">
        <p14:creationId xmlns:p14="http://schemas.microsoft.com/office/powerpoint/2010/main" val="268686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897546" y="309906"/>
            <a:ext cx="7472182" cy="1019195"/>
          </a:xfrm>
          <a:prstGeom prst="roundRect">
            <a:avLst>
              <a:gd name="adj" fmla="val 46208"/>
            </a:avLst>
          </a:prstGeom>
          <a:solidFill>
            <a:srgbClr val="FF0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 Narrow"/>
                <a:cs typeface="Arial Narrow"/>
              </a:rPr>
              <a:t>ЗАКЛЮЧЕНИЕ </a:t>
            </a:r>
            <a:r>
              <a:rPr lang="ru-RU" sz="3200" b="1" dirty="0" err="1">
                <a:latin typeface="Arial Narrow"/>
                <a:cs typeface="Arial Narrow"/>
              </a:rPr>
              <a:t>I</a:t>
            </a:r>
            <a:endParaRPr lang="ru-RU" sz="3200" b="1" dirty="0">
              <a:latin typeface="Arial Narrow"/>
              <a:cs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7546" y="1622649"/>
            <a:ext cx="747218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FF7F0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ru-RU" sz="2800" b="1" dirty="0">
                <a:solidFill>
                  <a:schemeClr val="bg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ru-RU" sz="2800" b="1" dirty="0">
                <a:solidFill>
                  <a:srgbClr val="FFFFFF"/>
                </a:solidFill>
                <a:latin typeface="Arial Narrow"/>
                <a:cs typeface="Arial Narrow"/>
              </a:rPr>
              <a:t>Всегда безошибочным для нас и для пациента будет выбор геморроидэктомии </a:t>
            </a:r>
            <a:r>
              <a:rPr lang="ru-RU" sz="2800" b="1" dirty="0" err="1">
                <a:solidFill>
                  <a:srgbClr val="FFFFFF"/>
                </a:solidFill>
                <a:latin typeface="Arial Narrow"/>
                <a:cs typeface="Arial Narrow"/>
              </a:rPr>
              <a:t>Milligan-Morgan</a:t>
            </a:r>
            <a:r>
              <a:rPr lang="ru-RU" sz="2800" b="1" dirty="0">
                <a:solidFill>
                  <a:srgbClr val="FFFFFF"/>
                </a:solidFill>
                <a:latin typeface="Arial Narrow"/>
                <a:cs typeface="Arial Narrow"/>
              </a:rPr>
              <a:t>, </a:t>
            </a:r>
            <a:r>
              <a:rPr lang="ru-RU" sz="2800" b="1" dirty="0" err="1">
                <a:solidFill>
                  <a:srgbClr val="FFFFFF"/>
                </a:solidFill>
                <a:latin typeface="Arial Narrow"/>
                <a:cs typeface="Arial Narrow"/>
              </a:rPr>
              <a:t>Ferguson</a:t>
            </a:r>
            <a:r>
              <a:rPr lang="ru-RU" sz="2800" b="1" dirty="0">
                <a:solidFill>
                  <a:srgbClr val="FFFFFF"/>
                </a:solidFill>
                <a:latin typeface="Arial Narrow"/>
                <a:cs typeface="Arial Narrow"/>
              </a:rPr>
              <a:t>, с применением </a:t>
            </a:r>
            <a:r>
              <a:rPr lang="ru-RU" sz="2800" b="1" dirty="0" err="1">
                <a:solidFill>
                  <a:srgbClr val="FFFFFF"/>
                </a:solidFill>
                <a:latin typeface="Arial Narrow"/>
                <a:cs typeface="Arial Narrow"/>
              </a:rPr>
              <a:t>LigaSure</a:t>
            </a:r>
            <a:r>
              <a:rPr lang="ru-RU" sz="2800" b="1" dirty="0">
                <a:solidFill>
                  <a:srgbClr val="FFFFFF"/>
                </a:solidFill>
                <a:latin typeface="Arial Narrow"/>
                <a:cs typeface="Arial Narrow"/>
              </a:rPr>
              <a:t> или </a:t>
            </a:r>
            <a:r>
              <a:rPr lang="ru-RU" sz="2800" b="1" dirty="0" err="1">
                <a:solidFill>
                  <a:srgbClr val="FFFFFF"/>
                </a:solidFill>
                <a:latin typeface="Arial Narrow"/>
                <a:cs typeface="Arial Narrow"/>
              </a:rPr>
              <a:t>Ultrasonic</a:t>
            </a:r>
            <a:r>
              <a:rPr lang="ru-RU" sz="28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 Narrow"/>
                <a:cs typeface="Arial Narrow"/>
              </a:rPr>
              <a:t>Scalpel</a:t>
            </a:r>
            <a:r>
              <a:rPr lang="ru-RU" sz="2800" b="1" dirty="0">
                <a:solidFill>
                  <a:srgbClr val="FFFFFF"/>
                </a:solidFill>
                <a:latin typeface="Arial Narrow"/>
                <a:cs typeface="Arial Narrow"/>
              </a:rPr>
              <a:t>, НО ПАЦИЕНТ ДОЛЖЕН БЫТЬ ИНФОРМИРОВАН О БОЛЕЕ ВЫРАЖЕННОМ БОЛЕВОМ СИНДРОМЕ В РАННЕМ ПОСЛЕОПЕРАЦИОННОМ ПЕРИОДЕ ПОСЛЕ ОТКРЫТОЙ ГЕМОРРОИДЭКТОМИИ. Это позволит своевременно провести адекватное обезболивание и, тем самым, нивелировать этот недостаток 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115915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897546" y="309906"/>
            <a:ext cx="7472182" cy="1019195"/>
          </a:xfrm>
          <a:prstGeom prst="roundRect">
            <a:avLst>
              <a:gd name="adj" fmla="val 46208"/>
            </a:avLst>
          </a:prstGeom>
          <a:solidFill>
            <a:srgbClr val="FF0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 Narrow"/>
                <a:cs typeface="Arial Narrow"/>
              </a:rPr>
              <a:t>ЗАКЛЮЧЕНИЕ </a:t>
            </a:r>
            <a:r>
              <a:rPr lang="ru-RU" sz="3200" b="1" dirty="0" err="1">
                <a:latin typeface="Arial Narrow"/>
                <a:cs typeface="Arial Narrow"/>
              </a:rPr>
              <a:t>I</a:t>
            </a:r>
            <a:endParaRPr lang="ru-RU" sz="3200" b="1" dirty="0">
              <a:latin typeface="Arial Narrow"/>
              <a:cs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7546" y="1411005"/>
            <a:ext cx="74721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FF7F0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ru-RU" sz="2800" b="1" dirty="0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   Применение </a:t>
            </a:r>
            <a:r>
              <a:rPr lang="ru-RU" sz="2800" b="1" dirty="0" err="1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степлерной</a:t>
            </a:r>
            <a:r>
              <a:rPr lang="ru-RU" sz="2800" b="1" dirty="0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геморроидопексии</a:t>
            </a:r>
            <a:r>
              <a:rPr lang="ru-RU" sz="2800" b="1" dirty="0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, THD и </a:t>
            </a:r>
            <a:r>
              <a:rPr lang="ru-RU" sz="2800" b="1" dirty="0" err="1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THD+m</a:t>
            </a:r>
            <a:r>
              <a:rPr lang="ru-RU" sz="2800" b="1" dirty="0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 для лечения геморроя III-IV стадии имеет ограничения: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546" y="2937096"/>
            <a:ext cx="7472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так как III-IV стадия предполагает выпадение внутренних геморроидальных узлов, то изолированное применение THD методики будет не эффективно. THD должна дополняться </a:t>
            </a:r>
            <a:r>
              <a:rPr lang="ru-RU" sz="2400" b="1" dirty="0" err="1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мукопексией</a:t>
            </a:r>
            <a:r>
              <a:rPr lang="ru-RU" sz="2400" b="1" dirty="0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;</a:t>
            </a:r>
            <a:endParaRPr lang="ru-RU" sz="24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7079" y="4678271"/>
            <a:ext cx="74721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При наличии выраженного наружного геморроидального компонента применение </a:t>
            </a:r>
            <a:r>
              <a:rPr lang="ru-RU" sz="2400" b="1" dirty="0" err="1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степлерной</a:t>
            </a:r>
            <a:r>
              <a:rPr lang="ru-RU" sz="2400" b="1" dirty="0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геморроидопексии</a:t>
            </a:r>
            <a:r>
              <a:rPr lang="ru-RU" sz="2400" b="1" dirty="0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 или </a:t>
            </a:r>
            <a:r>
              <a:rPr lang="ru-RU" sz="2400" b="1" dirty="0" err="1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THD+m</a:t>
            </a:r>
            <a:r>
              <a:rPr lang="ru-RU" sz="2400" b="1" dirty="0">
                <a:solidFill>
                  <a:srgbClr val="FFFFFF"/>
                </a:solidFill>
                <a:latin typeface="Arial Narrow"/>
                <a:cs typeface="Arial Narrow"/>
                <a:sym typeface="Zapf Dingbats"/>
              </a:rPr>
              <a:t> не приведет к его уменьшению. В этом случае методики надо дополнять острым иссечение наружных геморроидальных узлов.</a:t>
            </a:r>
            <a:endParaRPr lang="ru-RU" sz="24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433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9997" y="320692"/>
            <a:ext cx="3429024" cy="1965292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algn="r">
              <a:defRPr/>
            </a:pPr>
            <a:r>
              <a:rPr lang="ru-RU" sz="4000" b="1" dirty="0">
                <a:solidFill>
                  <a:srgbClr val="FFFF00"/>
                </a:solidFill>
                <a:latin typeface="Arial Narrow"/>
                <a:ea typeface="+mj-ea"/>
                <a:cs typeface="Arial Narrow"/>
              </a:rPr>
              <a:t>СПАСИБО</a:t>
            </a:r>
            <a:br>
              <a:rPr lang="ru-RU" sz="4000" b="1" dirty="0">
                <a:solidFill>
                  <a:srgbClr val="FFFF00"/>
                </a:solidFill>
                <a:latin typeface="Arial Narrow"/>
                <a:ea typeface="+mj-ea"/>
                <a:cs typeface="Arial Narrow"/>
              </a:rPr>
            </a:br>
            <a:r>
              <a:rPr lang="ru-RU" sz="4000" b="1" dirty="0">
                <a:solidFill>
                  <a:srgbClr val="FFFF00"/>
                </a:solidFill>
                <a:latin typeface="Arial Narrow"/>
                <a:ea typeface="+mj-ea"/>
                <a:cs typeface="Arial Narrow"/>
              </a:rPr>
              <a:t>ЗА</a:t>
            </a:r>
            <a:br>
              <a:rPr lang="ru-RU" sz="4000" b="1" dirty="0">
                <a:solidFill>
                  <a:srgbClr val="FFFF00"/>
                </a:solidFill>
                <a:latin typeface="Arial Narrow"/>
                <a:ea typeface="+mj-ea"/>
                <a:cs typeface="Arial Narrow"/>
              </a:rPr>
            </a:br>
            <a:r>
              <a:rPr lang="ru-RU" sz="4000" b="1" dirty="0">
                <a:solidFill>
                  <a:srgbClr val="FFFF00"/>
                </a:solidFill>
                <a:latin typeface="Arial Narrow"/>
                <a:ea typeface="+mj-ea"/>
                <a:cs typeface="Arial Narrow"/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82780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Mi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18" y="381001"/>
            <a:ext cx="2838395" cy="3450998"/>
          </a:xfrm>
          <a:prstGeom prst="rect">
            <a:avLst/>
          </a:prstGeom>
          <a:ln>
            <a:noFill/>
          </a:ln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3888" y="4024059"/>
            <a:ext cx="80877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В 1919  году </a:t>
            </a:r>
            <a:r>
              <a:rPr lang="ru-RU" sz="2000" b="1" dirty="0" err="1">
                <a:solidFill>
                  <a:srgbClr val="FFFF00"/>
                </a:solidFill>
                <a:latin typeface="Arial"/>
                <a:cs typeface="Arial"/>
              </a:rPr>
              <a:t>William</a:t>
            </a:r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Arial"/>
                <a:cs typeface="Arial"/>
              </a:rPr>
              <a:t>Ernest</a:t>
            </a:r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Arial"/>
                <a:cs typeface="Arial"/>
              </a:rPr>
              <a:t>Miles</a:t>
            </a:r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 (1869-1947) опубликовал технику </a:t>
            </a:r>
            <a:r>
              <a:rPr lang="ru-RU" sz="2000" b="1" dirty="0" err="1">
                <a:solidFill>
                  <a:srgbClr val="FFFF00"/>
                </a:solidFill>
                <a:latin typeface="Arial"/>
                <a:cs typeface="Arial"/>
              </a:rPr>
              <a:t>геморроидэктомии</a:t>
            </a:r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, основными моментами которой явились </a:t>
            </a:r>
            <a:r>
              <a:rPr lang="ru-RU" sz="2000" b="1" dirty="0" err="1">
                <a:solidFill>
                  <a:srgbClr val="FFFF00"/>
                </a:solidFill>
                <a:latin typeface="Arial"/>
                <a:cs typeface="Arial"/>
              </a:rPr>
              <a:t>дивульсия</a:t>
            </a:r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 сфинктера, лигирование и иссечение трех геморроидальных узлов, расположенных на 3, 7 и 11 часах по циферблату. W.E. </a:t>
            </a:r>
            <a:r>
              <a:rPr lang="ru-RU" sz="2000" b="1" dirty="0" err="1">
                <a:solidFill>
                  <a:srgbClr val="FFFF00"/>
                </a:solidFill>
                <a:latin typeface="Arial"/>
                <a:cs typeface="Arial"/>
              </a:rPr>
              <a:t>Miles</a:t>
            </a:r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 полагал, что это наиболее характерная их локализация.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4942" y="5784850"/>
            <a:ext cx="39765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Miles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W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E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Observations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upon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internal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piles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Surg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Gynecol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Obstet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.; 1919; 2:, 497-506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41" y="1508172"/>
            <a:ext cx="3332280" cy="2323827"/>
          </a:xfrm>
          <a:prstGeom prst="rect">
            <a:avLst/>
          </a:prstGeom>
          <a:ln>
            <a:noFill/>
          </a:ln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897541" y="2558520"/>
            <a:ext cx="3332280" cy="1273479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88" y="381001"/>
            <a:ext cx="3567291" cy="1472456"/>
          </a:xfrm>
          <a:prstGeom prst="rect">
            <a:avLst/>
          </a:prstGeom>
          <a:ln>
            <a:noFill/>
          </a:ln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8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Millig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4" y="324556"/>
            <a:ext cx="2258140" cy="3450999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Изображение 3" descr="Сканировать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"/>
          <a:stretch/>
        </p:blipFill>
        <p:spPr>
          <a:xfrm>
            <a:off x="3118552" y="318127"/>
            <a:ext cx="2267035" cy="344331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36721" y="4321389"/>
            <a:ext cx="81710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eaLnBrk="1" hangingPunct="1"/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В 1937 году </a:t>
            </a:r>
            <a:r>
              <a:rPr lang="ru-RU" sz="2000" b="1" dirty="0" err="1">
                <a:solidFill>
                  <a:srgbClr val="FFFF00"/>
                </a:solidFill>
                <a:latin typeface="Arial"/>
                <a:cs typeface="Arial"/>
              </a:rPr>
              <a:t>Edward</a:t>
            </a:r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Arial"/>
                <a:cs typeface="Arial"/>
              </a:rPr>
              <a:t>Thomas</a:t>
            </a:r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Arial"/>
                <a:cs typeface="Arial"/>
              </a:rPr>
              <a:t>Campbell</a:t>
            </a:r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 Milligan (1886-1972) и</a:t>
            </a:r>
          </a:p>
          <a:p>
            <a:pPr algn="r" eaLnBrk="1" hangingPunct="1"/>
            <a:r>
              <a:rPr lang="ru-RU" sz="2000" b="1" dirty="0" err="1">
                <a:solidFill>
                  <a:srgbClr val="FFFF00"/>
                </a:solidFill>
                <a:latin typeface="Arial"/>
                <a:cs typeface="Arial"/>
              </a:rPr>
              <a:t>Clifford</a:t>
            </a:r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Arial"/>
                <a:cs typeface="Arial"/>
              </a:rPr>
              <a:t>Naunton</a:t>
            </a:r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Arial"/>
                <a:cs typeface="Arial"/>
              </a:rPr>
              <a:t>Morgan</a:t>
            </a:r>
            <a:r>
              <a:rPr lang="ru-RU" sz="2000" b="1" dirty="0">
                <a:solidFill>
                  <a:srgbClr val="FFFF00"/>
                </a:solidFill>
                <a:latin typeface="Arial"/>
                <a:cs typeface="Arial"/>
              </a:rPr>
              <a:t> (1901-1986) теоретически обосновали, детально разработали и внедрили в хирургическую практику  аналогичную операцию.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4"/>
          <a:srcRect l="2640" t="7110" r="50168" b="65138"/>
          <a:stretch/>
        </p:blipFill>
        <p:spPr>
          <a:xfrm>
            <a:off x="5622737" y="649110"/>
            <a:ext cx="2866690" cy="273755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15264" y="5644620"/>
            <a:ext cx="467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Milligan E.T.C.,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Morgan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C.N.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Surgical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Anatomy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of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the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Anal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Canal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and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the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Operative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Treatment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of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Haemorrhoids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The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Lancet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; 1937; 13: 1119-24 </a:t>
            </a:r>
          </a:p>
        </p:txBody>
      </p:sp>
    </p:spTree>
    <p:extLst>
      <p:ext uri="{BB962C8B-B14F-4D97-AF65-F5344CB8AC3E}">
        <p14:creationId xmlns:p14="http://schemas.microsoft.com/office/powerpoint/2010/main" val="14037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Millig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4" y="324556"/>
            <a:ext cx="2258140" cy="3450999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Изображение 3" descr="Сканировать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"/>
          <a:stretch/>
        </p:blipFill>
        <p:spPr>
          <a:xfrm>
            <a:off x="3118552" y="318127"/>
            <a:ext cx="2267035" cy="344331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4"/>
          <a:srcRect l="2640" t="7110" r="50168" b="65138"/>
          <a:stretch/>
        </p:blipFill>
        <p:spPr>
          <a:xfrm>
            <a:off x="5622737" y="649110"/>
            <a:ext cx="2866690" cy="273755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729" y="3943871"/>
            <a:ext cx="4426031" cy="2387927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6"/>
          <a:srcRect t="1654" r="50533" b="39716"/>
          <a:stretch/>
        </p:blipFill>
        <p:spPr>
          <a:xfrm>
            <a:off x="4049644" y="2418070"/>
            <a:ext cx="2022723" cy="3499556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729" y="2950774"/>
            <a:ext cx="3810000" cy="360680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Изображение 9" descr="Millig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79" y="903111"/>
            <a:ext cx="1480677" cy="2262842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Изображение 10" descr="Сканировать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"/>
          <a:stretch/>
        </p:blipFill>
        <p:spPr>
          <a:xfrm>
            <a:off x="3528848" y="903112"/>
            <a:ext cx="1489825" cy="2262842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12729" y="3556001"/>
            <a:ext cx="3810000" cy="476953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4019" y="4032954"/>
            <a:ext cx="3810000" cy="990602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1198" y="5032014"/>
            <a:ext cx="3810000" cy="725319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18377" y="5748854"/>
            <a:ext cx="3810000" cy="725319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96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-0.04809 -0.078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" y="-391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12031 -0.078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4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472" y="269064"/>
            <a:ext cx="6218927" cy="1395666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751" y="1851323"/>
            <a:ext cx="2892686" cy="4077192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744" y="2894770"/>
            <a:ext cx="2936735" cy="3045503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06" y="3198015"/>
            <a:ext cx="2603500" cy="273050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410076" y="6049119"/>
            <a:ext cx="54443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Ferguson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J.A.,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Heaton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J.R.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Closed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Haemorrhoidectomy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Diseases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of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the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Colon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&amp; </a:t>
            </a:r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Rectum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; 1959; 2(2): 176-9 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06" y="893903"/>
            <a:ext cx="2730500" cy="156210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42175" y="1239618"/>
            <a:ext cx="2727531" cy="665211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9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Титул Доклад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1" y="3445169"/>
            <a:ext cx="4124102" cy="3079720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Изображение 4" descr="Современный Значение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2" y="329231"/>
            <a:ext cx="8104176" cy="3621542"/>
          </a:xfrm>
          <a:prstGeom prst="rect">
            <a:avLst/>
          </a:prstGeom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50587" y="4163363"/>
            <a:ext cx="3987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/>
                <a:cs typeface="Arial"/>
              </a:rPr>
              <a:t>Относящийся к одному времени с чем-либо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0120" y="4985969"/>
            <a:ext cx="3987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/>
                <a:cs typeface="Arial"/>
              </a:rPr>
              <a:t>Относящийся к настоящему времени,  существующий сейчас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9653" y="5926155"/>
            <a:ext cx="4163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/>
                <a:cs typeface="Arial"/>
              </a:rPr>
              <a:t>Соответствующий уровню, требованиям настоящего времени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11263" y="2857254"/>
            <a:ext cx="2069564" cy="23516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99037" y="3174728"/>
            <a:ext cx="2834358" cy="222946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10329" y="3479982"/>
            <a:ext cx="2834358" cy="222946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56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93873" y="367438"/>
            <a:ext cx="8148905" cy="1231684"/>
          </a:xfrm>
          <a:prstGeom prst="roundRect">
            <a:avLst>
              <a:gd name="adj" fmla="val 46208"/>
            </a:avLst>
          </a:prstGeom>
          <a:solidFill>
            <a:srgbClr val="008000"/>
          </a:solidFill>
          <a:effectLst>
            <a:outerShdw blurRad="190500" dist="317500" dir="2700000" algn="tl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Arial Narrow"/>
                <a:cs typeface="Arial Narrow"/>
              </a:rPr>
              <a:t>СОВРЕМЕННЫЕ ТРЕБОВАНИЯ К ИНВАЗИВНЫМ МЕТОДАМ ЛЕЧЕНИЯ ГЕМОРРОЯ III-IV СТАДИИ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873" y="1834286"/>
            <a:ext cx="8148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3200" b="1" dirty="0">
                <a:solidFill>
                  <a:schemeClr val="bg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ru-RU" sz="3200" b="1" dirty="0">
                <a:solidFill>
                  <a:schemeClr val="bg1"/>
                </a:solidFill>
                <a:latin typeface="Arial"/>
                <a:cs typeface="Arial"/>
                <a:sym typeface="Zapf Dingbats"/>
              </a:rPr>
              <a:t>   </a:t>
            </a:r>
            <a:r>
              <a:rPr lang="ru-RU" sz="3200" b="1" dirty="0">
                <a:solidFill>
                  <a:schemeClr val="bg1"/>
                </a:solidFill>
                <a:latin typeface="Arial"/>
                <a:cs typeface="Arial"/>
              </a:rPr>
              <a:t>Минимальная частота рецидивов заболевания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355" y="2939563"/>
            <a:ext cx="81489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3200" b="1" dirty="0">
                <a:solidFill>
                  <a:schemeClr val="bg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ru-RU" sz="3200" b="1" dirty="0">
                <a:solidFill>
                  <a:schemeClr val="bg1"/>
                </a:solidFill>
                <a:latin typeface="Arial"/>
                <a:cs typeface="Arial"/>
                <a:sym typeface="Zapf Dingbats"/>
              </a:rPr>
              <a:t>   </a:t>
            </a:r>
            <a:r>
              <a:rPr lang="ru-RU" sz="3200" b="1" dirty="0">
                <a:solidFill>
                  <a:schemeClr val="bg1"/>
                </a:solidFill>
                <a:latin typeface="Arial"/>
                <a:cs typeface="Arial"/>
              </a:rPr>
              <a:t>Минимальный болевой синдром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23221" y="3663024"/>
            <a:ext cx="8007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3200" b="1" dirty="0">
                <a:solidFill>
                  <a:schemeClr val="bg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ru-RU" sz="3200" b="1" dirty="0">
                <a:solidFill>
                  <a:schemeClr val="bg1"/>
                </a:solidFill>
                <a:latin typeface="Arial"/>
                <a:cs typeface="Arial"/>
                <a:sym typeface="Zapf Dingbats"/>
              </a:rPr>
              <a:t>   </a:t>
            </a:r>
            <a:r>
              <a:rPr lang="ru-RU" sz="3200" b="1" dirty="0">
                <a:solidFill>
                  <a:schemeClr val="bg1"/>
                </a:solidFill>
                <a:latin typeface="Arial"/>
                <a:cs typeface="Arial"/>
              </a:rPr>
              <a:t>Минимальное количество послеоперационных осложнений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221" y="4844416"/>
            <a:ext cx="7996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3200" b="1" dirty="0">
                <a:solidFill>
                  <a:schemeClr val="bg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ru-RU" sz="3200" b="1" dirty="0">
                <a:solidFill>
                  <a:schemeClr val="bg1"/>
                </a:solidFill>
                <a:latin typeface="Arial"/>
                <a:cs typeface="Arial"/>
                <a:sym typeface="Zapf Dingbats"/>
              </a:rPr>
              <a:t>   </a:t>
            </a:r>
            <a:r>
              <a:rPr lang="ru-RU" sz="3200" b="1" dirty="0">
                <a:solidFill>
                  <a:schemeClr val="bg1"/>
                </a:solidFill>
                <a:latin typeface="Arial"/>
                <a:cs typeface="Arial"/>
              </a:rPr>
              <a:t>Короткий реабилитационный период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93873" y="5856923"/>
            <a:ext cx="51503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Загрядский</a:t>
            </a:r>
            <a:r>
              <a:rPr lang="ru-RU" sz="1600" b="1" i="1" dirty="0">
                <a:solidFill>
                  <a:schemeClr val="bg1"/>
                </a:solidFill>
                <a:latin typeface="Arial Narrow"/>
                <a:cs typeface="Arial Narrow"/>
              </a:rPr>
              <a:t> Е.А. Малоинвазивная хирургия геморроидальной болезни. М.: ГЭОТАР-Медиа; 2017; 224 с. </a:t>
            </a:r>
          </a:p>
        </p:txBody>
      </p:sp>
    </p:spTree>
    <p:extLst>
      <p:ext uri="{BB962C8B-B14F-4D97-AF65-F5344CB8AC3E}">
        <p14:creationId xmlns:p14="http://schemas.microsoft.com/office/powerpoint/2010/main" val="396063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  <p:bldP spid="7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иксель">
  <a:themeElements>
    <a:clrScheme name="Пиксель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Пиксель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Пиксель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Альбом.thmx</Template>
  <TotalTime>17143</TotalTime>
  <Words>2311</Words>
  <Application>Microsoft Office PowerPoint</Application>
  <PresentationFormat>Экран (4:3)</PresentationFormat>
  <Paragraphs>437</Paragraphs>
  <Slides>39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Arial</vt:lpstr>
      <vt:lpstr>Arial Narrow</vt:lpstr>
      <vt:lpstr>Calibri</vt:lpstr>
      <vt:lpstr>Corbel</vt:lpstr>
      <vt:lpstr>Times New Roman</vt:lpstr>
      <vt:lpstr>Wingdings 2</vt:lpstr>
      <vt:lpstr>Zapf Dingbats</vt:lpstr>
      <vt:lpstr>Пиксель</vt:lpstr>
      <vt:lpstr>СОВРЕМЕННАЯ ГЕМОРРОИДЭКТОМИЯ: выбор оптимальной тактики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Vadim Polovinkin</dc:creator>
  <cp:lastModifiedBy>Пользователь</cp:lastModifiedBy>
  <cp:revision>910</cp:revision>
  <cp:lastPrinted>2015-12-07T18:01:06Z</cp:lastPrinted>
  <dcterms:created xsi:type="dcterms:W3CDTF">2014-03-11T17:36:53Z</dcterms:created>
  <dcterms:modified xsi:type="dcterms:W3CDTF">2020-11-02T09:31:13Z</dcterms:modified>
</cp:coreProperties>
</file>