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2" r:id="rId2"/>
    <p:sldId id="273" r:id="rId3"/>
    <p:sldId id="274" r:id="rId4"/>
    <p:sldId id="275" r:id="rId5"/>
    <p:sldId id="276" r:id="rId6"/>
    <p:sldId id="261" r:id="rId7"/>
    <p:sldId id="277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76CD9"/>
    <a:srgbClr val="1D0E8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11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9110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0583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763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974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295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782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357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676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0076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541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98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824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540"/>
          <a:stretch/>
        </p:blipFill>
        <p:spPr>
          <a:xfrm>
            <a:off x="0" y="4103335"/>
            <a:ext cx="4644008" cy="27546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540"/>
          <a:stretch/>
        </p:blipFill>
        <p:spPr>
          <a:xfrm>
            <a:off x="4493276" y="4103335"/>
            <a:ext cx="4644006" cy="27546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4804" y="404664"/>
            <a:ext cx="8719684" cy="42484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 smtClean="0"/>
              <a:t>Баринов Э.Ф., </a:t>
            </a:r>
            <a:r>
              <a:rPr lang="ru-RU" sz="1600" i="1" dirty="0" err="1" smtClean="0"/>
              <a:t>Перенесенко</a:t>
            </a:r>
            <a:r>
              <a:rPr lang="ru-RU" sz="1600" i="1" dirty="0" smtClean="0"/>
              <a:t> А.О., Фабер </a:t>
            </a:r>
            <a:r>
              <a:rPr lang="ru-RU" sz="1600" i="1" dirty="0" smtClean="0"/>
              <a:t>Т.И., </a:t>
            </a:r>
            <a:r>
              <a:rPr lang="ru-RU" sz="1600" i="1" dirty="0" err="1" smtClean="0"/>
              <a:t>Гиллер</a:t>
            </a:r>
            <a:r>
              <a:rPr lang="ru-RU" sz="1600" i="1" dirty="0" smtClean="0"/>
              <a:t> </a:t>
            </a:r>
            <a:r>
              <a:rPr lang="ru-RU" sz="1600" i="1" dirty="0" smtClean="0"/>
              <a:t>Д.И., Плаха А.А.</a:t>
            </a:r>
            <a:endParaRPr lang="ru-RU" sz="1600" dirty="0" smtClean="0"/>
          </a:p>
          <a:p>
            <a:pPr algn="ctr"/>
            <a:endParaRPr lang="ru-RU" sz="1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эффективных методов образовательных технологий, применяемых на кафедре гистологии, цитологии и эмбриологии в условиях дистанционного обучения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272381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425" y="0"/>
            <a:ext cx="9398560" cy="6847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2890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633" y="1929309"/>
            <a:ext cx="732441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91680" y="3573016"/>
            <a:ext cx="7171199" cy="2376264"/>
          </a:xfrm>
        </p:spPr>
        <p:txBody>
          <a:bodyPr anchor="b"/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данный момент коллектив 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кафедры гистологии, цитологии и эмбриологии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определил и продолжает совершенствовать комплекс мер по борьбе с ростом количества пропусков студентами. 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птимальным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выходом стало проведения отработки пропущенных занятий в формате видеоконференции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Zoom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2002" y="5589240"/>
            <a:ext cx="43338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Documents and Settings\admin\Рабочий стол\для презентации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538857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957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992" y="0"/>
            <a:ext cx="9164991" cy="5369388"/>
          </a:xfrm>
        </p:spPr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-21348" y="5517232"/>
            <a:ext cx="9164991" cy="1008112"/>
          </a:xfrm>
        </p:spPr>
        <p:txBody>
          <a:bodyPr>
            <a:noAutofit/>
          </a:bodyPr>
          <a:lstStyle/>
          <a:p>
            <a:pPr algn="ctr"/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лекторами кафедры продолжает создаваться набор видео лекций согласно календарно-тематическому плану. В лекциях рассматриваются актуальные вопросы темы а также клиническая направленность изучаемого материала.  </a:t>
            </a:r>
            <a:endParaRPr lang="ru-RU" sz="2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267744" y="620688"/>
            <a:ext cx="2808312" cy="792088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Проф. Баринов Э.Ф.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83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8 для през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205"/>
          <a:stretch/>
        </p:blipFill>
        <p:spPr bwMode="auto">
          <a:xfrm>
            <a:off x="776470" y="1839764"/>
            <a:ext cx="6650101" cy="503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404664"/>
            <a:ext cx="8712967" cy="122413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контроля изученного материала  лекции используется ситуационная задача с клинической направленностью.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51607"/>
          <a:stretch/>
        </p:blipFill>
        <p:spPr>
          <a:xfrm>
            <a:off x="971600" y="1855147"/>
            <a:ext cx="6480720" cy="494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168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00642">
            <a:off x="381779" y="420912"/>
            <a:ext cx="5006982" cy="2769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19887">
            <a:off x="3033257" y="618147"/>
            <a:ext cx="5669774" cy="3347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ятиугольник 3"/>
          <p:cNvSpPr/>
          <p:nvPr/>
        </p:nvSpPr>
        <p:spPr>
          <a:xfrm>
            <a:off x="179512" y="4005064"/>
            <a:ext cx="7632848" cy="2664296"/>
          </a:xfrm>
          <a:prstGeom prst="homePlate">
            <a:avLst/>
          </a:prstGeom>
          <a:solidFill>
            <a:schemeClr val="accent3">
              <a:alpha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u="sn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гистологии, цитологии и эмбриологии 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продолжает разрабатывать новые методы образовательных технологий, что позволяет обучению в дистанционном формате частично приблизится по уровню эффективности к очной форме обучения. </a:t>
            </a:r>
          </a:p>
        </p:txBody>
      </p:sp>
      <p:sp>
        <p:nvSpPr>
          <p:cNvPr id="7" name="Шеврон 6"/>
          <p:cNvSpPr/>
          <p:nvPr/>
        </p:nvSpPr>
        <p:spPr>
          <a:xfrm>
            <a:off x="7188804" y="4113076"/>
            <a:ext cx="1800200" cy="2448272"/>
          </a:xfrm>
          <a:prstGeom prst="chevron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482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2492896"/>
            <a:ext cx="8064896" cy="16561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374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188640"/>
            <a:ext cx="8712968" cy="108012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сложной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эпидемиологической ситуации</a:t>
            </a:r>
            <a:r>
              <a:rPr lang="ru-RU" sz="24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важным вопросом остается поддержание должного уровня образования и его контроля.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517232"/>
            <a:ext cx="8712968" cy="108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основная задача  </a:t>
            </a:r>
            <a:r>
              <a:rPr lang="ru-RU" sz="2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теоретической кафедры медицинского ВУЗа, поскольку конечным результатом является формирование базовых </a:t>
            </a:r>
            <a:r>
              <a:rPr lang="ru-RU" sz="2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</a:t>
            </a:r>
            <a:r>
              <a:rPr lang="ru-RU" sz="2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последующего обучения на клинических кафедрах.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213" y="1267481"/>
            <a:ext cx="6631147" cy="41105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326" y="3628077"/>
            <a:ext cx="997887" cy="18722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31" r="10811" b="13849"/>
          <a:stretch/>
        </p:blipFill>
        <p:spPr>
          <a:xfrm flipH="1">
            <a:off x="7739969" y="4769326"/>
            <a:ext cx="1331640" cy="72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17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41" r="2149"/>
          <a:stretch/>
        </p:blipFill>
        <p:spPr>
          <a:xfrm>
            <a:off x="827584" y="118727"/>
            <a:ext cx="8098282" cy="465313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-2379" y="4565070"/>
            <a:ext cx="9144000" cy="197500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постоянно пополняющейся 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обновляемого раздела 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</a:t>
            </a:r>
          </a:p>
          <a:p>
            <a:pPr algn="ctr"/>
            <a:r>
              <a:rPr lang="ru-RU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</a:t>
            </a:r>
            <a:r>
              <a:rPr lang="ru-RU" sz="2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вызвало проблем </a:t>
            </a:r>
            <a:endParaRPr lang="ru-RU" sz="22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переходе студентов </a:t>
            </a:r>
            <a:endParaRPr lang="ru-RU" sz="22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онлайн-обучение </a:t>
            </a:r>
            <a:endParaRPr lang="ru-RU" sz="22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дистанционного режима.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426" t="39044" r="37248" b="28087"/>
          <a:stretch/>
        </p:blipFill>
        <p:spPr>
          <a:xfrm rot="5400000">
            <a:off x="62779" y="5949868"/>
            <a:ext cx="827584" cy="9931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426" t="39044" r="37248" b="28087"/>
          <a:stretch/>
        </p:blipFill>
        <p:spPr>
          <a:xfrm rot="5400000">
            <a:off x="94218" y="-76472"/>
            <a:ext cx="764707" cy="9176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426" t="39044" r="37248" b="28087"/>
          <a:stretch/>
        </p:blipFill>
        <p:spPr>
          <a:xfrm rot="16200000">
            <a:off x="8208658" y="-57996"/>
            <a:ext cx="827584" cy="9931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426" t="39044" r="37248" b="28087"/>
          <a:stretch/>
        </p:blipFill>
        <p:spPr>
          <a:xfrm rot="16200000">
            <a:off x="8214905" y="5949868"/>
            <a:ext cx="827584" cy="99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498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" y="188640"/>
            <a:ext cx="9016580" cy="3096344"/>
          </a:xfrm>
          <a:prstGeom prst="round2Diag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дняшний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ксим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льн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ктивн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ф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рм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ции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нци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ния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бных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ний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тся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</a:t>
            </a:r>
            <a:r>
              <a:rPr 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ru-RU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НФ</a:t>
            </a:r>
            <a:r>
              <a:rPr 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НЦСВЯЗЬ      ,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рая н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иб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лн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приближ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жив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бщ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нию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льн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 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чн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ции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буч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ющ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йствия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248"/>
          <a:stretch/>
        </p:blipFill>
        <p:spPr>
          <a:xfrm>
            <a:off x="4427983" y="3484888"/>
            <a:ext cx="4620529" cy="3013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634" y="3717032"/>
            <a:ext cx="4272703" cy="2846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3814" y="1556792"/>
            <a:ext cx="432047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343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404664"/>
            <a:ext cx="7992888" cy="8640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u="sng" dirty="0">
                <a:ln w="0"/>
                <a:solidFill>
                  <a:schemeClr val="tx1"/>
                </a:solidFill>
                <a:latin typeface="Times New Roman"/>
                <a:ea typeface="Calibri"/>
              </a:rPr>
              <a:t>Одним из дополнительных способов подготовки </a:t>
            </a:r>
            <a:r>
              <a:rPr lang="ru-RU" sz="2600" u="sng" dirty="0" smtClean="0">
                <a:ln w="0"/>
                <a:solidFill>
                  <a:schemeClr val="tx1"/>
                </a:solidFill>
                <a:latin typeface="Times New Roman"/>
                <a:ea typeface="Calibri"/>
              </a:rPr>
              <a:t>студентов </a:t>
            </a:r>
            <a:r>
              <a:rPr lang="ru-RU" sz="2600" u="sng" dirty="0">
                <a:ln w="0"/>
                <a:solidFill>
                  <a:schemeClr val="tx1"/>
                </a:solidFill>
                <a:latin typeface="Times New Roman"/>
                <a:ea typeface="Calibri"/>
              </a:rPr>
              <a:t>стало использование онлайн-консультаций на платформе </a:t>
            </a:r>
            <a:r>
              <a:rPr lang="en-US" sz="2600" b="1" u="sng" dirty="0">
                <a:ln w="0"/>
                <a:solidFill>
                  <a:schemeClr val="tx1"/>
                </a:solidFill>
                <a:latin typeface="Times New Roman"/>
                <a:ea typeface="Calibri"/>
              </a:rPr>
              <a:t>Zoom</a:t>
            </a:r>
            <a:endParaRPr lang="ru-RU" sz="2600" b="1" u="sng" dirty="0">
              <a:ln w="0"/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97" t="10689" r="11697" b="12200"/>
          <a:stretch/>
        </p:blipFill>
        <p:spPr>
          <a:xfrm>
            <a:off x="7738775" y="1412776"/>
            <a:ext cx="1139586" cy="7647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480" y="1614539"/>
            <a:ext cx="7200800" cy="4715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778859" y="2227185"/>
            <a:ext cx="3514273" cy="129614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</a:rPr>
              <a:t>Данный метод помог решить ряд проблем: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35997" y="4662086"/>
            <a:ext cx="4428491" cy="115212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/>
                <a:ea typeface="Calibri"/>
              </a:rPr>
              <a:t>б</a:t>
            </a:r>
            <a:r>
              <a:rPr lang="ru-RU" sz="2200" dirty="0" smtClean="0">
                <a:solidFill>
                  <a:schemeClr val="tx1"/>
                </a:solidFill>
                <a:latin typeface="Times New Roman"/>
                <a:ea typeface="Calibri"/>
              </a:rPr>
              <a:t>) </a:t>
            </a:r>
            <a:r>
              <a:rPr lang="ru-RU" sz="2200" dirty="0">
                <a:solidFill>
                  <a:schemeClr val="tx1"/>
                </a:solidFill>
                <a:latin typeface="Times New Roman"/>
                <a:ea typeface="Calibri"/>
              </a:rPr>
              <a:t>при изложении теоретического материала преподавателем, тема воспринимается лучше</a:t>
            </a:r>
            <a:endParaRPr lang="ru-RU" sz="2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0291" y="4653136"/>
            <a:ext cx="4092726" cy="115212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</a:rPr>
              <a:t>а)студенты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</a:rPr>
              <a:t>могут задавать вопросы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</a:rPr>
              <a:t>напрямую</a:t>
            </a:r>
            <a:endParaRPr lang="ru-RU" sz="2400" dirty="0">
              <a:solidFill>
                <a:schemeClr val="tx1"/>
              </a:solidFill>
              <a:latin typeface="Times New Roman"/>
              <a:ea typeface="Calibri"/>
            </a:endParaRPr>
          </a:p>
        </p:txBody>
      </p:sp>
      <p:cxnSp>
        <p:nvCxnSpPr>
          <p:cNvPr id="4" name="Соединительная линия уступом 3"/>
          <p:cNvCxnSpPr>
            <a:stCxn id="9" idx="2"/>
            <a:endCxn id="11" idx="0"/>
          </p:cNvCxnSpPr>
          <p:nvPr/>
        </p:nvCxnSpPr>
        <p:spPr>
          <a:xfrm rot="5400000">
            <a:off x="2771422" y="2888561"/>
            <a:ext cx="1129807" cy="2399342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>
            <a:stCxn id="9" idx="2"/>
            <a:endCxn id="10" idx="0"/>
          </p:cNvCxnSpPr>
          <p:nvPr/>
        </p:nvCxnSpPr>
        <p:spPr>
          <a:xfrm rot="16200000" flipH="1">
            <a:off x="5073741" y="2985583"/>
            <a:ext cx="1138757" cy="2214247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232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724128" y="1722570"/>
            <a:ext cx="2952328" cy="1152128"/>
          </a:xfrm>
          <a:prstGeom prst="roundRect">
            <a:avLst/>
          </a:prstGeom>
          <a:solidFill>
            <a:srgbClr val="A76CD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осуществляется </a:t>
            </a:r>
            <a:r>
              <a:rPr lang="ru-RU" sz="2200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двумя </a:t>
            </a:r>
            <a:r>
              <a:rPr lang="ru-RU" sz="2200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механизмами: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24128" y="3392996"/>
            <a:ext cx="2952328" cy="11521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4572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Использование виртуального микроскопа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55703" y="5152408"/>
            <a:ext cx="2952328" cy="11521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4572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Функция «демонстрация экрана» в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Zoom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0" name="Соединительная линия уступом 9"/>
          <p:cNvCxnSpPr>
            <a:stCxn id="6" idx="1"/>
            <a:endCxn id="7" idx="1"/>
          </p:cNvCxnSpPr>
          <p:nvPr/>
        </p:nvCxnSpPr>
        <p:spPr>
          <a:xfrm rot="10800000" flipV="1">
            <a:off x="5724128" y="2298634"/>
            <a:ext cx="12700" cy="1670426"/>
          </a:xfrm>
          <a:prstGeom prst="bentConnector3">
            <a:avLst>
              <a:gd name="adj1" fmla="val 1800000"/>
            </a:avLst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>
            <a:stCxn id="7" idx="1"/>
            <a:endCxn id="8" idx="1"/>
          </p:cNvCxnSpPr>
          <p:nvPr/>
        </p:nvCxnSpPr>
        <p:spPr>
          <a:xfrm rot="10800000" flipH="1" flipV="1">
            <a:off x="5724127" y="3969060"/>
            <a:ext cx="31575" cy="1759412"/>
          </a:xfrm>
          <a:prstGeom prst="bentConnector3">
            <a:avLst>
              <a:gd name="adj1" fmla="val -723990"/>
            </a:avLst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0" y="167115"/>
            <a:ext cx="9036496" cy="11521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Главной задачей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онлайн-консультации является рассмотрение гистологического препарата и разъяснения преподавателя.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484784"/>
            <a:ext cx="3816424" cy="496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278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9118" y="4869160"/>
            <a:ext cx="8892480" cy="14401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/>
                <a:ea typeface="Calibri"/>
              </a:rPr>
              <a:t>Эффективность использования данного метода была доказана при проверке </a:t>
            </a:r>
            <a:r>
              <a:rPr lang="ru-RU" sz="2800" b="1" i="1" dirty="0">
                <a:solidFill>
                  <a:srgbClr val="FF0000"/>
                </a:solidFill>
                <a:latin typeface="Times New Roman"/>
                <a:ea typeface="Calibri"/>
              </a:rPr>
              <a:t>контрольного блока 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Calibri"/>
              </a:rPr>
              <a:t>знаний в виде зарисовки гистологического препарата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0"/>
            <a:ext cx="9144000" cy="463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746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-2115616"/>
            <a:ext cx="8208912" cy="7272808"/>
          </a:xfrm>
        </p:spPr>
        <p:txBody>
          <a:bodyPr/>
          <a:lstStyle/>
          <a:p>
            <a:pPr marL="0" indent="0">
              <a:buNone/>
            </a:pPr>
            <a:r>
              <a:rPr lang="ru-RU" sz="2800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Кроме того, важнейшей проблемой остается ликвидация академической задолженности студентами. Нами проведен анализ количества </a:t>
            </a:r>
            <a:r>
              <a:rPr lang="ru-RU" sz="28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пропусков студентами</a:t>
            </a:r>
            <a:r>
              <a:rPr lang="ru-RU" sz="2800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Примечательно</a:t>
            </a:r>
            <a:r>
              <a:rPr lang="ru-RU" sz="2800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что в «период сентябрь-октябрь» прирост количества пропусков по дисциплине «</a:t>
            </a:r>
            <a:r>
              <a:rPr lang="ru-RU" sz="28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Гистология, цитология и эмбриология» </a:t>
            </a:r>
            <a:r>
              <a:rPr lang="ru-RU" sz="2800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составил 43,6%. Интересным фактом остается то, что количество пропусков по дисциплине «</a:t>
            </a:r>
            <a:r>
              <a:rPr lang="ru-RU" sz="2800" b="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Гистофизиология</a:t>
            </a:r>
            <a:r>
              <a:rPr lang="ru-RU" sz="2800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висцеральных систем» снизилось на 33,48%. </a:t>
            </a:r>
          </a:p>
        </p:txBody>
      </p:sp>
    </p:spTree>
    <p:extLst>
      <p:ext uri="{BB962C8B-B14F-4D97-AF65-F5344CB8AC3E}">
        <p14:creationId xmlns:p14="http://schemas.microsoft.com/office/powerpoint/2010/main" xmlns="" val="84509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488" y="0"/>
            <a:ext cx="9300890" cy="683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58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453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Кроме того, важнейшей проблемой остается ликвидация академической задолженности студентами. Нами проведен анализ количества пропусков студентами.   Примечательно, что в «период сентябрь-октябрь» прирост количества пропусков по дисциплине «Гистология, цитология и эмбриология» составил 43,6%. Интересным фактом остается то, что количество пропусков по дисциплине «Гистофизиология висцеральных систем» снизилось на 33,48%. </vt:lpstr>
      <vt:lpstr>Слайд 9</vt:lpstr>
      <vt:lpstr>Слайд 10</vt:lpstr>
      <vt:lpstr>На данный момент коллектив кафедры гистологии, цитологии и эмбриологии определил и продолжает совершенствовать комплекс мер по борьбе с ростом количества пропусков студентами. Оптимальным выходом стало проведения отработки пропущенных занятий в формате видеоконференции Zoom. 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эффективных методов образовательных технологий применяемых на кафедре гистологии, цитологии и эмбриологии в условиях дистанционного обучения</dc:title>
  <dc:creator>admin</dc:creator>
  <cp:lastModifiedBy>Lenovo</cp:lastModifiedBy>
  <cp:revision>32</cp:revision>
  <dcterms:created xsi:type="dcterms:W3CDTF">2020-11-01T14:39:37Z</dcterms:created>
  <dcterms:modified xsi:type="dcterms:W3CDTF">2020-11-02T10:11:16Z</dcterms:modified>
</cp:coreProperties>
</file>