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ДВФД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47,8%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52,5%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51,8%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42,4%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 целом по группе</c:v>
                </c:pt>
                <c:pt idx="1">
                  <c:v>5 - 7 лет</c:v>
                </c:pt>
                <c:pt idx="2">
                  <c:v>7,5 - 10,5 лет</c:v>
                </c:pt>
                <c:pt idx="3">
                  <c:v>11 - 15 лет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0.47799999999999998</c:v>
                </c:pt>
                <c:pt idx="1">
                  <c:v>0.52500000000000002</c:v>
                </c:pt>
                <c:pt idx="2">
                  <c:v>0.51800000000000002</c:v>
                </c:pt>
                <c:pt idx="3">
                  <c:v>0.42399999999999999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ЯВФД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844720496894411E-3"/>
                  <c:y val="-8.462163638392082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18,0%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534161490683228E-3"/>
                  <c:y val="-7.160292309408693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534161490683228E-3"/>
                  <c:y val="-7.160292309408686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10,7%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422360248447204E-2"/>
                  <c:y val="-8.462163638392081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27,1%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aseline="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 целом по группе</c:v>
                </c:pt>
                <c:pt idx="1">
                  <c:v>5 - 7 лет</c:v>
                </c:pt>
                <c:pt idx="2">
                  <c:v>7,5 - 10,5 лет</c:v>
                </c:pt>
                <c:pt idx="3">
                  <c:v>11 - 15 лет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0.18</c:v>
                </c:pt>
                <c:pt idx="1">
                  <c:v>0.105</c:v>
                </c:pt>
                <c:pt idx="2">
                  <c:v>0.107</c:v>
                </c:pt>
                <c:pt idx="3">
                  <c:v>0.27100000000000002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НВФД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34,2%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37,0</a:t>
                    </a:r>
                    <a:r>
                      <a:rPr lang="en-US" baseline="0">
                        <a:solidFill>
                          <a:schemeClr val="bg2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37,5%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smtClean="0">
                        <a:solidFill>
                          <a:schemeClr val="bg2"/>
                        </a:solidFill>
                      </a:rPr>
                      <a:t>30,5%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 целом по группе</c:v>
                </c:pt>
                <c:pt idx="1">
                  <c:v>5 - 7 лет</c:v>
                </c:pt>
                <c:pt idx="2">
                  <c:v>7,5 - 10,5 лет</c:v>
                </c:pt>
                <c:pt idx="3">
                  <c:v>11 - 15 лет</c:v>
                </c:pt>
              </c:strCache>
            </c:strRef>
          </c:cat>
          <c:val>
            <c:numRef>
              <c:f>Лист1!$D$2:$D$5</c:f>
              <c:numCache>
                <c:formatCode>0.00%</c:formatCode>
                <c:ptCount val="4"/>
                <c:pt idx="0">
                  <c:v>0.34200000000000003</c:v>
                </c:pt>
                <c:pt idx="1">
                  <c:v>0.37</c:v>
                </c:pt>
                <c:pt idx="2">
                  <c:v>0.375</c:v>
                </c:pt>
                <c:pt idx="3">
                  <c:v>0.30499999999999999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076928"/>
        <c:axId val="140078464"/>
        <c:axId val="0"/>
      </c:bar3DChart>
      <c:catAx>
        <c:axId val="1400769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>
                    <a:lumMod val="75000"/>
                  </a:schemeClr>
                </a:solidFill>
              </a:defRPr>
            </a:pPr>
            <a:endParaRPr lang="ru-RU"/>
          </a:p>
        </c:txPr>
        <c:crossAx val="140078464"/>
        <c:crosses val="autoZero"/>
        <c:auto val="1"/>
        <c:lblAlgn val="ctr"/>
        <c:lblOffset val="100"/>
        <c:noMultiLvlLbl val="0"/>
      </c:catAx>
      <c:valAx>
        <c:axId val="140078464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1400769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aseline="0"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Инсулин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1</c:v>
                </c:pt>
                <c:pt idx="1">
                  <c:v>2.1</c:v>
                </c:pt>
                <c:pt idx="2">
                  <c:v>2.21</c:v>
                </c:pt>
                <c:pt idx="3">
                  <c:v>2.25</c:v>
                </c:pt>
                <c:pt idx="4">
                  <c:v>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Кортизол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 formatCode="0%">
                  <c:v>1</c:v>
                </c:pt>
                <c:pt idx="1">
                  <c:v>0.875</c:v>
                </c:pt>
                <c:pt idx="2">
                  <c:v>0.68500000000000005</c:v>
                </c:pt>
                <c:pt idx="3" formatCode="0%">
                  <c:v>1.22</c:v>
                </c:pt>
                <c:pt idx="4" formatCode="0%">
                  <c:v>0.74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097984"/>
        <c:axId val="137099520"/>
        <c:axId val="0"/>
      </c:bar3DChart>
      <c:catAx>
        <c:axId val="13709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7099520"/>
        <c:crosses val="autoZero"/>
        <c:auto val="1"/>
        <c:lblAlgn val="ctr"/>
        <c:lblOffset val="100"/>
        <c:noMultiLvlLbl val="0"/>
      </c:catAx>
      <c:valAx>
        <c:axId val="1370995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3709798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Инсулин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1</c:v>
                </c:pt>
                <c:pt idx="1">
                  <c:v>2.1</c:v>
                </c:pt>
                <c:pt idx="2">
                  <c:v>2.21</c:v>
                </c:pt>
                <c:pt idx="3">
                  <c:v>2.25</c:v>
                </c:pt>
                <c:pt idx="4">
                  <c:v>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Кортизол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 formatCode="0%">
                  <c:v>1</c:v>
                </c:pt>
                <c:pt idx="1">
                  <c:v>0.875</c:v>
                </c:pt>
                <c:pt idx="2">
                  <c:v>0.68500000000000005</c:v>
                </c:pt>
                <c:pt idx="3" formatCode="0%">
                  <c:v>1.22</c:v>
                </c:pt>
                <c:pt idx="4" formatCode="0%">
                  <c:v>0.74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Здорговые дети</c:v>
                </c:pt>
                <c:pt idx="1">
                  <c:v>Больные ФД</c:v>
                </c:pt>
                <c:pt idx="2">
                  <c:v>ДВФД</c:v>
                </c:pt>
                <c:pt idx="3">
                  <c:v>ЯВФД</c:v>
                </c:pt>
                <c:pt idx="4">
                  <c:v>НВФД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096896"/>
        <c:axId val="278021632"/>
        <c:axId val="0"/>
      </c:bar3DChart>
      <c:catAx>
        <c:axId val="44096896"/>
        <c:scaling>
          <c:orientation val="minMax"/>
        </c:scaling>
        <c:delete val="0"/>
        <c:axPos val="b"/>
        <c:majorTickMark val="out"/>
        <c:minorTickMark val="none"/>
        <c:tickLblPos val="nextTo"/>
        <c:crossAx val="278021632"/>
        <c:crosses val="autoZero"/>
        <c:auto val="1"/>
        <c:lblAlgn val="ctr"/>
        <c:lblOffset val="100"/>
        <c:noMultiLvlLbl val="0"/>
      </c:catAx>
      <c:valAx>
        <c:axId val="2780216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4409689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Инсулин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Больные ФД</c:v>
                </c:pt>
                <c:pt idx="1">
                  <c:v>0 стигм ДСТ</c:v>
                </c:pt>
                <c:pt idx="2">
                  <c:v>1 - 5 стигм ДСТ</c:v>
                </c:pt>
                <c:pt idx="3">
                  <c:v>6 и более стигм ДСТ</c:v>
                </c:pt>
                <c:pt idx="4">
                  <c:v>10 и более стигм ДСТ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2.1</c:v>
                </c:pt>
                <c:pt idx="1">
                  <c:v>2.0499999999999998</c:v>
                </c:pt>
                <c:pt idx="2">
                  <c:v>2.08</c:v>
                </c:pt>
                <c:pt idx="3">
                  <c:v>2.15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Кортизол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Больные ФД</c:v>
                </c:pt>
                <c:pt idx="1">
                  <c:v>0 стигм ДСТ</c:v>
                </c:pt>
                <c:pt idx="2">
                  <c:v>1 - 5 стигм ДСТ</c:v>
                </c:pt>
                <c:pt idx="3">
                  <c:v>6 и более стигм ДСТ</c:v>
                </c:pt>
                <c:pt idx="4">
                  <c:v>10 и более стигм ДСТ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 formatCode="0.00%">
                  <c:v>0.875</c:v>
                </c:pt>
                <c:pt idx="1">
                  <c:v>0.84</c:v>
                </c:pt>
                <c:pt idx="2">
                  <c:v>0.87</c:v>
                </c:pt>
                <c:pt idx="3">
                  <c:v>0.9</c:v>
                </c:pt>
                <c:pt idx="4">
                  <c:v>0.62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Больные ФД</c:v>
                </c:pt>
                <c:pt idx="1">
                  <c:v>0 стигм ДСТ</c:v>
                </c:pt>
                <c:pt idx="2">
                  <c:v>1 - 5 стигм ДСТ</c:v>
                </c:pt>
                <c:pt idx="3">
                  <c:v>6 и более стигм ДСТ</c:v>
                </c:pt>
                <c:pt idx="4">
                  <c:v>10 и более стигм ДСТ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026112"/>
        <c:axId val="44074880"/>
        <c:axId val="0"/>
      </c:bar3DChart>
      <c:catAx>
        <c:axId val="44026112"/>
        <c:scaling>
          <c:orientation val="minMax"/>
        </c:scaling>
        <c:delete val="0"/>
        <c:axPos val="b"/>
        <c:majorTickMark val="out"/>
        <c:minorTickMark val="none"/>
        <c:tickLblPos val="nextTo"/>
        <c:crossAx val="44074880"/>
        <c:crosses val="autoZero"/>
        <c:auto val="1"/>
        <c:lblAlgn val="ctr"/>
        <c:lblOffset val="100"/>
        <c:noMultiLvlLbl val="0"/>
      </c:catAx>
      <c:valAx>
        <c:axId val="440748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402611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956A1-7192-43B7-9416-BCE3B7EEACAC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63D2A-3A73-4724-8467-B2D623B55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B2BF2A-E16C-4D55-85DB-126C90C77804}" type="slidenum">
              <a:rPr lang="ru-RU" altLang="ru-RU" smtClean="0">
                <a:solidFill>
                  <a:prstClr val="black"/>
                </a:solidFill>
              </a:rPr>
              <a:pPr/>
              <a:t>1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6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0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3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0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3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77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9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2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6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2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5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</a:schemeClr>
            </a:gs>
            <a:gs pos="2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1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80963" y="2616003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ВЛИЯНИИ ДИСПЛАЗИИ СОЕДИНИТЕЛЬНОЙ ТКАНИ НА СОДЕРЖАНИЕ НЕКОТОРЫХ ГОРМОНОВ У ДЕТЕЙ С ФУНКЦИОНАЛЬНОЙ ДИСПЕПСИЕЙ</a:t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571750" y="214313"/>
            <a:ext cx="6554788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800" b="1" dirty="0">
                <a:solidFill>
                  <a:srgbClr val="006600"/>
                </a:solidFill>
                <a:latin typeface="Arial" panose="020B0604020202020204" pitchFamily="34" charset="0"/>
              </a:rPr>
              <a:t>ГОО ВПО </a:t>
            </a:r>
            <a:endParaRPr lang="ru-RU" altLang="ru-RU" sz="2800" b="1" dirty="0" smtClean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«</a:t>
            </a:r>
            <a:r>
              <a:rPr lang="ru-RU" altLang="ru-RU" sz="2800" b="1" dirty="0">
                <a:solidFill>
                  <a:srgbClr val="006600"/>
                </a:solidFill>
                <a:latin typeface="Arial" panose="020B0604020202020204" pitchFamily="34" charset="0"/>
              </a:rPr>
              <a:t>ДОНЕЦКИЙ НАЦИОНАЛЬНЫЙ МЕДИЦИНСКИЙ УНИВЕРСИТЕТ ИМЕНИ М. ГОРЬКОГО</a:t>
            </a:r>
            <a:r>
              <a:rPr lang="ru-RU" altLang="ru-RU" sz="2800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»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800" b="1" dirty="0" smtClean="0">
                <a:solidFill>
                  <a:srgbClr val="339933"/>
                </a:solidFill>
                <a:latin typeface="Arial" panose="020B0604020202020204" pitchFamily="34" charset="0"/>
              </a:rPr>
              <a:t>Кафедра </a:t>
            </a:r>
            <a:r>
              <a:rPr lang="ru-RU" altLang="ru-RU" sz="2800" b="1" dirty="0">
                <a:solidFill>
                  <a:srgbClr val="339933"/>
                </a:solidFill>
                <a:latin typeface="Arial" panose="020B0604020202020204" pitchFamily="34" charset="0"/>
              </a:rPr>
              <a:t>пропедевтики педиатрии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299943" y="5601782"/>
            <a:ext cx="876002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ru-RU" b="1" dirty="0" err="1">
                <a:solidFill>
                  <a:srgbClr val="990033"/>
                </a:solidFill>
                <a:latin typeface="Arial" panose="020B0604020202020204" pitchFamily="34" charset="0"/>
              </a:rPr>
              <a:t>Докладчик</a:t>
            </a:r>
            <a:r>
              <a:rPr lang="uk-UA" altLang="ru-RU" b="1" dirty="0">
                <a:solidFill>
                  <a:srgbClr val="990033"/>
                </a:solidFill>
                <a:latin typeface="Arial" panose="020B0604020202020204" pitchFamily="34" charset="0"/>
              </a:rPr>
              <a:t>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b="1" dirty="0">
                <a:solidFill>
                  <a:srgbClr val="990033"/>
                </a:solidFill>
                <a:latin typeface="Arial" panose="020B0604020202020204" pitchFamily="34" charset="0"/>
              </a:rPr>
              <a:t>доцент </a:t>
            </a:r>
            <a:r>
              <a:rPr lang="uk-UA" altLang="ru-RU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Пошехонова</a:t>
            </a:r>
            <a:r>
              <a:rPr lang="uk-UA" altLang="ru-RU" b="1" dirty="0" smtClean="0">
                <a:solidFill>
                  <a:srgbClr val="990033"/>
                </a:solidFill>
                <a:latin typeface="Arial" panose="020B0604020202020204" pitchFamily="34" charset="0"/>
              </a:rPr>
              <a:t> </a:t>
            </a:r>
            <a:r>
              <a:rPr lang="uk-UA" altLang="ru-RU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Юлия</a:t>
            </a:r>
            <a:r>
              <a:rPr lang="uk-UA" altLang="ru-RU" b="1" dirty="0" smtClean="0">
                <a:solidFill>
                  <a:srgbClr val="990033"/>
                </a:solidFill>
                <a:latin typeface="Arial" panose="020B0604020202020204" pitchFamily="34" charset="0"/>
              </a:rPr>
              <a:t> </a:t>
            </a:r>
            <a:r>
              <a:rPr lang="uk-UA" altLang="ru-RU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Владимировна</a:t>
            </a:r>
            <a:endParaRPr lang="uk-UA" altLang="ru-RU" b="1" dirty="0">
              <a:solidFill>
                <a:srgbClr val="990033"/>
              </a:solidFill>
              <a:latin typeface="Arial" panose="020B0604020202020204" pitchFamily="34" charset="0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2643188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" y="54553"/>
            <a:ext cx="2646363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545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Уровни инсулина и кортизола в сыворотке крови детей с ФД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3888432" cy="518457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У детей с ФД,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 имевших или имевших до 10 стигм ДСТ, показатели кортизола и инсулина соответствовали показателям по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группе.</a:t>
            </a:r>
          </a:p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 детей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 множественными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стигмами ДСТ уровень кортизола в крови был достоверно снижен при нормальном содержании инсулина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8595024"/>
              </p:ext>
            </p:extLst>
          </p:nvPr>
        </p:nvGraphicFramePr>
        <p:xfrm>
          <a:off x="3995936" y="1484784"/>
          <a:ext cx="4968552" cy="464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2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ВЫВОДЫ: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361459"/>
          </a:xfrm>
        </p:spPr>
        <p:txBody>
          <a:bodyPr>
            <a:noAutofit/>
          </a:bodyPr>
          <a:lstStyle/>
          <a:p>
            <a:pPr algn="ctr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Ф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енотип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детей с ФД характеризовался наличием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5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стигм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ДСТ, при этом 6 и более стигм чаще имели место при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язвенноподобном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варианте.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 детей с ФД наблюдалась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гиперинсулинемия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, наиболее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значительная при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язвенноподобном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дискинетическом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вариантах.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 только у лиц с множественными стигмами ДСТ выявлено пониженное содержание инсулина 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крови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Уровень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кортизола 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крови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 детей с ФД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имел тенденцию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к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снижению, особенно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 больных со множественными стигмами ДСТ. Это может обусловливать более тяжелое течение ФД у детей данной группы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высоким риском трансформации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ее в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хроническую патологию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гастродуоденальной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зоны.</a:t>
            </a:r>
          </a:p>
        </p:txBody>
      </p:sp>
    </p:spTree>
    <p:extLst>
      <p:ext uri="{BB962C8B-B14F-4D97-AF65-F5344CB8AC3E}">
        <p14:creationId xmlns:p14="http://schemas.microsoft.com/office/powerpoint/2010/main" val="32243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1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АКТУАЛЬНОСТЬ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Патогенез функциональной диспепсии (ФД)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связывают с нарушениями регуляции моторики, секреции, чувствительности рецепторов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гастродуоденальной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зоны, важную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роль в регуляции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которых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играют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такие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гормоны как инсулин 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кортизол.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другой стороны, лежащие в основе развития ФД нарушения функционирования сфинктерного аппарата желудка, некоторая неполноценность барьерных механизмов слизистой оболочки желудка (СОЖ) могут быть обусловлены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особенностями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метаболизма соединительной ткани, которые имеются у лиц с дисплазией соединительной ткани (ДСТ)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развития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детей в современных условиях экологически неблагоприятной обстановки в совокупности с длительными алиментарными погрешностями сопровождаются не только изменениями в содержании в крови инсулина и кортизола, но и высокой частотой ДСТ в детской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популяции.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Последняя, являясь полигенным синдромом с мутацией гена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фибриллина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, либо наличием аномальных форм коллагена 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нарушением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соотношения разных групп коллагенов, дефектами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мукополисахаридов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и гликопротеидов, окси-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пролина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и др., приводит не только к нарушению формообразования и дифференцировке различных отелов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ЖКТ,  но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 к изменениям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гормонального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регулирования, которое может повлиять на реализацию у ребенка ФД. </a:t>
            </a:r>
          </a:p>
        </p:txBody>
      </p:sp>
    </p:spTree>
    <p:extLst>
      <p:ext uri="{BB962C8B-B14F-4D97-AF65-F5344CB8AC3E}">
        <p14:creationId xmlns:p14="http://schemas.microsoft.com/office/powerpoint/2010/main" val="33447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77686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400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Цель работы: </a:t>
            </a:r>
          </a:p>
          <a:p>
            <a:pPr algn="just">
              <a:spcAft>
                <a:spcPts val="0"/>
              </a:spcAft>
            </a:pPr>
            <a:endParaRPr lang="ru-RU" sz="4000" b="1" i="1" dirty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4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Выявить стигмы ДСТ и исследовать уровни кортизола и инсулина в сыворотке крови детей с ФД </a:t>
            </a:r>
            <a:endParaRPr lang="ru-RU" sz="4000" b="1" i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88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МАТЕРИАЛЫ И МЕТОДЫ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100" b="1" dirty="0">
                <a:solidFill>
                  <a:srgbClr val="002060"/>
                </a:solidFill>
              </a:rPr>
              <a:t>О</a:t>
            </a:r>
            <a:r>
              <a:rPr lang="ru-RU" sz="2100" b="1" dirty="0" smtClean="0">
                <a:solidFill>
                  <a:srgbClr val="002060"/>
                </a:solidFill>
              </a:rPr>
              <a:t>бследовано </a:t>
            </a:r>
            <a:r>
              <a:rPr lang="ru-RU" sz="2100" b="1" dirty="0">
                <a:solidFill>
                  <a:srgbClr val="002060"/>
                </a:solidFill>
              </a:rPr>
              <a:t>134 ребенка с диагнозом </a:t>
            </a:r>
            <a:r>
              <a:rPr lang="ru-RU" sz="2100" b="1" dirty="0" smtClean="0">
                <a:solidFill>
                  <a:srgbClr val="002060"/>
                </a:solidFill>
              </a:rPr>
              <a:t>ФД (</a:t>
            </a:r>
            <a:r>
              <a:rPr lang="ru-RU" sz="2100" b="1" dirty="0">
                <a:solidFill>
                  <a:srgbClr val="002060"/>
                </a:solidFill>
              </a:rPr>
              <a:t>соответствии </a:t>
            </a:r>
            <a:r>
              <a:rPr lang="ru-RU" sz="2100" b="1" dirty="0" smtClean="0">
                <a:solidFill>
                  <a:srgbClr val="002060"/>
                </a:solidFill>
              </a:rPr>
              <a:t>с </a:t>
            </a:r>
            <a:r>
              <a:rPr lang="ru-RU" sz="2100" b="1" dirty="0" err="1" smtClean="0">
                <a:solidFill>
                  <a:srgbClr val="002060"/>
                </a:solidFill>
              </a:rPr>
              <a:t>Римски</a:t>
            </a:r>
            <a:r>
              <a:rPr lang="ru-RU" sz="2100" b="1" dirty="0" smtClean="0">
                <a:solidFill>
                  <a:srgbClr val="002060"/>
                </a:solidFill>
              </a:rPr>
              <a:t>-ми </a:t>
            </a:r>
            <a:r>
              <a:rPr lang="ru-RU" sz="2100" b="1" dirty="0">
                <a:solidFill>
                  <a:srgbClr val="002060"/>
                </a:solidFill>
              </a:rPr>
              <a:t>критериями </a:t>
            </a:r>
            <a:r>
              <a:rPr lang="en-US" sz="2100" b="1" dirty="0" smtClean="0">
                <a:solidFill>
                  <a:srgbClr val="002060"/>
                </a:solidFill>
              </a:rPr>
              <a:t>III</a:t>
            </a:r>
            <a:r>
              <a:rPr lang="ru-RU" sz="2100" b="1" dirty="0" smtClean="0">
                <a:solidFill>
                  <a:srgbClr val="002060"/>
                </a:solidFill>
              </a:rPr>
              <a:t>, адаптированными для детского возраста)</a:t>
            </a:r>
            <a:r>
              <a:rPr lang="en-US" sz="2100" b="1" dirty="0" smtClean="0">
                <a:solidFill>
                  <a:srgbClr val="002060"/>
                </a:solidFill>
              </a:rPr>
              <a:t> </a:t>
            </a:r>
            <a:r>
              <a:rPr lang="ru-RU" sz="2100" b="1" dirty="0" smtClean="0">
                <a:solidFill>
                  <a:srgbClr val="002060"/>
                </a:solidFill>
              </a:rPr>
              <a:t>  </a:t>
            </a:r>
            <a:r>
              <a:rPr lang="ru-RU" sz="2100" b="1" dirty="0">
                <a:solidFill>
                  <a:srgbClr val="002060"/>
                </a:solidFill>
              </a:rPr>
              <a:t>в </a:t>
            </a:r>
            <a:r>
              <a:rPr lang="ru-RU" sz="2100" b="1" dirty="0" smtClean="0">
                <a:solidFill>
                  <a:srgbClr val="002060"/>
                </a:solidFill>
              </a:rPr>
              <a:t>воз-</a:t>
            </a:r>
            <a:r>
              <a:rPr lang="ru-RU" sz="2100" b="1" dirty="0" err="1" smtClean="0">
                <a:solidFill>
                  <a:srgbClr val="002060"/>
                </a:solidFill>
              </a:rPr>
              <a:t>расте</a:t>
            </a:r>
            <a:r>
              <a:rPr lang="ru-RU" sz="2100" b="1" dirty="0" smtClean="0">
                <a:solidFill>
                  <a:srgbClr val="002060"/>
                </a:solidFill>
              </a:rPr>
              <a:t> </a:t>
            </a:r>
            <a:r>
              <a:rPr lang="ru-RU" sz="2100" b="1" dirty="0">
                <a:solidFill>
                  <a:srgbClr val="002060"/>
                </a:solidFill>
              </a:rPr>
              <a:t>от 5 до 15 лет, составивших основную группу, и 30 здоровых детей- сверстников, составивших контрольную группу. </a:t>
            </a:r>
            <a:endParaRPr lang="ru-RU" sz="21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100" b="1" dirty="0" smtClean="0">
                <a:solidFill>
                  <a:srgbClr val="002060"/>
                </a:solidFill>
              </a:rPr>
              <a:t>Всем </a:t>
            </a:r>
            <a:r>
              <a:rPr lang="ru-RU" sz="2100" b="1" dirty="0">
                <a:solidFill>
                  <a:srgbClr val="002060"/>
                </a:solidFill>
              </a:rPr>
              <a:t>детям проведено комплексное общепринятое </a:t>
            </a:r>
            <a:r>
              <a:rPr lang="ru-RU" sz="2100" b="1" dirty="0" smtClean="0">
                <a:solidFill>
                  <a:srgbClr val="002060"/>
                </a:solidFill>
              </a:rPr>
              <a:t>клинико-инструментальное обследование (ФЭГДС,  внутрижелудочная рН-метрия, </a:t>
            </a:r>
            <a:r>
              <a:rPr lang="ru-RU" sz="2100" b="1" dirty="0" err="1">
                <a:solidFill>
                  <a:srgbClr val="002060"/>
                </a:solidFill>
              </a:rPr>
              <a:t>уреазный</a:t>
            </a:r>
            <a:r>
              <a:rPr lang="ru-RU" sz="2100" b="1" dirty="0">
                <a:solidFill>
                  <a:srgbClr val="002060"/>
                </a:solidFill>
              </a:rPr>
              <a:t> тест, УЗИ печени, желчного пузыря и поджелудочной железы, </a:t>
            </a:r>
            <a:r>
              <a:rPr lang="ru-RU" sz="2100" b="1" dirty="0" err="1">
                <a:solidFill>
                  <a:srgbClr val="002060"/>
                </a:solidFill>
              </a:rPr>
              <a:t>ЭхоКГ</a:t>
            </a:r>
            <a:r>
              <a:rPr lang="ru-RU" sz="2100" b="1" dirty="0">
                <a:solidFill>
                  <a:srgbClr val="002060"/>
                </a:solidFill>
              </a:rPr>
              <a:t>, </a:t>
            </a:r>
            <a:r>
              <a:rPr lang="ru-RU" sz="2100" b="1" dirty="0" err="1">
                <a:solidFill>
                  <a:srgbClr val="002060"/>
                </a:solidFill>
              </a:rPr>
              <a:t>ирригографию</a:t>
            </a:r>
            <a:r>
              <a:rPr lang="ru-RU" sz="2100" b="1" dirty="0">
                <a:solidFill>
                  <a:srgbClr val="002060"/>
                </a:solidFill>
              </a:rPr>
              <a:t> (по показаниям), общепринятое лабораторное </a:t>
            </a:r>
            <a:r>
              <a:rPr lang="ru-RU" sz="2100" b="1" dirty="0" smtClean="0">
                <a:solidFill>
                  <a:srgbClr val="002060"/>
                </a:solidFill>
              </a:rPr>
              <a:t>обследование).</a:t>
            </a:r>
          </a:p>
          <a:p>
            <a:pPr>
              <a:buFont typeface="Wingdings" pitchFamily="2" charset="2"/>
              <a:buChar char="v"/>
            </a:pPr>
            <a:r>
              <a:rPr lang="ru-RU" sz="2100" b="1" dirty="0" smtClean="0">
                <a:solidFill>
                  <a:srgbClr val="002060"/>
                </a:solidFill>
              </a:rPr>
              <a:t>Изучалось </a:t>
            </a:r>
            <a:r>
              <a:rPr lang="ru-RU" sz="2100" b="1" dirty="0">
                <a:solidFill>
                  <a:srgbClr val="002060"/>
                </a:solidFill>
              </a:rPr>
              <a:t>наличие </a:t>
            </a:r>
            <a:r>
              <a:rPr lang="ru-RU" sz="2100" b="1" dirty="0" smtClean="0">
                <a:solidFill>
                  <a:srgbClr val="002060"/>
                </a:solidFill>
              </a:rPr>
              <a:t>внешних и внутренних стигм ДСТ (3 </a:t>
            </a:r>
            <a:r>
              <a:rPr lang="ru-RU" sz="2100" b="1" dirty="0">
                <a:solidFill>
                  <a:srgbClr val="002060"/>
                </a:solidFill>
              </a:rPr>
              <a:t>и более стигм </a:t>
            </a:r>
            <a:r>
              <a:rPr lang="ru-RU" sz="2100" b="1" dirty="0" smtClean="0">
                <a:solidFill>
                  <a:srgbClr val="002060"/>
                </a:solidFill>
              </a:rPr>
              <a:t>ДСТ в </a:t>
            </a:r>
            <a:r>
              <a:rPr lang="ru-RU" sz="2100" b="1" dirty="0">
                <a:solidFill>
                  <a:srgbClr val="002060"/>
                </a:solidFill>
              </a:rPr>
              <a:t>сочетании с аномалиями внутренних органов и пролапсами клапанов сердца, расценивалось как синдром </a:t>
            </a:r>
            <a:r>
              <a:rPr lang="ru-RU" sz="2100" b="1" dirty="0" smtClean="0">
                <a:solidFill>
                  <a:srgbClr val="002060"/>
                </a:solidFill>
              </a:rPr>
              <a:t>ДСТ).</a:t>
            </a:r>
          </a:p>
          <a:p>
            <a:pPr>
              <a:buFont typeface="Wingdings" pitchFamily="2" charset="2"/>
              <a:buChar char="v"/>
            </a:pPr>
            <a:r>
              <a:rPr lang="ru-RU" sz="2100" b="1" dirty="0" smtClean="0">
                <a:solidFill>
                  <a:srgbClr val="002060"/>
                </a:solidFill>
              </a:rPr>
              <a:t> </a:t>
            </a:r>
            <a:r>
              <a:rPr lang="ru-RU" sz="2100" b="1" dirty="0">
                <a:solidFill>
                  <a:srgbClr val="002060"/>
                </a:solidFill>
              </a:rPr>
              <a:t>Количественное содержание кортизола </a:t>
            </a:r>
            <a:r>
              <a:rPr lang="ru-RU" sz="2100" b="1" dirty="0" smtClean="0">
                <a:solidFill>
                  <a:srgbClr val="002060"/>
                </a:solidFill>
              </a:rPr>
              <a:t>и инсулина в </a:t>
            </a:r>
            <a:r>
              <a:rPr lang="ru-RU" sz="2100" b="1" dirty="0">
                <a:solidFill>
                  <a:srgbClr val="002060"/>
                </a:solidFill>
              </a:rPr>
              <a:t>сыворотке крови </a:t>
            </a:r>
            <a:r>
              <a:rPr lang="ru-RU" sz="2100" b="1" dirty="0" smtClean="0">
                <a:solidFill>
                  <a:srgbClr val="002060"/>
                </a:solidFill>
              </a:rPr>
              <a:t>натощак </a:t>
            </a:r>
            <a:r>
              <a:rPr lang="ru-RU" sz="2100" b="1" dirty="0">
                <a:solidFill>
                  <a:srgbClr val="002060"/>
                </a:solidFill>
              </a:rPr>
              <a:t>определялось методом твердофазного </a:t>
            </a:r>
            <a:r>
              <a:rPr lang="ru-RU" sz="2100" b="1" dirty="0" err="1" smtClean="0">
                <a:solidFill>
                  <a:srgbClr val="002060"/>
                </a:solidFill>
              </a:rPr>
              <a:t>иммунофер-ментного</a:t>
            </a:r>
            <a:r>
              <a:rPr lang="ru-RU" sz="2100" b="1" dirty="0" smtClean="0">
                <a:solidFill>
                  <a:srgbClr val="002060"/>
                </a:solidFill>
              </a:rPr>
              <a:t> анализа. </a:t>
            </a:r>
          </a:p>
        </p:txBody>
      </p:sp>
    </p:spTree>
    <p:extLst>
      <p:ext uri="{BB962C8B-B14F-4D97-AF65-F5344CB8AC3E}">
        <p14:creationId xmlns:p14="http://schemas.microsoft.com/office/powerpoint/2010/main" val="30434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31224" cy="491654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</a:rPr>
              <a:t>Частота клинических вариантов ФД у детей разного возраста</a:t>
            </a:r>
            <a:endParaRPr lang="ru-RU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3008313" cy="514543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У обследуемых детей во все возрастные периоды преобладал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дискинетический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вариант ФД (ДВФД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реже встречался неспецифический вариант (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НВФД).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Частота 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</a:rPr>
              <a:t>язвенноподобного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варианта (ЯВФД) была почти в 3 раза меньше, чем ДВФД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(р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&lt; 0,02), но с возрастом она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увеличивалась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176819"/>
              </p:ext>
            </p:extLst>
          </p:nvPr>
        </p:nvGraphicFramePr>
        <p:xfrm>
          <a:off x="3575050" y="1124744"/>
          <a:ext cx="556895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67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42493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Наличие стигм ДСТ было выявлено в фенотипе 88,0±2,8 % детей с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ФД (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табл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.):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5 стигм имели 56,7±4,3 % больных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6 и более стигм - 31,3±4,0 % пациентов,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том числе 10 и более стигм было отмечено у 6,0±2,1 %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детей. </a:t>
            </a: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Среднее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количество стигм ДСТ у одного ребенка с ФД составило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5,0±0,3: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5 стигм ДСТ чаще встречались в фенотипе пациентов с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НВФД (р &lt;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0,05),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6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 более стигм ДСТ чаще имели дети с ЯВФД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  (р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&lt; 0,05).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Частота стигм ДСТ у детей с ФД</a:t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592994"/>
              </p:ext>
            </p:extLst>
          </p:nvPr>
        </p:nvGraphicFramePr>
        <p:xfrm>
          <a:off x="0" y="692695"/>
          <a:ext cx="9036498" cy="523349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06083"/>
                <a:gridCol w="1506083"/>
                <a:gridCol w="1506083"/>
                <a:gridCol w="1506083"/>
                <a:gridCol w="1506083"/>
                <a:gridCol w="1506083"/>
              </a:tblGrid>
              <a:tr h="1508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 детей, имевших стигмы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%)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– 5 стигм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M±m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%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и более стигм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и более стигм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%)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Среднее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стигм у одного ребенка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M±m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ФД 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134)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88,0±2,8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56,7±4,3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31,3±4,0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6,0±2,1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5,0±0,3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ДВФД 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64)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84,4±4,5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53,1±6,2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31,3±5,8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6,3±3,0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5,0±0,4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ЯВФД 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24)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95,8±4,1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50,0±10,2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45,8±10,2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4,2±4,2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5,3±0,6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600" b="1" baseline="-250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НВФД 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46)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89,1±4,6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65,2±7,0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24,0±6,3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6,5±3,6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4,8±0,5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600" b="1" baseline="-250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2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600" b="1" baseline="-250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6119336"/>
            <a:ext cx="66967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Примечание:  р1 – по сравнению с больными ДВФД;</a:t>
            </a:r>
          </a:p>
          <a:p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                        р2 – по сравнению с больными ДВФД;</a:t>
            </a:r>
          </a:p>
          <a:p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                        р3 – по сравнению с больными ЯВФД.</a:t>
            </a:r>
          </a:p>
        </p:txBody>
      </p:sp>
    </p:spTree>
    <p:extLst>
      <p:ext uri="{BB962C8B-B14F-4D97-AF65-F5344CB8AC3E}">
        <p14:creationId xmlns:p14="http://schemas.microsoft.com/office/powerpoint/2010/main" val="40376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Уровни инсулина и кортизола в сыворотке крови детей с ФД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3888432" cy="518457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Средний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уровень инсулина в сыворотке крови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больных ФД в 2 раза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превышал показатели здоровых детей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(соответственно, 16,4±1,6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мМЕ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/л и 7,8±1,7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мМЕ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/л,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 &lt; 0,02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pPr algn="ctr">
              <a:lnSpc>
                <a:spcPct val="9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Содержание кортизола при ФД было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пределах нижней границы нормы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(соответственно, 368,1±35,2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нмоль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/л и 420,5±40,5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нмоль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/л,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 р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&lt; 0,4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389841"/>
              </p:ext>
            </p:extLst>
          </p:nvPr>
        </p:nvGraphicFramePr>
        <p:xfrm>
          <a:off x="3995936" y="1600200"/>
          <a:ext cx="50405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32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Уровни инсулина и кортизола в сыворотке крови детей с ФД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3888432" cy="518457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Более выраженная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гиперинсулинемия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при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гиперкортизолемии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была выявлена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у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больных ЯВФД.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Снижение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уровня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кортизола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сыворотке крови при выраженной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гиперинсулинемии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наблюдалось у больных ДВФД и НВФД.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608642"/>
              </p:ext>
            </p:extLst>
          </p:nvPr>
        </p:nvGraphicFramePr>
        <p:xfrm>
          <a:off x="3995936" y="1600200"/>
          <a:ext cx="50405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4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890</Words>
  <Application>Microsoft Office PowerPoint</Application>
  <PresentationFormat>Экран (4:3)</PresentationFormat>
  <Paragraphs>122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Презентация PowerPoint</vt:lpstr>
      <vt:lpstr>АКТУАЛЬНОСТЬ</vt:lpstr>
      <vt:lpstr>Презентация PowerPoint</vt:lpstr>
      <vt:lpstr>МАТЕРИАЛЫ И МЕТОДЫ</vt:lpstr>
      <vt:lpstr>Частота клинических вариантов ФД у детей разного возраста</vt:lpstr>
      <vt:lpstr>Презентация PowerPoint</vt:lpstr>
      <vt:lpstr>Частота стигм ДСТ у детей с ФД </vt:lpstr>
      <vt:lpstr>Уровни инсулина и кортизола в сыворотке крови детей с ФД</vt:lpstr>
      <vt:lpstr>Уровни инсулина и кортизола в сыворотке крови детей с ФД</vt:lpstr>
      <vt:lpstr>Уровни инсулина и кортизола в сыворотке крови детей с ФД</vt:lpstr>
      <vt:lpstr>ВЫВОДЫ: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25</cp:revision>
  <dcterms:created xsi:type="dcterms:W3CDTF">2020-10-17T13:10:41Z</dcterms:created>
  <dcterms:modified xsi:type="dcterms:W3CDTF">2020-10-18T09:19:56Z</dcterms:modified>
</cp:coreProperties>
</file>