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55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48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33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4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83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8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3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1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7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9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61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7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304255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Государственная </a:t>
            </a:r>
            <a:r>
              <a:rPr lang="ru-RU" sz="2000" b="1" dirty="0"/>
              <a:t>образовательная организация высшего профессионального образования «Донецкий национальный медицинский университет имени М. Горького»</a:t>
            </a:r>
            <a:br>
              <a:rPr lang="ru-RU" sz="2000" b="1" dirty="0"/>
            </a:br>
            <a:r>
              <a:rPr lang="ru-RU" sz="2000" b="1" dirty="0"/>
              <a:t>Кафедра </a:t>
            </a:r>
            <a:r>
              <a:rPr lang="ru-RU" sz="2000" b="1" dirty="0" err="1"/>
              <a:t>дерматовенерологии</a:t>
            </a:r>
            <a:r>
              <a:rPr lang="ru-RU" sz="2000" b="1" dirty="0"/>
              <a:t> и косметологии ФИПО</a:t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852936"/>
            <a:ext cx="7560840" cy="2785864"/>
          </a:xfrm>
        </p:spPr>
        <p:txBody>
          <a:bodyPr>
            <a:normAutofit fontScale="32500" lnSpcReduction="20000"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7400" b="1" dirty="0">
                <a:solidFill>
                  <a:schemeClr val="tx1"/>
                </a:solidFill>
              </a:rPr>
              <a:t>Особенности нейрогуморальной регуляции у больных </a:t>
            </a:r>
            <a:r>
              <a:rPr lang="ru-RU" sz="7400" b="1" dirty="0" err="1">
                <a:solidFill>
                  <a:schemeClr val="tx1"/>
                </a:solidFill>
              </a:rPr>
              <a:t>аллергодерматозами</a:t>
            </a:r>
            <a:r>
              <a:rPr lang="ru-RU" sz="7400" b="1" dirty="0">
                <a:solidFill>
                  <a:schemeClr val="tx1"/>
                </a:solidFill>
              </a:rPr>
              <a:t>, проживающих в зоне локального конфликта</a:t>
            </a:r>
            <a:br>
              <a:rPr lang="ru-RU" sz="7400" b="1" dirty="0">
                <a:solidFill>
                  <a:schemeClr val="tx1"/>
                </a:solidFill>
              </a:rPr>
            </a:br>
            <a:endParaRPr lang="ru-RU" sz="7400" b="1" dirty="0" smtClean="0">
              <a:solidFill>
                <a:schemeClr val="tx1"/>
              </a:solidFill>
            </a:endParaRPr>
          </a:p>
          <a:p>
            <a:r>
              <a:rPr lang="ru-RU" sz="6200" b="1" dirty="0" err="1" smtClean="0">
                <a:solidFill>
                  <a:schemeClr val="tx1"/>
                </a:solidFill>
              </a:rPr>
              <a:t>Зав.каф</a:t>
            </a:r>
            <a:r>
              <a:rPr lang="ru-RU" sz="6200" b="1" dirty="0" smtClean="0">
                <a:solidFill>
                  <a:schemeClr val="tx1"/>
                </a:solidFill>
              </a:rPr>
              <a:t>. д.м.н</a:t>
            </a:r>
            <a:r>
              <a:rPr lang="ru-RU" sz="6200" b="1" dirty="0" smtClean="0">
                <a:solidFill>
                  <a:schemeClr val="tx1"/>
                </a:solidFill>
              </a:rPr>
              <a:t>., проф. Проценко </a:t>
            </a:r>
            <a:r>
              <a:rPr lang="ru-RU" sz="6200" b="1" dirty="0" smtClean="0">
                <a:solidFill>
                  <a:schemeClr val="tx1"/>
                </a:solidFill>
              </a:rPr>
              <a:t>О. А., асс</a:t>
            </a:r>
            <a:r>
              <a:rPr lang="ru-RU" sz="6200" b="1" dirty="0" smtClean="0">
                <a:solidFill>
                  <a:schemeClr val="tx1"/>
                </a:solidFill>
              </a:rPr>
              <a:t>. Горбенко </a:t>
            </a:r>
            <a:r>
              <a:rPr lang="ru-RU" sz="6200" b="1" dirty="0" smtClean="0">
                <a:solidFill>
                  <a:schemeClr val="tx1"/>
                </a:solidFill>
              </a:rPr>
              <a:t>Ал. С.</a:t>
            </a:r>
          </a:p>
          <a:p>
            <a:endParaRPr lang="ru-RU" sz="6200" b="1" dirty="0">
              <a:solidFill>
                <a:schemeClr val="tx1"/>
              </a:solidFill>
            </a:endParaRPr>
          </a:p>
          <a:p>
            <a:r>
              <a:rPr lang="ru-RU" sz="6200" b="1" dirty="0" smtClean="0">
                <a:solidFill>
                  <a:schemeClr val="tx1"/>
                </a:solidFill>
              </a:rPr>
              <a:t>Донецк ноябрь 2020</a:t>
            </a:r>
            <a:r>
              <a:rPr lang="ru-RU" sz="6200" b="1" dirty="0"/>
              <a:t/>
            </a:r>
            <a:br>
              <a:rPr lang="ru-RU" sz="6200" b="1" dirty="0"/>
            </a:br>
            <a:endParaRPr lang="ru-RU" sz="6200" b="1" dirty="0"/>
          </a:p>
        </p:txBody>
      </p:sp>
    </p:spTree>
    <p:extLst>
      <p:ext uri="{BB962C8B-B14F-4D97-AF65-F5344CB8AC3E}">
        <p14:creationId xmlns:p14="http://schemas.microsoft.com/office/powerpoint/2010/main" val="201073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Исследование </a:t>
            </a:r>
            <a:r>
              <a:rPr lang="ru-RU" dirty="0"/>
              <a:t>вариабельности сердечного ритма (ВСР) является информативной </a:t>
            </a:r>
            <a:r>
              <a:rPr lang="ru-RU" dirty="0" err="1" smtClean="0"/>
              <a:t>неинвазивной</a:t>
            </a:r>
            <a:r>
              <a:rPr lang="ru-RU" dirty="0" smtClean="0"/>
              <a:t> </a:t>
            </a:r>
            <a:r>
              <a:rPr lang="ru-RU" dirty="0"/>
              <a:t>оценкой резервных регуляторных возможностей организма, что может </a:t>
            </a:r>
            <a:r>
              <a:rPr lang="ru-RU" dirty="0" smtClean="0"/>
              <a:t>быть использовано для </a:t>
            </a:r>
            <a:r>
              <a:rPr lang="ru-RU" dirty="0"/>
              <a:t>оптимизации лечения больных </a:t>
            </a:r>
            <a:r>
              <a:rPr lang="ru-RU" dirty="0" err="1"/>
              <a:t>аллергодерматозами</a:t>
            </a:r>
            <a:r>
              <a:rPr lang="ru-RU" dirty="0"/>
              <a:t> (</a:t>
            </a:r>
            <a:r>
              <a:rPr lang="ru-RU" dirty="0" err="1"/>
              <a:t>АлД</a:t>
            </a:r>
            <a:r>
              <a:rPr lang="ru-RU" dirty="0" smtClean="0"/>
              <a:t>) на фоне тревожных состояний, связанных с длительным пребыванием </a:t>
            </a:r>
            <a:r>
              <a:rPr lang="ru-RU" dirty="0"/>
              <a:t>в зоне локального конфликта (ЗЛК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16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</a:t>
            </a:r>
            <a:r>
              <a:rPr lang="ru-RU" b="1" dirty="0" smtClean="0"/>
              <a:t>исследования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Выявить особенности адаптационных </a:t>
            </a:r>
            <a:r>
              <a:rPr lang="ru-RU" dirty="0"/>
              <a:t>возможностей </a:t>
            </a:r>
            <a:r>
              <a:rPr lang="ru-RU" dirty="0" smtClean="0"/>
              <a:t> организма у </a:t>
            </a:r>
            <a:r>
              <a:rPr lang="ru-RU" dirty="0"/>
              <a:t>больных </a:t>
            </a:r>
            <a:r>
              <a:rPr lang="ru-RU" dirty="0" err="1"/>
              <a:t>аллергодерматозами</a:t>
            </a:r>
            <a:r>
              <a:rPr lang="ru-RU" dirty="0"/>
              <a:t> на фоне тревожных состояний, обусловленных проживанием в зоне локальных действий </a:t>
            </a:r>
            <a:r>
              <a:rPr lang="ru-RU" dirty="0" smtClean="0"/>
              <a:t>по изучению </a:t>
            </a:r>
            <a:r>
              <a:rPr lang="ru-RU" dirty="0" smtClean="0"/>
              <a:t>параметров </a:t>
            </a:r>
            <a:r>
              <a:rPr lang="ru-RU" dirty="0"/>
              <a:t>вариабельности сердечного </a:t>
            </a:r>
            <a:r>
              <a:rPr lang="ru-RU" dirty="0" smtClean="0"/>
              <a:t>ритма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47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Дизайн исследования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/>
              <a:t>Для достижения цели работы исследования проведены </a:t>
            </a:r>
            <a:r>
              <a:rPr lang="ru-RU" sz="2400" b="1" dirty="0"/>
              <a:t>в двух группах: </a:t>
            </a:r>
            <a:endParaRPr lang="ru-RU" sz="2400" b="1" dirty="0" smtClean="0"/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 smtClean="0"/>
              <a:t>1 </a:t>
            </a:r>
            <a:r>
              <a:rPr lang="ru-RU" sz="2400" b="1" dirty="0"/>
              <a:t>группа – 70 больных </a:t>
            </a:r>
            <a:r>
              <a:rPr lang="ru-RU" sz="2400" b="1" dirty="0" err="1"/>
              <a:t>АлД</a:t>
            </a:r>
            <a:r>
              <a:rPr lang="ru-RU" sz="2400" b="1" dirty="0"/>
              <a:t>, проживающих в </a:t>
            </a:r>
            <a:r>
              <a:rPr lang="ru-RU" sz="2400" b="1" dirty="0" smtClean="0"/>
              <a:t>ЗЛК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 smtClean="0"/>
              <a:t>2 </a:t>
            </a:r>
            <a:r>
              <a:rPr lang="ru-RU" sz="2400" b="1" dirty="0"/>
              <a:t>группа – 30 здоровых лиц без дерматологической патологии, проживающих в таких же </a:t>
            </a:r>
            <a:r>
              <a:rPr lang="ru-RU" sz="2400" b="1" dirty="0" smtClean="0"/>
              <a:t>условиях 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605740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Материалы и </a:t>
            </a:r>
            <a:r>
              <a:rPr lang="ru-RU" sz="3200" b="1" dirty="0" smtClean="0"/>
              <a:t>методы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/>
              <a:t>Общее количество обследованных  - 100 чел. </a:t>
            </a:r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Исследовали </a:t>
            </a:r>
            <a:r>
              <a:rPr lang="ru-RU" sz="2000" b="1" dirty="0"/>
              <a:t>спектральные и временные показателям ВСР с помощью компьютерной системы вариационной </a:t>
            </a:r>
            <a:r>
              <a:rPr lang="ru-RU" sz="2000" b="1" dirty="0" err="1"/>
              <a:t>пульсометрии</a:t>
            </a:r>
            <a:r>
              <a:rPr lang="ru-RU" sz="2000" b="1" dirty="0"/>
              <a:t> </a:t>
            </a:r>
            <a:r>
              <a:rPr lang="ru-RU" sz="2000" b="1" dirty="0" err="1"/>
              <a:t>Сагdiolab</a:t>
            </a:r>
            <a:r>
              <a:rPr lang="ru-RU" sz="2000" b="1" dirty="0"/>
              <a:t> 2000</a:t>
            </a:r>
            <a:r>
              <a:rPr lang="ru-RU" sz="2000" b="1" dirty="0" smtClean="0"/>
              <a:t>:</a:t>
            </a:r>
          </a:p>
          <a:p>
            <a:pPr algn="just"/>
            <a:endParaRPr lang="ru-RU" sz="2000" b="1" dirty="0" smtClean="0"/>
          </a:p>
          <a:p>
            <a:pPr lvl="1" algn="just"/>
            <a:r>
              <a:rPr lang="en-US" sz="2000" b="1" dirty="0" smtClean="0"/>
              <a:t>SDNN</a:t>
            </a:r>
            <a:r>
              <a:rPr lang="ru-RU" sz="2000" b="1" dirty="0" smtClean="0"/>
              <a:t> </a:t>
            </a:r>
            <a:r>
              <a:rPr lang="ru-RU" sz="2000" b="1" dirty="0"/>
              <a:t>(стандартное отклонение длительности сердечного цикла</a:t>
            </a:r>
            <a:r>
              <a:rPr lang="ru-RU" sz="2000" b="1" dirty="0" smtClean="0"/>
              <a:t>)</a:t>
            </a:r>
          </a:p>
          <a:p>
            <a:pPr lvl="1" algn="just"/>
            <a:r>
              <a:rPr lang="ru-RU" sz="2000" b="1" dirty="0" smtClean="0"/>
              <a:t>RMSSD </a:t>
            </a:r>
            <a:r>
              <a:rPr lang="ru-RU" sz="2000" b="1" dirty="0"/>
              <a:t>(квадратный корень из суммы квадратов разностей последовательных пар RR</a:t>
            </a:r>
            <a:r>
              <a:rPr lang="ru-RU" sz="2000" b="1" dirty="0" smtClean="0"/>
              <a:t>)</a:t>
            </a:r>
          </a:p>
          <a:p>
            <a:pPr lvl="1" algn="just"/>
            <a:r>
              <a:rPr lang="ru-RU" sz="2000" b="1" dirty="0" smtClean="0"/>
              <a:t>HF </a:t>
            </a:r>
            <a:r>
              <a:rPr lang="ru-RU" sz="2000" b="1" dirty="0"/>
              <a:t>(показатель мощности спектра высокочастотных колебаний</a:t>
            </a:r>
            <a:r>
              <a:rPr lang="ru-RU" sz="2000" b="1" dirty="0" smtClean="0"/>
              <a:t>) </a:t>
            </a:r>
            <a:endParaRPr lang="ru-RU" sz="2000" b="1" dirty="0" smtClean="0"/>
          </a:p>
          <a:p>
            <a:pPr lvl="1" algn="just"/>
            <a:r>
              <a:rPr lang="ru-RU" sz="2000" b="1" dirty="0" smtClean="0"/>
              <a:t>LF </a:t>
            </a:r>
            <a:r>
              <a:rPr lang="ru-RU" sz="2000" b="1" dirty="0"/>
              <a:t>(показатель мощности спектра низкочастотных колебаний</a:t>
            </a:r>
            <a:r>
              <a:rPr lang="ru-RU" sz="2000" b="1" dirty="0" smtClean="0"/>
              <a:t>)</a:t>
            </a:r>
            <a:endParaRPr lang="ru-RU" sz="2000" b="1" dirty="0" smtClean="0"/>
          </a:p>
          <a:p>
            <a:pPr lvl="1" algn="just"/>
            <a:r>
              <a:rPr lang="ru-RU" sz="2000" b="1" dirty="0" smtClean="0"/>
              <a:t>VLF </a:t>
            </a:r>
            <a:r>
              <a:rPr lang="ru-RU" sz="2000" b="1" dirty="0"/>
              <a:t>(показатель мощности спектра влияния гуморальных систем</a:t>
            </a:r>
            <a:r>
              <a:rPr lang="ru-RU" sz="2000" b="1" dirty="0" smtClean="0"/>
              <a:t>)</a:t>
            </a:r>
          </a:p>
          <a:p>
            <a:pPr lvl="1" algn="just"/>
            <a:r>
              <a:rPr lang="ru-RU" sz="2000" b="1" dirty="0" smtClean="0"/>
              <a:t>LF/HF </a:t>
            </a:r>
            <a:r>
              <a:rPr lang="ru-RU" sz="2000" b="1" dirty="0"/>
              <a:t>(показатель вегетативного баланса</a:t>
            </a:r>
            <a:r>
              <a:rPr lang="ru-RU" sz="2000" b="1" dirty="0" smtClean="0"/>
              <a:t>)</a:t>
            </a:r>
          </a:p>
          <a:p>
            <a:pPr lvl="1" algn="just"/>
            <a:r>
              <a:rPr lang="ru-RU" sz="2000" b="1" dirty="0" smtClean="0"/>
              <a:t>ТР </a:t>
            </a:r>
            <a:r>
              <a:rPr lang="ru-RU" sz="2000" b="1" dirty="0"/>
              <a:t>(показатель общей мощности</a:t>
            </a:r>
            <a:r>
              <a:rPr lang="ru-RU" sz="2000" b="1" dirty="0" smtClean="0"/>
              <a:t>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419820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Результаты исследования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184576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/>
              <a:t>При анализе ВСР у больных </a:t>
            </a:r>
            <a:r>
              <a:rPr lang="ru-RU" sz="2000" b="1" dirty="0" err="1"/>
              <a:t>АлД</a:t>
            </a:r>
            <a:r>
              <a:rPr lang="ru-RU" sz="2000" b="1" dirty="0"/>
              <a:t> выявлен дисбаланс симпатического и парасимпатичес­кого отделов вегетативной нервной системы (</a:t>
            </a:r>
            <a:r>
              <a:rPr lang="ru-RU" sz="2000" b="1" dirty="0" smtClean="0"/>
              <a:t>ВНС)</a:t>
            </a:r>
          </a:p>
          <a:p>
            <a:pPr algn="just"/>
            <a:r>
              <a:rPr lang="ru-RU" sz="2000" b="1" dirty="0" smtClean="0"/>
              <a:t>Показатель </a:t>
            </a:r>
            <a:r>
              <a:rPr lang="ru-RU" sz="2000" b="1" dirty="0"/>
              <a:t>SDNN в 1 группе был в 1,3 раза ниже показателей здоровых лиц (2 группа) – 50,61±2,24 </a:t>
            </a:r>
            <a:r>
              <a:rPr lang="ru-RU" sz="2000" b="1" dirty="0" err="1"/>
              <a:t>мс</a:t>
            </a:r>
            <a:r>
              <a:rPr lang="ru-RU" sz="2000" b="1" dirty="0"/>
              <a:t> и 62,19±21,32 </a:t>
            </a:r>
            <a:r>
              <a:rPr lang="ru-RU" sz="2000" b="1" dirty="0" err="1"/>
              <a:t>мс</a:t>
            </a:r>
            <a:r>
              <a:rPr lang="ru-RU" sz="2000" b="1" dirty="0"/>
              <a:t>, соответственно (р&lt;0,05), что отражало снижение адаптационных возможностей у данных </a:t>
            </a:r>
            <a:r>
              <a:rPr lang="ru-RU" sz="2000" b="1" dirty="0" smtClean="0"/>
              <a:t>пациентов</a:t>
            </a:r>
          </a:p>
          <a:p>
            <a:pPr algn="just"/>
            <a:r>
              <a:rPr lang="ru-RU" sz="2000" b="1" dirty="0" smtClean="0"/>
              <a:t>Показатель </a:t>
            </a:r>
            <a:r>
              <a:rPr lang="ru-RU" sz="2000" b="1" dirty="0"/>
              <a:t>RMSSD у больных </a:t>
            </a:r>
            <a:r>
              <a:rPr lang="ru-RU" sz="2000" b="1" dirty="0" err="1"/>
              <a:t>АлД</a:t>
            </a:r>
            <a:r>
              <a:rPr lang="ru-RU" sz="2000" b="1" dirty="0"/>
              <a:t> был в 1,6 раза ниже значений здоровых лиц – 43,64±25,16 </a:t>
            </a:r>
            <a:r>
              <a:rPr lang="ru-RU" sz="2000" b="1" dirty="0" err="1"/>
              <a:t>мс</a:t>
            </a:r>
            <a:r>
              <a:rPr lang="ru-RU" sz="2000" b="1" dirty="0"/>
              <a:t> и 68,47±13,02 </a:t>
            </a:r>
            <a:r>
              <a:rPr lang="ru-RU" sz="2000" b="1" dirty="0" err="1"/>
              <a:t>мс</a:t>
            </a:r>
            <a:r>
              <a:rPr lang="ru-RU" sz="2000" b="1" dirty="0"/>
              <a:t> соответственно, что отражало сниженную активность парасимпатического звена вегетативной </a:t>
            </a:r>
            <a:r>
              <a:rPr lang="ru-RU" sz="2000" b="1" dirty="0" smtClean="0"/>
              <a:t>регуляции</a:t>
            </a:r>
          </a:p>
          <a:p>
            <a:pPr algn="just"/>
            <a:r>
              <a:rPr lang="ru-RU" sz="2000" b="1" dirty="0" smtClean="0"/>
              <a:t>Показатель </a:t>
            </a:r>
            <a:r>
              <a:rPr lang="ru-RU" sz="2000" b="1" dirty="0"/>
              <a:t>общей мощности спектра (ТР) у больных </a:t>
            </a:r>
            <a:r>
              <a:rPr lang="ru-RU" sz="2000" b="1" dirty="0" err="1"/>
              <a:t>АлД</a:t>
            </a:r>
            <a:r>
              <a:rPr lang="ru-RU" sz="2000" b="1" dirty="0"/>
              <a:t> был в 1,5 раза ниже, чем у здоровых лиц 2 группы – 2672,94±235,17 мс² и 3939±387,5 мс², соответственно (р&lt;0,05), что может свидетельствовать о выраженном снижении компенсаторных возможностей организма и нарушении </a:t>
            </a:r>
            <a:r>
              <a:rPr lang="ru-RU" sz="2000" b="1" dirty="0" err="1"/>
              <a:t>нейро</a:t>
            </a:r>
            <a:r>
              <a:rPr lang="ru-RU" sz="2000" b="1" dirty="0"/>
              <a:t>-гуморальной регуляции, что, в свою очередь, может поддерживать хроническое течение </a:t>
            </a:r>
            <a:r>
              <a:rPr lang="ru-RU" sz="2000" b="1" dirty="0" smtClean="0"/>
              <a:t>дерматоза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83693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Результаты исследования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400600"/>
          </a:xfrm>
        </p:spPr>
        <p:txBody>
          <a:bodyPr>
            <a:normAutofit fontScale="62500" lnSpcReduction="20000"/>
          </a:bodyPr>
          <a:lstStyle/>
          <a:p>
            <a:r>
              <a:rPr lang="ru-RU" sz="3400" b="1" dirty="0"/>
              <a:t>Уровень VLF-волн был в 1,6 раз выше у больных </a:t>
            </a:r>
            <a:r>
              <a:rPr lang="ru-RU" sz="3400" b="1" dirty="0" err="1"/>
              <a:t>АлД</a:t>
            </a:r>
            <a:r>
              <a:rPr lang="ru-RU" sz="3400" b="1" dirty="0"/>
              <a:t>, по сравнению с лицами 2 группы – 759,20±61,20 мс² и 474,50±53,1 мс² соответственно (р&lt;0,05</a:t>
            </a:r>
            <a:r>
              <a:rPr lang="ru-RU" sz="3400" b="1" dirty="0" smtClean="0"/>
              <a:t>)</a:t>
            </a:r>
          </a:p>
          <a:p>
            <a:endParaRPr lang="ru-RU" sz="3400" b="1" dirty="0" smtClean="0"/>
          </a:p>
          <a:p>
            <a:r>
              <a:rPr lang="en-US" sz="3400" b="1" dirty="0" smtClean="0"/>
              <a:t>HF </a:t>
            </a:r>
            <a:r>
              <a:rPr lang="ru-RU" sz="3400" b="1" dirty="0"/>
              <a:t>в 1 группе в 1,5 раза меньше, чем у здоровых лиц – 597,50±119,38 мс² и 908,41±112,40 мс², соответственно (р&lt;0,05), что могло отражать недостаточность парасимпатической регуляции </a:t>
            </a:r>
            <a:r>
              <a:rPr lang="ru-RU" sz="3400" b="1" dirty="0" smtClean="0"/>
              <a:t>ВНС</a:t>
            </a:r>
          </a:p>
          <a:p>
            <a:endParaRPr lang="ru-RU" sz="3400" b="1" dirty="0" smtClean="0"/>
          </a:p>
          <a:p>
            <a:r>
              <a:rPr lang="ru-RU" sz="3400" b="1" dirty="0" smtClean="0"/>
              <a:t>В </a:t>
            </a:r>
            <a:r>
              <a:rPr lang="ru-RU" sz="3400" b="1" dirty="0"/>
              <a:t>1 группе показатель </a:t>
            </a:r>
            <a:r>
              <a:rPr lang="ru-RU" sz="3400" b="1" dirty="0" smtClean="0"/>
              <a:t> LF </a:t>
            </a:r>
            <a:r>
              <a:rPr lang="ru-RU" sz="3400" b="1" dirty="0"/>
              <a:t>был в 1,5 раза выше значений лиц 2 группы – 1712,03±72,07 мс² и 1150±260 мс², соответственно (р&lt;0,05), что отражало активацию симпатической регуляции </a:t>
            </a:r>
            <a:r>
              <a:rPr lang="ru-RU" sz="3400" b="1" dirty="0" smtClean="0"/>
              <a:t>ВНС</a:t>
            </a:r>
          </a:p>
          <a:p>
            <a:endParaRPr lang="ru-RU" sz="3400" b="1" dirty="0" smtClean="0"/>
          </a:p>
          <a:p>
            <a:r>
              <a:rPr lang="ru-RU" sz="3400" b="1" dirty="0" smtClean="0"/>
              <a:t>Показатель </a:t>
            </a:r>
            <a:r>
              <a:rPr lang="en-US" sz="3400" b="1" dirty="0"/>
              <a:t>LF</a:t>
            </a:r>
            <a:r>
              <a:rPr lang="ru-RU" sz="3400" b="1" dirty="0"/>
              <a:t>/</a:t>
            </a:r>
            <a:r>
              <a:rPr lang="en-US" sz="3400" b="1" dirty="0"/>
              <a:t>HF</a:t>
            </a:r>
            <a:r>
              <a:rPr lang="ru-RU" sz="3400" b="1" dirty="0"/>
              <a:t> у больных </a:t>
            </a:r>
            <a:r>
              <a:rPr lang="ru-RU" sz="3400" b="1" dirty="0" err="1"/>
              <a:t>АлД</a:t>
            </a:r>
            <a:r>
              <a:rPr lang="ru-RU" sz="3400" b="1" dirty="0"/>
              <a:t> составил 2,39±0,16%, был в 1,5 раза выше показателей здоровых лиц 2 группы (1,61±0,33%), (р&lt;0,05) что свидетельствовало о дисбалансе симпатических и парасимпатических </a:t>
            </a:r>
            <a:r>
              <a:rPr lang="ru-RU" sz="3400" b="1" dirty="0" smtClean="0"/>
              <a:t>влияний</a:t>
            </a:r>
            <a:endParaRPr lang="ru-RU" sz="3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971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Полученные данные свидетельствовали о выраженных нарушениях </a:t>
            </a:r>
            <a:r>
              <a:rPr lang="ru-RU" dirty="0" smtClean="0"/>
              <a:t>адаптационных </a:t>
            </a:r>
            <a:r>
              <a:rPr lang="ru-RU" dirty="0"/>
              <a:t>возможностей </a:t>
            </a:r>
            <a:r>
              <a:rPr lang="ru-RU" dirty="0" smtClean="0"/>
              <a:t>организма у </a:t>
            </a:r>
            <a:r>
              <a:rPr lang="ru-RU" dirty="0"/>
              <a:t>больных </a:t>
            </a:r>
            <a:r>
              <a:rPr lang="ru-RU" dirty="0" err="1"/>
              <a:t>АлД</a:t>
            </a:r>
            <a:r>
              <a:rPr lang="ru-RU" dirty="0"/>
              <a:t>, проживающих в </a:t>
            </a:r>
            <a:r>
              <a:rPr lang="ru-RU" dirty="0" smtClean="0"/>
              <a:t>ЗЛК, что должно быть учтено при планировании лечебно-реабилитационных мероприятий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96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marL="0" indent="0" algn="ctr">
              <a:buNone/>
            </a:pPr>
            <a:r>
              <a:rPr lang="ru-RU" sz="4000" b="1" smtClean="0"/>
              <a:t>Благодарим </a:t>
            </a:r>
            <a:r>
              <a:rPr lang="ru-RU" sz="4000" b="1" dirty="0" smtClean="0"/>
              <a:t>за внимание!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678366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517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Государственная образовательная организация высшего профессионального образования «Донецкий национальный медицинский университет имени М. Горького» Кафедра дерматовенерологии и косметологии ФИПО </vt:lpstr>
      <vt:lpstr>Актуальность</vt:lpstr>
      <vt:lpstr>Цель исследования</vt:lpstr>
      <vt:lpstr>Дизайн исследования</vt:lpstr>
      <vt:lpstr>Материалы и методы</vt:lpstr>
      <vt:lpstr>Результаты исследования</vt:lpstr>
      <vt:lpstr>Результаты исследования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образовательная организация высшего профессионального образования «Донецкий национальный медицинский университет имени М. Горького» Кафедра дерматовенерологии и косметологии ФИПО </dc:title>
  <dc:creator>Алина</dc:creator>
  <cp:lastModifiedBy>ЧАС</cp:lastModifiedBy>
  <cp:revision>7</cp:revision>
  <dcterms:created xsi:type="dcterms:W3CDTF">2020-10-17T10:52:54Z</dcterms:created>
  <dcterms:modified xsi:type="dcterms:W3CDTF">2020-10-23T05:48:42Z</dcterms:modified>
</cp:coreProperties>
</file>