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4" r:id="rId5"/>
    <p:sldId id="265" r:id="rId6"/>
    <p:sldId id="266" r:id="rId7"/>
    <p:sldId id="269" r:id="rId8"/>
    <p:sldId id="268" r:id="rId9"/>
    <p:sldId id="270" r:id="rId10"/>
    <p:sldId id="272" r:id="rId11"/>
    <p:sldId id="273" r:id="rId12"/>
    <p:sldId id="274" r:id="rId13"/>
    <p:sldId id="275" r:id="rId14"/>
    <p:sldId id="277" r:id="rId15"/>
    <p:sldId id="278" r:id="rId16"/>
    <p:sldId id="279" r:id="rId17"/>
    <p:sldId id="280" r:id="rId18"/>
    <p:sldId id="282" r:id="rId19"/>
    <p:sldId id="281" r:id="rId20"/>
    <p:sldId id="283" r:id="rId21"/>
    <p:sldId id="284" r:id="rId22"/>
    <p:sldId id="285" r:id="rId23"/>
    <p:sldId id="287" r:id="rId24"/>
    <p:sldId id="288" r:id="rId25"/>
    <p:sldId id="28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91" d="100"/>
          <a:sy n="91" d="100"/>
        </p:scale>
        <p:origin x="-108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3017508825212429"/>
          <c:y val="1.6478212429675659E-2"/>
        </c:manualLayout>
      </c:layout>
      <c:spPr>
        <a:gradFill rotWithShape="1">
          <a:gsLst>
            <a:gs pos="0">
              <a:schemeClr val="dk1">
                <a:tint val="62000"/>
                <a:satMod val="180000"/>
              </a:schemeClr>
            </a:gs>
            <a:gs pos="65000">
              <a:schemeClr val="dk1">
                <a:tint val="32000"/>
                <a:satMod val="250000"/>
              </a:schemeClr>
            </a:gs>
            <a:gs pos="100000">
              <a:schemeClr val="dk1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dk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c:spPr>
      <c:txPr>
        <a:bodyPr/>
        <a:lstStyle/>
        <a:p>
          <a:pPr>
            <a:defRPr sz="24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Сроки развития ПЭС после ЛЧМТ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в течение 2-8 месяцев </c:v>
                </c:pt>
                <c:pt idx="1">
                  <c:v>через 1 год</c:v>
                </c:pt>
                <c:pt idx="2">
                  <c:v>через 3,0±1,7 года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0.24000000000000002</c:v>
                </c:pt>
                <c:pt idx="1">
                  <c:v>0.51</c:v>
                </c:pt>
                <c:pt idx="2">
                  <c:v>0.25</c:v>
                </c:pt>
              </c:numCache>
            </c:numRef>
          </c:val>
        </c:ser>
      </c:pie3DChart>
      <c:spPr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c:spPr>
    </c:plotArea>
    <c:legend>
      <c:legendPos val="r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A8BAB2-24E6-4779-A354-A8D2D4B16D8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C3FD22-DA3A-44B7-90AB-FC6A71C3C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8864" y="3356992"/>
            <a:ext cx="8229600" cy="2769171"/>
          </a:xfrm>
          <a:ln/>
        </p:spPr>
        <p:style>
          <a:lnRef idx="1">
            <a:schemeClr val="accent1"/>
          </a:lnRef>
          <a:fillRef idx="1002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Синявский В.В.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заведующий неврологическим отделением ГУ«Больница МВД ЛНР»,</a:t>
            </a:r>
          </a:p>
          <a:p>
            <a:pPr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Луганск,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</a:p>
          <a:p>
            <a:pPr algn="ctr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Научный руководитель: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д.мед.н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проф. Мироненко Т.В.</a:t>
            </a: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27363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/>
              <a:t>КОРРЕКЦИЯ И ПРОФИЛАКТИКА КОГНИТИВНЫХ НАРУШЕНИЙ У ПАЦИЕНТОВ С ПОСТТРАВМАТИЧЕСКОЙ ЭПИЛЕПСИЕЙ</a:t>
            </a:r>
            <a:br>
              <a:rPr lang="ru-RU" sz="2800" dirty="0" smtClean="0"/>
            </a:br>
            <a:r>
              <a:rPr lang="ru-RU" sz="2800" dirty="0" smtClean="0"/>
              <a:t>(Собственные клинические наблюдения)</a:t>
            </a:r>
            <a:br>
              <a:rPr lang="ru-RU" sz="2800" dirty="0" smtClean="0"/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dirty="0" smtClean="0"/>
              <a:t>проанализировать эффективность лечения когнитивных нарушений при  посттравматической эпилепсии у пациентов, перенесших лёгкую черепно-мозговую травму, на фоне приёма </a:t>
            </a:r>
            <a:r>
              <a:rPr lang="ru-RU" sz="2400" dirty="0" err="1" smtClean="0"/>
              <a:t>антиконвульсантов</a:t>
            </a:r>
            <a:r>
              <a:rPr lang="ru-RU" sz="2400" dirty="0" smtClean="0"/>
              <a:t>, в частности ТОПАМАКСА, включением в схему терапии препарата </a:t>
            </a:r>
            <a:r>
              <a:rPr lang="ru-RU" sz="2400" dirty="0" err="1" smtClean="0"/>
              <a:t>мультимодального</a:t>
            </a:r>
            <a:r>
              <a:rPr lang="ru-RU" sz="2400" dirty="0" smtClean="0"/>
              <a:t> действия КОРТЕКСИНА, на основании результатов исследования нейропсихологических показателей,  сенсомоторных функций, показателей концентрации и устойчивости внимания, двигательной активности. 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smtClean="0"/>
              <a:t>ЦЕЛЬ ИССЛЕДОВАНИЯ: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sz="2400" dirty="0" smtClean="0"/>
              <a:t>В период с 2015 по 2019 на базе неврологического отделения ГУ «Больница МВД ЛНР» было проведено лечение 71 пациента с поздним эпилептическим синдромом, перенесших ЛЧМТ (сотрясение или ушиб головного мозга первой степени). Наряду с традиционной терапией (</a:t>
            </a:r>
            <a:r>
              <a:rPr lang="ru-RU" sz="2400" dirty="0" err="1" smtClean="0"/>
              <a:t>дегидратирующие</a:t>
            </a:r>
            <a:r>
              <a:rPr lang="ru-RU" sz="2400" dirty="0" smtClean="0"/>
              <a:t>, </a:t>
            </a:r>
            <a:r>
              <a:rPr lang="ru-RU" sz="2400" dirty="0" err="1" smtClean="0"/>
              <a:t>вазоактивные</a:t>
            </a:r>
            <a:r>
              <a:rPr lang="ru-RU" sz="2400" dirty="0" smtClean="0"/>
              <a:t>, метаболические, седативные лекарственные средства, витаминотерапия) в схему их лечения включали КОРТЕКСИН. В качестве </a:t>
            </a:r>
            <a:r>
              <a:rPr lang="ru-RU" sz="2400" dirty="0" err="1" smtClean="0"/>
              <a:t>антиконвульсанта</a:t>
            </a:r>
            <a:r>
              <a:rPr lang="ru-RU" sz="2400" dirty="0" smtClean="0"/>
              <a:t> использовался препарат ТОПАМАКС (</a:t>
            </a:r>
            <a:r>
              <a:rPr lang="ru-RU" sz="2400" dirty="0" err="1" smtClean="0"/>
              <a:t>топирамат</a:t>
            </a:r>
            <a:r>
              <a:rPr lang="ru-RU" sz="2400" dirty="0" smtClean="0"/>
              <a:t>). </a:t>
            </a:r>
          </a:p>
          <a:p>
            <a:pPr algn="just"/>
            <a:r>
              <a:rPr lang="ru-RU" sz="2400" dirty="0" smtClean="0"/>
              <a:t>Контрольную группу составили 30 пациентов с последствиями ЛЧМТ в виде эпилептического синдрома, которые принимали только традиционную терапию в сочетании с различными </a:t>
            </a:r>
            <a:r>
              <a:rPr lang="ru-RU" sz="2400" dirty="0" err="1" smtClean="0"/>
              <a:t>антиконвульсантами</a:t>
            </a:r>
            <a:r>
              <a:rPr lang="ru-RU" sz="2400" dirty="0" smtClean="0"/>
              <a:t>. Средний возраст обследуемых составил 37,8±17,2 лет, давность ЛЧМТ составила – от 6 месяцев до 6 лет.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smtClean="0"/>
              <a:t>ОБЪЕКТ ИССЛЕДОВАНИЯ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воздействует на все механизмы </a:t>
            </a:r>
            <a:r>
              <a:rPr lang="ru-RU" sz="2400" dirty="0" err="1" smtClean="0"/>
              <a:t>эпилептогенеза</a:t>
            </a:r>
            <a:r>
              <a:rPr lang="ru-RU" sz="2400" dirty="0" smtClean="0"/>
              <a:t>, независимо от характера </a:t>
            </a:r>
            <a:r>
              <a:rPr lang="ru-RU" sz="2400" dirty="0" err="1" smtClean="0"/>
              <a:t>эпиприпадков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блокирует натриевые каналы и подавляет возникновение повторных потенциалов; </a:t>
            </a:r>
          </a:p>
          <a:p>
            <a:r>
              <a:rPr lang="ru-RU" sz="2400" dirty="0" smtClean="0"/>
              <a:t>потенцирует активность ГАМК в отношении некоторых подтипов </a:t>
            </a:r>
            <a:r>
              <a:rPr lang="ru-RU" sz="2400" dirty="0" err="1" smtClean="0"/>
              <a:t>ГАМК-рецепторов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 увеличивает </a:t>
            </a:r>
            <a:r>
              <a:rPr lang="ru-RU" sz="2400" dirty="0" err="1" smtClean="0"/>
              <a:t>ГАМК-индуцированный</a:t>
            </a:r>
            <a:r>
              <a:rPr lang="ru-RU" sz="2400" dirty="0" smtClean="0"/>
              <a:t> поток ионов хлора внутрь нейрона;</a:t>
            </a:r>
          </a:p>
          <a:p>
            <a:r>
              <a:rPr lang="ru-RU" sz="2400" dirty="0" smtClean="0"/>
              <a:t>потенцирует тормозную </a:t>
            </a:r>
            <a:r>
              <a:rPr lang="ru-RU" sz="2400" dirty="0" err="1" smtClean="0"/>
              <a:t>ГАМКергическую</a:t>
            </a:r>
            <a:r>
              <a:rPr lang="ru-RU" sz="2400" dirty="0" smtClean="0"/>
              <a:t> передачу;</a:t>
            </a:r>
          </a:p>
          <a:p>
            <a:r>
              <a:rPr lang="ru-RU" sz="2400" dirty="0" smtClean="0"/>
              <a:t>препятствует активации глутаматных рецепторов и угнетает возбуждающую </a:t>
            </a:r>
            <a:r>
              <a:rPr lang="ru-RU" sz="2400" dirty="0" err="1" smtClean="0"/>
              <a:t>глутаматергическую</a:t>
            </a:r>
            <a:r>
              <a:rPr lang="ru-RU" sz="2400" dirty="0" smtClean="0"/>
              <a:t> </a:t>
            </a:r>
            <a:r>
              <a:rPr lang="ru-RU" sz="2400" dirty="0" err="1" smtClean="0"/>
              <a:t>нейротрансмиссию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уменьшает активность некоторых изоферментов карбоангидразы.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700" i="1" dirty="0" smtClean="0"/>
              <a:t>ТОПАМАКС</a:t>
            </a:r>
            <a:r>
              <a:rPr lang="ru-RU" sz="2400" dirty="0" smtClean="0"/>
              <a:t> (</a:t>
            </a:r>
            <a:r>
              <a:rPr lang="ru-RU" sz="2400" dirty="0" err="1" smtClean="0"/>
              <a:t>топирамат</a:t>
            </a:r>
            <a:r>
              <a:rPr lang="ru-RU" sz="2400" dirty="0" smtClean="0"/>
              <a:t>)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285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sz="2400" dirty="0" err="1" smtClean="0"/>
              <a:t>общеклинические</a:t>
            </a:r>
            <a:r>
              <a:rPr lang="ru-RU" sz="2400" dirty="0" smtClean="0"/>
              <a:t>, нейрофизиологические (ЭЭГ), нейровизуализационные (МРТ головного мозга, </a:t>
            </a:r>
            <a:r>
              <a:rPr lang="ru-RU" sz="2400" dirty="0" smtClean="0"/>
              <a:t>экстра- и </a:t>
            </a:r>
            <a:r>
              <a:rPr lang="ru-RU" sz="2400" dirty="0" err="1" smtClean="0"/>
              <a:t>транскраниальное</a:t>
            </a:r>
            <a:r>
              <a:rPr lang="ru-RU" sz="2400" dirty="0" smtClean="0"/>
              <a:t> </a:t>
            </a:r>
            <a:r>
              <a:rPr lang="ru-RU" sz="2400" dirty="0" smtClean="0"/>
              <a:t>дуплексное сканирование</a:t>
            </a:r>
            <a:r>
              <a:rPr lang="ru-RU" sz="2400" dirty="0" smtClean="0"/>
              <a:t>); </a:t>
            </a:r>
          </a:p>
          <a:p>
            <a:pPr algn="just"/>
            <a:r>
              <a:rPr lang="ru-RU" sz="2400" dirty="0" smtClean="0"/>
              <a:t>нейропсихологические тесты: тест </a:t>
            </a:r>
            <a:r>
              <a:rPr lang="ru-RU" sz="2400" dirty="0" err="1" smtClean="0"/>
              <a:t>Лурия</a:t>
            </a:r>
            <a:r>
              <a:rPr lang="ru-RU" sz="2400" dirty="0" smtClean="0"/>
              <a:t> «10 слов», корректурная проба Бурдона (для выявления утомляемости, оценки концентрации и устойчивости внимания), графический тест </a:t>
            </a:r>
            <a:r>
              <a:rPr lang="ru-RU" sz="2400" dirty="0" err="1" smtClean="0"/>
              <a:t>Ровена</a:t>
            </a:r>
            <a:r>
              <a:rPr lang="ru-RU" sz="2400" dirty="0" smtClean="0"/>
              <a:t>, </a:t>
            </a:r>
            <a:r>
              <a:rPr lang="ru-RU" sz="2400" dirty="0" err="1" smtClean="0"/>
              <a:t>теппинг-тест</a:t>
            </a:r>
            <a:r>
              <a:rPr lang="ru-RU" sz="2400" dirty="0" smtClean="0"/>
              <a:t> (для определения подвижности, силы и устойчивости нервных процессов), Висконсинский тест сортировки карт (</a:t>
            </a:r>
            <a:r>
              <a:rPr lang="en-US" sz="2400" dirty="0" smtClean="0"/>
              <a:t>WCST</a:t>
            </a:r>
            <a:r>
              <a:rPr lang="ru-RU" sz="2400" dirty="0" smtClean="0"/>
              <a:t>), шкала измерения интеллекта Векслера для взрослых;</a:t>
            </a:r>
          </a:p>
          <a:p>
            <a:pPr algn="just"/>
            <a:r>
              <a:rPr lang="ru-RU" sz="2400" dirty="0" smtClean="0"/>
              <a:t>для объективизации эмоциональных расстройств использовалась </a:t>
            </a:r>
            <a:r>
              <a:rPr lang="ru-RU" sz="2400" dirty="0" smtClean="0"/>
              <a:t>методика М</a:t>
            </a:r>
            <a:r>
              <a:rPr lang="en-US" sz="2400" dirty="0" smtClean="0"/>
              <a:t>MPI</a:t>
            </a:r>
            <a:r>
              <a:rPr lang="ru-RU" sz="2400" dirty="0" smtClean="0"/>
              <a:t> (Миннесотский </a:t>
            </a:r>
            <a:r>
              <a:rPr lang="ru-RU" sz="2400" dirty="0" err="1" smtClean="0"/>
              <a:t>многоаспектный</a:t>
            </a:r>
            <a:r>
              <a:rPr lang="ru-RU" sz="2400" dirty="0" smtClean="0"/>
              <a:t> личностный </a:t>
            </a:r>
            <a:r>
              <a:rPr lang="ru-RU" sz="2400" dirty="0" err="1" smtClean="0"/>
              <a:t>опросник</a:t>
            </a:r>
            <a:r>
              <a:rPr lang="ru-RU" sz="2400" dirty="0" smtClean="0"/>
              <a:t>); </a:t>
            </a:r>
          </a:p>
          <a:p>
            <a:pPr algn="just"/>
            <a:r>
              <a:rPr lang="ru-RU" sz="2400" dirty="0" smtClean="0"/>
              <a:t>Исследование </a:t>
            </a:r>
            <a:r>
              <a:rPr lang="ru-RU" sz="2400" dirty="0" err="1" smtClean="0"/>
              <a:t>сенсо-моторных</a:t>
            </a:r>
            <a:r>
              <a:rPr lang="ru-RU" sz="2400" dirty="0" smtClean="0"/>
              <a:t> реакций, силы и скорости нервных процессов проводилось с использованием программно-аппаратного комплекса «</a:t>
            </a:r>
            <a:r>
              <a:rPr lang="ru-RU" sz="2400" dirty="0" err="1" smtClean="0"/>
              <a:t>НС-Психотест</a:t>
            </a:r>
            <a:r>
              <a:rPr lang="ru-RU" sz="2400" dirty="0" smtClean="0"/>
              <a:t>»; </a:t>
            </a:r>
          </a:p>
          <a:p>
            <a:pPr algn="just"/>
            <a:r>
              <a:rPr lang="ru-RU" sz="2400" dirty="0" smtClean="0"/>
              <a:t>Статистический анализ и обработка полученных данных проводились с использованием программы </a:t>
            </a:r>
            <a:r>
              <a:rPr lang="en-US" sz="2400" dirty="0" smtClean="0"/>
              <a:t>Microsoft Excel</a:t>
            </a:r>
            <a:r>
              <a:rPr lang="ru-RU" sz="2400" dirty="0" smtClean="0"/>
              <a:t> 2016 и пакета статистического анализа данных </a:t>
            </a:r>
            <a:r>
              <a:rPr lang="en-US" sz="2400" dirty="0" err="1" smtClean="0"/>
              <a:t>Statistica</a:t>
            </a:r>
            <a:r>
              <a:rPr lang="ru-RU" sz="2400" dirty="0" smtClean="0"/>
              <a:t> 10. 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smtClean="0"/>
              <a:t>МЕТОДЫ ИССЛЕДОВАНИЯ: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b="1" i="1" dirty="0" smtClean="0"/>
              <a:t>КОРТЕКСИН  </a:t>
            </a:r>
            <a:r>
              <a:rPr lang="ru-RU" dirty="0" smtClean="0"/>
              <a:t>назначали внутримышечно в дозе 10 мг ежедневно в течение 10 – 15 суток. Повторные курсы проводили через 3-6 месяцев.</a:t>
            </a:r>
          </a:p>
          <a:p>
            <a:r>
              <a:rPr lang="ru-RU" b="1" i="1" dirty="0" smtClean="0"/>
              <a:t>ТОПАМАКС</a:t>
            </a:r>
            <a:r>
              <a:rPr lang="ru-RU" dirty="0" smtClean="0"/>
              <a:t>  применяли начиная с 25-50 мг на ночь в течение недели, с последующим постепенным повышением дозы до 200 мг в сутки, разделённую на два приёма. В случае, когда пациенты уже принимали </a:t>
            </a:r>
            <a:r>
              <a:rPr lang="ru-RU" dirty="0" err="1" smtClean="0"/>
              <a:t>Топамакс</a:t>
            </a:r>
            <a:r>
              <a:rPr lang="ru-RU" dirty="0" smtClean="0"/>
              <a:t> ранее, его суточная доза была 200-400 мг.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Схема применения КОРТЕКСИНА   и  ТОПАМАКСА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наличие </a:t>
            </a:r>
            <a:r>
              <a:rPr lang="ru-RU" dirty="0" err="1" smtClean="0"/>
              <a:t>преморбидного</a:t>
            </a:r>
            <a:r>
              <a:rPr lang="ru-RU" dirty="0" smtClean="0"/>
              <a:t> фона перед ЛЧМТ в виде </a:t>
            </a:r>
            <a:r>
              <a:rPr lang="ru-RU" dirty="0" err="1" smtClean="0"/>
              <a:t>сноговорения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скрежета зубами во сне;</a:t>
            </a:r>
          </a:p>
          <a:p>
            <a:r>
              <a:rPr lang="ru-RU" dirty="0" err="1" smtClean="0"/>
              <a:t>мигренозные</a:t>
            </a:r>
            <a:r>
              <a:rPr lang="ru-RU" dirty="0" smtClean="0"/>
              <a:t> головные боли;</a:t>
            </a:r>
          </a:p>
          <a:p>
            <a:r>
              <a:rPr lang="ru-RU" dirty="0" err="1" smtClean="0"/>
              <a:t>фебрильные</a:t>
            </a:r>
            <a:r>
              <a:rPr lang="ru-RU" dirty="0" smtClean="0"/>
              <a:t> судороги, синкопе (41 обследуемых – 40,59%);</a:t>
            </a:r>
          </a:p>
          <a:p>
            <a:r>
              <a:rPr lang="ru-RU" dirty="0" smtClean="0"/>
              <a:t>экзогенная интоксикация (8 случаев – 7,9%);</a:t>
            </a:r>
          </a:p>
          <a:p>
            <a:r>
              <a:rPr lang="ru-RU" dirty="0" smtClean="0"/>
              <a:t>отягощённая наследственность по эпилепсии (9 человек – 8,9%).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Следовательно, у большинства пациентов отмечалась предрасположенность к пароксизмальным состояниям, которая оформилась в эпилепсию после перенесенной ЛЧМТ.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/>
              <a:t>Факторы риска, </a:t>
            </a:r>
            <a:br>
              <a:rPr lang="ru-RU" sz="2800" dirty="0" smtClean="0"/>
            </a:br>
            <a:r>
              <a:rPr lang="ru-RU" sz="2800" dirty="0" smtClean="0"/>
              <a:t>способствующие манифестации ПЭС</a:t>
            </a:r>
            <a:endParaRPr lang="ru-RU" sz="28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563888" y="4005064"/>
            <a:ext cx="20162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1524000" y="836712"/>
          <a:ext cx="6864424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в 15 случаях (14,9%) имел место переход в билатеральные тонико-клонические приступы</a:t>
            </a:r>
          </a:p>
          <a:p>
            <a:r>
              <a:rPr lang="ru-RU" sz="2400" dirty="0" smtClean="0"/>
              <a:t>в 23% случаев  фокальные пароксизмы протекали с нарушением осознанности</a:t>
            </a:r>
          </a:p>
          <a:p>
            <a:r>
              <a:rPr lang="ru-RU" sz="2400" dirty="0" smtClean="0"/>
              <a:t>моторные приступы (29 случаев – 28,7%)</a:t>
            </a:r>
          </a:p>
          <a:p>
            <a:r>
              <a:rPr lang="ru-RU" sz="2400" dirty="0" smtClean="0"/>
              <a:t>адверсивные припадки (3 человека – 2,97%)</a:t>
            </a:r>
          </a:p>
          <a:p>
            <a:r>
              <a:rPr lang="ru-RU" sz="2400" dirty="0" smtClean="0"/>
              <a:t>сенсорные </a:t>
            </a:r>
            <a:r>
              <a:rPr lang="ru-RU" sz="2400" dirty="0" err="1" smtClean="0"/>
              <a:t>Джексоновские</a:t>
            </a:r>
            <a:r>
              <a:rPr lang="ru-RU" sz="2400" dirty="0" smtClean="0"/>
              <a:t> (4 пациента – 3,96%) в виде парестезий на одной половине лица или конечностей по </a:t>
            </a:r>
            <a:r>
              <a:rPr lang="ru-RU" sz="2400" dirty="0" err="1" smtClean="0"/>
              <a:t>гемитипу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фокальные вегетативные пароксизмы наблюдались у 9 пациентов (8,9%) в виде чувства жара или озноба, потемнения перед глазами, ощущения жажды, слюноотделения, изменений ЧСС или АД и у 3 (3,0%) – неприятных или болевых ощущений в грудной клетке, животе. </a:t>
            </a:r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СТРУКТУРА ФОКАЛЬНЫХ ЭПИПРИСТУПОВ: </a:t>
            </a:r>
            <a:br>
              <a:rPr lang="ru-RU" sz="2400" dirty="0" smtClean="0"/>
            </a:br>
            <a:r>
              <a:rPr lang="ru-RU" sz="2400" dirty="0" smtClean="0"/>
              <a:t>(52 пациента – 51,5%)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600" dirty="0" smtClean="0"/>
              <a:t>   Среди </a:t>
            </a:r>
            <a:r>
              <a:rPr lang="ru-RU" sz="2600" b="1" dirty="0" err="1" smtClean="0"/>
              <a:t>бессудорожных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генерализованных</a:t>
            </a:r>
            <a:r>
              <a:rPr lang="ru-RU" sz="2600" b="1" dirty="0" smtClean="0"/>
              <a:t> пароксизмов</a:t>
            </a:r>
            <a:r>
              <a:rPr lang="ru-RU" sz="2600" dirty="0" smtClean="0"/>
              <a:t> (30,7% - 31 человек) наблюдались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/>
              <a:t>типичные (6,9% - 7 человек);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err="1" smtClean="0"/>
              <a:t>атипичные</a:t>
            </a:r>
            <a:r>
              <a:rPr lang="ru-RU" sz="2600" dirty="0" smtClean="0"/>
              <a:t> </a:t>
            </a:r>
            <a:r>
              <a:rPr lang="ru-RU" sz="2600" dirty="0" err="1" smtClean="0"/>
              <a:t>абсансы</a:t>
            </a:r>
            <a:r>
              <a:rPr lang="ru-RU" sz="2600" dirty="0" smtClean="0"/>
              <a:t> (20,8% - 21 человек);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err="1" smtClean="0"/>
              <a:t>миоклонические</a:t>
            </a:r>
            <a:r>
              <a:rPr lang="ru-RU" sz="2600" dirty="0" smtClean="0"/>
              <a:t> </a:t>
            </a:r>
            <a:r>
              <a:rPr lang="ru-RU" sz="2600" dirty="0" err="1" smtClean="0"/>
              <a:t>абсансы</a:t>
            </a:r>
            <a:r>
              <a:rPr lang="ru-RU" sz="2600" dirty="0" smtClean="0"/>
              <a:t> (2,97% - 3 случая).</a:t>
            </a:r>
          </a:p>
          <a:p>
            <a:pPr algn="just">
              <a:buFont typeface="Wingdings" pitchFamily="2" charset="2"/>
              <a:buChar char="Ø"/>
            </a:pPr>
            <a:endParaRPr lang="ru-RU" sz="2600" dirty="0" smtClean="0"/>
          </a:p>
          <a:p>
            <a:pPr algn="just">
              <a:buNone/>
            </a:pPr>
            <a:r>
              <a:rPr lang="ru-RU" sz="2600" dirty="0" smtClean="0"/>
              <a:t>   Пациенты с </a:t>
            </a:r>
            <a:r>
              <a:rPr lang="ru-RU" sz="2600" b="1" dirty="0" err="1" smtClean="0"/>
              <a:t>генерализованными</a:t>
            </a:r>
            <a:r>
              <a:rPr lang="ru-RU" sz="2600" b="1" dirty="0" smtClean="0"/>
              <a:t> моторными припадками</a:t>
            </a:r>
            <a:r>
              <a:rPr lang="ru-RU" sz="2600" dirty="0" smtClean="0"/>
              <a:t> составили 17,8% (18 человек), из них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/>
              <a:t>5 случаев (4,9%) с атоническими </a:t>
            </a:r>
            <a:r>
              <a:rPr lang="ru-RU" sz="2600" dirty="0" err="1" smtClean="0"/>
              <a:t>генерализованными</a:t>
            </a:r>
            <a:r>
              <a:rPr lang="ru-RU" sz="2600" dirty="0" smtClean="0"/>
              <a:t> приступами; 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dirty="0" smtClean="0"/>
              <a:t>2 пациента (1,98%)  с </a:t>
            </a:r>
            <a:r>
              <a:rPr lang="ru-RU" sz="2600" dirty="0" err="1" smtClean="0"/>
              <a:t>генерализованными</a:t>
            </a:r>
            <a:r>
              <a:rPr lang="ru-RU" sz="2600" dirty="0" smtClean="0"/>
              <a:t> </a:t>
            </a:r>
            <a:r>
              <a:rPr lang="ru-RU" sz="2600" dirty="0" err="1" smtClean="0"/>
              <a:t>миоклоническими</a:t>
            </a:r>
            <a:r>
              <a:rPr lang="ru-RU" sz="2600" dirty="0" smtClean="0"/>
              <a:t> приступами.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СТРУКТУРА ГЕНЕРАЛИЗОВАННЫХ ЭПИПРИСТУПОВ:</a:t>
            </a:r>
            <a:endParaRPr lang="ru-R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При </a:t>
            </a:r>
            <a:r>
              <a:rPr lang="ru-RU" dirty="0" err="1" smtClean="0"/>
              <a:t>нейровизуализации</a:t>
            </a:r>
            <a:r>
              <a:rPr lang="ru-RU" dirty="0" smtClean="0"/>
              <a:t> у пациентов обеих групп (58,9%) регистрировались: </a:t>
            </a:r>
          </a:p>
          <a:p>
            <a:r>
              <a:rPr lang="ru-RU" dirty="0" smtClean="0"/>
              <a:t>очаговые изменения, преимущественно в корковых отделах лобных и височных долей рубцово-атрофического характера (5%),</a:t>
            </a:r>
          </a:p>
          <a:p>
            <a:r>
              <a:rPr lang="ru-RU" dirty="0" smtClean="0"/>
              <a:t>в подкорковых структурах (7,0 %), </a:t>
            </a:r>
          </a:p>
          <a:p>
            <a:r>
              <a:rPr lang="ru-RU" dirty="0" smtClean="0"/>
              <a:t>в стволовых отделах (2%), </a:t>
            </a:r>
          </a:p>
          <a:p>
            <a:r>
              <a:rPr lang="ru-RU" dirty="0" err="1" smtClean="0"/>
              <a:t>кальцификаты</a:t>
            </a:r>
            <a:r>
              <a:rPr lang="ru-RU" dirty="0" smtClean="0"/>
              <a:t>, кисты в области срединных структур или </a:t>
            </a:r>
            <a:r>
              <a:rPr lang="ru-RU" dirty="0" err="1" smtClean="0"/>
              <a:t>конвекситально</a:t>
            </a:r>
            <a:r>
              <a:rPr lang="ru-RU" dirty="0" smtClean="0"/>
              <a:t> расположенные </a:t>
            </a:r>
            <a:r>
              <a:rPr lang="ru-RU" dirty="0" err="1" smtClean="0"/>
              <a:t>арахноидальные</a:t>
            </a:r>
            <a:r>
              <a:rPr lang="ru-RU" dirty="0" smtClean="0"/>
              <a:t> кисты (17,0 %), </a:t>
            </a:r>
          </a:p>
          <a:p>
            <a:r>
              <a:rPr lang="ru-RU" dirty="0" smtClean="0"/>
              <a:t>умеренная наружная гидроцефалия (19,0 %), </a:t>
            </a:r>
          </a:p>
          <a:p>
            <a:r>
              <a:rPr lang="ru-RU" dirty="0" smtClean="0"/>
              <a:t>внутренняя гидроцефалия (11%),</a:t>
            </a:r>
          </a:p>
          <a:p>
            <a:r>
              <a:rPr lang="ru-RU" dirty="0" smtClean="0"/>
              <a:t>смешанная гидроцефалия (13%).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smtClean="0"/>
              <a:t>МРТ  ГОЛОВНОГО МОЗГА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1"/>
            <a:ext cx="5040560" cy="23042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400" dirty="0" smtClean="0"/>
              <a:t>     По </a:t>
            </a:r>
            <a:r>
              <a:rPr lang="ru-RU" sz="2400" dirty="0"/>
              <a:t>данным ВОЗ, частота ЧМТ </a:t>
            </a:r>
            <a:r>
              <a:rPr lang="ru-RU" sz="2400" dirty="0" smtClean="0"/>
              <a:t>составляет 1,8-5,4 </a:t>
            </a:r>
            <a:r>
              <a:rPr lang="ru-RU" sz="2400" dirty="0"/>
              <a:t>случаев на 1000 населения и имеет тенденцию к росту, особенно это актуально в регионах с локальными военными конфликтами, где добавляется минно-взрывной этиологический фактор. </a:t>
            </a:r>
            <a:endParaRPr lang="ru-RU" sz="2400" dirty="0" smtClean="0"/>
          </a:p>
          <a:p>
            <a:pPr algn="just">
              <a:buNone/>
            </a:pPr>
            <a:endParaRPr lang="ru-RU" sz="2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темы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Администратор\Desktop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700808"/>
            <a:ext cx="3018656" cy="21602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4005064"/>
            <a:ext cx="8208912" cy="24482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/>
              <a:t>     Одним из наиболее частых и тяжелых последствий ЧМТ   является посттравматическая эпилепсия (ПТЭ). По данным разных авторов, средняя частота возникновения ПТЭ после ЧМТ составляет 15-25%.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статически </a:t>
            </a:r>
            <a:r>
              <a:rPr lang="ru-RU" sz="2400" dirty="0" smtClean="0"/>
              <a:t>значимое уменьшение числа </a:t>
            </a:r>
            <a:r>
              <a:rPr lang="ru-RU" sz="2400" dirty="0" err="1" smtClean="0"/>
              <a:t>персеверативных</a:t>
            </a:r>
            <a:r>
              <a:rPr lang="ru-RU" sz="2400" dirty="0" smtClean="0"/>
              <a:t> ответов в Висконсинском тесте сортировки карточек,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улучшение нейродинамических функций при выполнение теста «кодирования»,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увеличение речевой активности в тестах на свободные и фонетические ассоциации,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нерезкое улучшение в тесте на зрительную память,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увеличение спонтанной активности,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стабилизация эмоционального состояния,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исчезновение эпизодов ночной </a:t>
            </a:r>
            <a:r>
              <a:rPr lang="ru-RU" sz="2400" dirty="0" smtClean="0"/>
              <a:t>спутанности;</a:t>
            </a:r>
          </a:p>
          <a:p>
            <a:pPr>
              <a:buNone/>
            </a:pPr>
            <a:endParaRPr lang="ru-RU" sz="2200" dirty="0" smtClean="0"/>
          </a:p>
          <a:p>
            <a:r>
              <a:rPr lang="ru-RU" sz="2400" dirty="0" smtClean="0"/>
              <a:t>положительная динамика двигательных функций, которая проявилась, главным образом, уменьшением </a:t>
            </a:r>
            <a:r>
              <a:rPr lang="ru-RU" sz="2400" dirty="0" err="1" smtClean="0"/>
              <a:t>постуральной</a:t>
            </a:r>
            <a:r>
              <a:rPr lang="ru-RU" sz="2400" dirty="0" smtClean="0"/>
              <a:t> </a:t>
            </a:r>
            <a:r>
              <a:rPr lang="ru-RU" sz="2400" dirty="0" smtClean="0"/>
              <a:t>неустойчивости, </a:t>
            </a:r>
            <a:endParaRPr lang="ru-RU" sz="2400" dirty="0" smtClean="0"/>
          </a:p>
          <a:p>
            <a:r>
              <a:rPr lang="ru-RU" sz="2400" dirty="0" smtClean="0"/>
              <a:t>появилась </a:t>
            </a:r>
            <a:r>
              <a:rPr lang="ru-RU" sz="2400" dirty="0" smtClean="0"/>
              <a:t>устойчивость при поворотах, ходьбе, улучшилась инициация ходьбы, увеличилась способность изменять скорость при ходьбе. </a:t>
            </a:r>
            <a:endParaRPr lang="ru-RU" sz="2200" dirty="0" smtClean="0"/>
          </a:p>
          <a:p>
            <a:pPr>
              <a:buFont typeface="Wingdings" pitchFamily="2" charset="2"/>
              <a:buChar char="Ø"/>
            </a:pPr>
            <a:endParaRPr lang="ru-RU" sz="2200" dirty="0" smtClean="0"/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Динамика нейропсихологических показателей </a:t>
            </a:r>
            <a:r>
              <a:rPr lang="ru-RU" sz="2400" dirty="0" smtClean="0"/>
              <a:t>и двигательной активности у </a:t>
            </a:r>
            <a:r>
              <a:rPr lang="ru-RU" sz="2400" dirty="0" smtClean="0"/>
              <a:t>пациентов с ПЭС на фоне </a:t>
            </a:r>
            <a:r>
              <a:rPr lang="ru-RU" sz="2400" dirty="0" smtClean="0"/>
              <a:t>лечения </a:t>
            </a:r>
            <a:r>
              <a:rPr lang="ru-RU" sz="2400" i="1" dirty="0" smtClean="0"/>
              <a:t>КОРТЕКСИНОМ </a:t>
            </a:r>
            <a:r>
              <a:rPr lang="ru-RU" sz="2400" i="1" dirty="0" smtClean="0"/>
              <a:t>и ТОПАМАКСОМ</a:t>
            </a:r>
            <a:endParaRPr lang="ru-RU" sz="2400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достоверное улучшение (</a:t>
            </a:r>
            <a:r>
              <a:rPr lang="en-US" dirty="0" smtClean="0"/>
              <a:t>p</a:t>
            </a:r>
            <a:r>
              <a:rPr lang="ru-RU" dirty="0" smtClean="0"/>
              <a:t>&lt;0,01) показателей выполнения нейропсихологических тестов, отражающих нейродинамические, регуляторные, когнитивные функции,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улучшение зрительно-пространственных функций, что проявилось в существенном улучшении показателей зрительной (но не смысловой) памяти, зрительно-моторной (но не </a:t>
            </a:r>
            <a:r>
              <a:rPr lang="ru-RU" dirty="0" err="1" smtClean="0"/>
              <a:t>аудио-моторной</a:t>
            </a:r>
            <a:r>
              <a:rPr lang="ru-RU" dirty="0" smtClean="0"/>
              <a:t>) реакции.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улучшение функции внимания, во многом предопределяло изменения показателей теста «кодирование» и теста на простые и сложные сенсомоторные реакции.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Характеристика сенсомоторных функций у пациентов с ПЭС при применении </a:t>
            </a:r>
            <a:r>
              <a:rPr lang="ru-RU" sz="2400" i="1" dirty="0" smtClean="0"/>
              <a:t>КОРТЕКСИНА и ТОПАМАКСА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250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ru-RU" sz="2400" dirty="0" smtClean="0"/>
              <a:t>Уровень работоспособности пациентов вырос в обеих группах, однако более значимым этот рост был в первой группе. Также, у пациентов первой группы более значимо улучшились показатели устойчивости внимания, уровень концентрации внимания  и показатели переключаемости внимания. </a:t>
            </a:r>
          </a:p>
          <a:p>
            <a:pPr algn="just"/>
            <a:r>
              <a:rPr lang="ru-RU" sz="2400" dirty="0" smtClean="0"/>
              <a:t>Кроме того, у пациентов I группы наблюдалось значительное восстановление вегетативных и двигательных расстройств сразу после окончания курса лечения (78,0%). В контрольной группе регистрировалось менее значимое (39,0%) восстановление исследуемых неврологических функций.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Динамика показателей концентрации и устойчивости внимания у пациентов с ПЭС на фоне лечения </a:t>
            </a:r>
            <a:r>
              <a:rPr lang="ru-RU" sz="2400" i="1" dirty="0" smtClean="0"/>
              <a:t>КОРТЕКСИНОМ и ТОПАМАКСОМ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600" dirty="0" smtClean="0"/>
              <a:t>У обследуемых пациентов обеих групп отмечалось повышение качества жизни на основании данных </a:t>
            </a:r>
            <a:r>
              <a:rPr lang="ru-RU" sz="2600" dirty="0" err="1" smtClean="0"/>
              <a:t>опросника</a:t>
            </a:r>
            <a:r>
              <a:rPr lang="ru-RU" sz="2600" dirty="0" smtClean="0"/>
              <a:t> </a:t>
            </a:r>
            <a:r>
              <a:rPr lang="ru-RU" sz="2600" dirty="0" err="1" smtClean="0"/>
              <a:t>Euro</a:t>
            </a:r>
            <a:r>
              <a:rPr lang="en-US" sz="2600" dirty="0" smtClean="0"/>
              <a:t>Q</a:t>
            </a:r>
            <a:r>
              <a:rPr lang="ru-RU" sz="2600" dirty="0" smtClean="0"/>
              <a:t>ol-5</a:t>
            </a:r>
            <a:r>
              <a:rPr lang="en-US" sz="2600" dirty="0" smtClean="0"/>
              <a:t>D</a:t>
            </a:r>
            <a:r>
              <a:rPr lang="ru-RU" sz="2600" dirty="0" smtClean="0"/>
              <a:t>-3</a:t>
            </a:r>
            <a:r>
              <a:rPr lang="en-US" sz="2600" dirty="0" smtClean="0"/>
              <a:t>L</a:t>
            </a:r>
            <a:r>
              <a:rPr lang="ru-RU" sz="2600" dirty="0" smtClean="0"/>
              <a:t>. </a:t>
            </a:r>
          </a:p>
          <a:p>
            <a:pPr algn="just">
              <a:buNone/>
            </a:pPr>
            <a:r>
              <a:rPr lang="ru-RU" sz="2600" dirty="0" smtClean="0"/>
              <a:t>Основная группа: у 88,4% больных общий тестовый показатель качества жизни улучшился через 3 месяца после лечения с 13±0,16 до 7±0,19 (</a:t>
            </a:r>
            <a:r>
              <a:rPr lang="ru-RU" sz="2600" dirty="0" err="1" smtClean="0"/>
              <a:t>р</a:t>
            </a:r>
            <a:r>
              <a:rPr lang="ru-RU" sz="2600" dirty="0" smtClean="0"/>
              <a:t>&lt;0,05).  </a:t>
            </a:r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r>
              <a:rPr lang="ru-RU" sz="2600" dirty="0" smtClean="0"/>
              <a:t>Контрольная группа: аналогичные показатели в динамике исследования также несколько улучшились, однако не были достоверны.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ИЗМЕНЕНИЕ КАЧЕСТВА ЖИЗНИ </a:t>
            </a:r>
            <a:br>
              <a:rPr lang="ru-RU" sz="2700" dirty="0" smtClean="0"/>
            </a:br>
            <a:r>
              <a:rPr lang="ru-RU" sz="2400" dirty="0" smtClean="0"/>
              <a:t>(</a:t>
            </a:r>
            <a:r>
              <a:rPr lang="ru-RU" sz="2400" dirty="0" err="1" smtClean="0"/>
              <a:t>опросник</a:t>
            </a:r>
            <a:r>
              <a:rPr lang="ru-RU" sz="2400" dirty="0" smtClean="0"/>
              <a:t> </a:t>
            </a:r>
            <a:r>
              <a:rPr lang="ru-RU" sz="2400" dirty="0" err="1" smtClean="0"/>
              <a:t>Euro</a:t>
            </a:r>
            <a:r>
              <a:rPr lang="en-US" sz="2400" dirty="0" smtClean="0"/>
              <a:t>Q</a:t>
            </a:r>
            <a:r>
              <a:rPr lang="ru-RU" sz="2400" dirty="0" smtClean="0"/>
              <a:t>ol-5</a:t>
            </a:r>
            <a:r>
              <a:rPr lang="en-US" sz="2400" dirty="0" smtClean="0"/>
              <a:t>D</a:t>
            </a:r>
            <a:r>
              <a:rPr lang="ru-RU" sz="2400" dirty="0" smtClean="0"/>
              <a:t>-3</a:t>
            </a:r>
            <a:r>
              <a:rPr lang="en-US" sz="2400" dirty="0" smtClean="0"/>
              <a:t>L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у 25,5±4,1% пациентов основной группы и у 21,7±2,1% обследуемых контрольной, отмечалось заметное улучшение состояния,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умеренное улучшение, соответственно группам, у 41,4±3,1% и 14,2±3,1% (</a:t>
            </a:r>
            <a:r>
              <a:rPr lang="ru-RU" dirty="0" err="1" smtClean="0"/>
              <a:t>р</a:t>
            </a:r>
            <a:r>
              <a:rPr lang="ru-RU" dirty="0" smtClean="0"/>
              <a:t>&lt;0,05) пациентов,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минимальное улучшение – в 17,2±2,1% и 25,5±4,1% наблюдениях,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общее состояние не изменилось после проведения лечения, соответственно группам обследования, у 10,1±2,4% и 32,2±3,8% больных,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ухудшение состояния отмечено в 7,1±1,4% и 21,4±3,1% случаях.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Оценка результатов по шкале общего клинического впечатления  (</a:t>
            </a:r>
            <a:r>
              <a:rPr lang="ru-RU" sz="2400" dirty="0" err="1" smtClean="0"/>
              <a:t>Clinical</a:t>
            </a:r>
            <a:r>
              <a:rPr lang="ru-RU" sz="2400" dirty="0" smtClean="0"/>
              <a:t> </a:t>
            </a:r>
            <a:r>
              <a:rPr lang="ru-RU" sz="2400" dirty="0" err="1" smtClean="0"/>
              <a:t>global</a:t>
            </a:r>
            <a:r>
              <a:rPr lang="ru-RU" sz="2400" dirty="0" smtClean="0"/>
              <a:t> </a:t>
            </a:r>
            <a:r>
              <a:rPr lang="ru-RU" sz="2400" dirty="0" err="1" smtClean="0"/>
              <a:t>impression</a:t>
            </a:r>
            <a:r>
              <a:rPr lang="ru-RU" sz="2400" dirty="0" smtClean="0"/>
              <a:t> </a:t>
            </a:r>
            <a:r>
              <a:rPr lang="ru-RU" sz="2400" dirty="0" err="1" smtClean="0"/>
              <a:t>scale</a:t>
            </a:r>
            <a:r>
              <a:rPr lang="ru-RU" sz="2400" dirty="0" smtClean="0"/>
              <a:t>, CGI)</a:t>
            </a:r>
            <a:endParaRPr lang="ru-RU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ru-RU" sz="2400" dirty="0" smtClean="0"/>
              <a:t>1. Нарушение когнитивных функций является частым </a:t>
            </a:r>
            <a:r>
              <a:rPr lang="ru-RU" sz="2400" dirty="0" err="1" smtClean="0"/>
              <a:t>симптомокомплексом</a:t>
            </a:r>
            <a:r>
              <a:rPr lang="ru-RU" sz="2400" dirty="0" smtClean="0"/>
              <a:t> у больных после ЛЧМТ, у пациентов с ПЭС они усугубляются длительным приёмом </a:t>
            </a:r>
            <a:r>
              <a:rPr lang="ru-RU" sz="2400" dirty="0" err="1" smtClean="0"/>
              <a:t>антиконвульсантов</a:t>
            </a:r>
            <a:r>
              <a:rPr lang="ru-RU" sz="2400" dirty="0" smtClean="0"/>
              <a:t>.</a:t>
            </a:r>
          </a:p>
          <a:p>
            <a:pPr lvl="0" algn="just">
              <a:buNone/>
            </a:pPr>
            <a:r>
              <a:rPr lang="ru-RU" sz="2400" dirty="0" smtClean="0"/>
              <a:t>2. Лечение ПЭС предусматривает не только подавление судорожной активности головного мозга, но и коррекцию регуляции мозгового кровообращения и энергетического обмена.</a:t>
            </a:r>
          </a:p>
          <a:p>
            <a:pPr lvl="0" algn="just">
              <a:buNone/>
            </a:pPr>
            <a:r>
              <a:rPr lang="ru-RU" sz="2400" dirty="0" smtClean="0"/>
              <a:t>3. Включение </a:t>
            </a:r>
            <a:r>
              <a:rPr lang="ru-RU" sz="2400" dirty="0" err="1" smtClean="0"/>
              <a:t>кортексина</a:t>
            </a:r>
            <a:r>
              <a:rPr lang="ru-RU" sz="2400" dirty="0" smtClean="0"/>
              <a:t> в схему лечения ПЭС, способствует статистически значимому улучшению когнитивных функций, коррекции психопатологического процесса, улучшению двигательной активности с уменьшением </a:t>
            </a:r>
            <a:r>
              <a:rPr lang="ru-RU" sz="2400" dirty="0" err="1" smtClean="0"/>
              <a:t>постуральной</a:t>
            </a:r>
            <a:r>
              <a:rPr lang="ru-RU" sz="2400" dirty="0" smtClean="0"/>
              <a:t> неустойчивости.</a:t>
            </a:r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ВЫВОДЫ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979712" y="332656"/>
            <a:ext cx="5328592" cy="244827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Периодизация </a:t>
            </a:r>
            <a:r>
              <a:rPr lang="ru-RU" sz="2400" dirty="0"/>
              <a:t>течения ЛЧМТ характеризуется тремя базисными </a:t>
            </a:r>
            <a:r>
              <a:rPr lang="ru-RU" sz="2400" dirty="0" smtClean="0"/>
              <a:t>периодами</a:t>
            </a:r>
          </a:p>
          <a:p>
            <a:pPr algn="ctr"/>
            <a:r>
              <a:rPr lang="ru-RU" sz="2400" dirty="0" smtClean="0"/>
              <a:t>(Коновалов </a:t>
            </a:r>
            <a:r>
              <a:rPr lang="ru-RU" sz="2400" dirty="0"/>
              <a:t>А.Н., </a:t>
            </a:r>
            <a:r>
              <a:rPr lang="ru-RU" sz="2400" dirty="0" err="1" smtClean="0"/>
              <a:t>Лихтерман</a:t>
            </a:r>
            <a:r>
              <a:rPr lang="ru-RU" sz="2400" dirty="0" smtClean="0"/>
              <a:t> </a:t>
            </a:r>
            <a:r>
              <a:rPr lang="ru-RU" sz="2400" dirty="0"/>
              <a:t>Л.Б</a:t>
            </a:r>
            <a:r>
              <a:rPr lang="ru-RU" sz="2400" dirty="0" smtClean="0"/>
              <a:t>.)</a:t>
            </a:r>
            <a:endParaRPr lang="ru-RU" sz="24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572000" y="30689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1691680" y="256490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308304" y="24928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3717032"/>
            <a:ext cx="2858616" cy="2592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Острый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(1-2 недели)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4149080"/>
            <a:ext cx="2664296" cy="2282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Промежуточный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(до 2-х месяцев)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28184" y="3645024"/>
            <a:ext cx="2592288" cy="23545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Отдалённый</a:t>
            </a:r>
          </a:p>
          <a:p>
            <a:pPr algn="ctr"/>
            <a:r>
              <a:rPr lang="ru-RU" sz="2400" dirty="0" smtClean="0"/>
              <a:t>(до </a:t>
            </a:r>
            <a:r>
              <a:rPr lang="ru-RU" sz="2400" dirty="0"/>
              <a:t>2 лет и более)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900" dirty="0" smtClean="0"/>
              <a:t>процесс компенсации, завершающийся восстановлением существующих в норме механизмов </a:t>
            </a:r>
            <a:r>
              <a:rPr lang="ru-RU" sz="1900" dirty="0" err="1" smtClean="0"/>
              <a:t>саморегуляции</a:t>
            </a:r>
            <a:endParaRPr lang="ru-RU" sz="1900" dirty="0" smtClean="0"/>
          </a:p>
          <a:p>
            <a:pPr algn="ctr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или</a:t>
            </a:r>
          </a:p>
          <a:p>
            <a:pPr algn="just"/>
            <a:r>
              <a:rPr lang="ru-RU" sz="1900" dirty="0" smtClean="0"/>
              <a:t>процесс недостаточно совершенной и полной компенсации, которая постепенно истощается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>
              <a:buNone/>
            </a:pPr>
            <a:r>
              <a:rPr lang="ru-RU" sz="1600" dirty="0" smtClean="0"/>
              <a:t>    </a:t>
            </a:r>
            <a:r>
              <a:rPr lang="ru-RU" sz="2200" dirty="0" smtClean="0"/>
              <a:t>формирование отдаленных прогрессирующих нарушений</a:t>
            </a:r>
          </a:p>
          <a:p>
            <a:pPr algn="just">
              <a:buNone/>
            </a:pPr>
            <a:endParaRPr lang="ru-RU" sz="1600" dirty="0" smtClean="0"/>
          </a:p>
          <a:p>
            <a:pPr algn="just"/>
            <a:r>
              <a:rPr lang="ru-RU" sz="1900" dirty="0" err="1" smtClean="0"/>
              <a:t>вегето-сосудистой</a:t>
            </a:r>
            <a:r>
              <a:rPr lang="ru-RU" sz="1900" dirty="0" smtClean="0"/>
              <a:t> системы</a:t>
            </a:r>
          </a:p>
          <a:p>
            <a:pPr algn="just"/>
            <a:r>
              <a:rPr lang="ru-RU" sz="1900" dirty="0" smtClean="0"/>
              <a:t>эндокринной системы</a:t>
            </a:r>
          </a:p>
          <a:p>
            <a:pPr algn="just"/>
            <a:r>
              <a:rPr lang="ru-RU" sz="1900" dirty="0" smtClean="0"/>
              <a:t>когнитивных функций</a:t>
            </a:r>
          </a:p>
          <a:p>
            <a:pPr algn="just"/>
            <a:r>
              <a:rPr lang="ru-RU" sz="1900" dirty="0" smtClean="0"/>
              <a:t>психической деятельности</a:t>
            </a:r>
          </a:p>
          <a:p>
            <a:pPr algn="just"/>
            <a:r>
              <a:rPr lang="ru-RU" sz="1900" dirty="0" smtClean="0"/>
              <a:t>пароксизмальной активности</a:t>
            </a:r>
          </a:p>
          <a:p>
            <a:pPr algn="just"/>
            <a:endParaRPr lang="ru-RU" sz="1600" dirty="0" smtClean="0"/>
          </a:p>
          <a:p>
            <a:pPr algn="just">
              <a:buNone/>
            </a:pPr>
            <a:r>
              <a:rPr lang="ru-RU" sz="1400" dirty="0" smtClean="0"/>
              <a:t>                                                                             </a:t>
            </a:r>
          </a:p>
          <a:p>
            <a:pPr algn="just">
              <a:buNone/>
            </a:pPr>
            <a:r>
              <a:rPr lang="ru-RU" sz="1900" dirty="0" smtClean="0"/>
              <a:t>                                              нарушение  энергетического обмена</a:t>
            </a:r>
            <a:r>
              <a:rPr lang="ru-RU" sz="1700" dirty="0" smtClean="0"/>
              <a:t>      </a:t>
            </a:r>
          </a:p>
          <a:p>
            <a:pPr algn="just">
              <a:buNone/>
            </a:pPr>
            <a:r>
              <a:rPr lang="ru-RU" sz="1400" dirty="0" smtClean="0"/>
              <a:t>                                                                              </a:t>
            </a:r>
          </a:p>
          <a:p>
            <a:pPr algn="just">
              <a:buNone/>
            </a:pPr>
            <a:r>
              <a:rPr lang="ru-RU" sz="1900" dirty="0" smtClean="0"/>
              <a:t>                                     нарушение  внутримозговой гемодинамики</a:t>
            </a:r>
            <a:endParaRPr lang="ru-RU" sz="19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</a:rPr>
              <a:t>ДИНАМИКА ПОСТТРАВМАТИЧЕСКИХ ИЗМЕНЕНИЙ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923928" y="2492896"/>
            <a:ext cx="151216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580112" y="3645024"/>
            <a:ext cx="29523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дисфункция структур лимбико-ретикулярного комплекса</a:t>
            </a:r>
            <a:endParaRPr lang="ru-RU" dirty="0"/>
          </a:p>
        </p:txBody>
      </p:sp>
      <p:sp>
        <p:nvSpPr>
          <p:cNvPr id="23" name="Стрелка влево 22"/>
          <p:cNvSpPr/>
          <p:nvPr/>
        </p:nvSpPr>
        <p:spPr>
          <a:xfrm>
            <a:off x="4211960" y="3645024"/>
            <a:ext cx="1152128" cy="844672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6804248" y="472514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923928" y="5229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3851920" y="5229200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203848" y="566124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6876256" y="3140968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2627784" y="3140968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хроническое заболевание головного мозга, возникающее вследствие перенесенной ЧМТ в различные сроки с момента черепно-мозговой травмы и характеризующееся повторными </a:t>
            </a:r>
            <a:r>
              <a:rPr lang="ru-RU" dirty="0" err="1" smtClean="0"/>
              <a:t>непровоцируемыми</a:t>
            </a:r>
            <a:r>
              <a:rPr lang="ru-RU" dirty="0" smtClean="0"/>
              <a:t> эпилептическими приступами </a:t>
            </a:r>
          </a:p>
          <a:p>
            <a:pPr>
              <a:buNone/>
            </a:pPr>
            <a:r>
              <a:rPr lang="ru-RU" sz="2400" dirty="0" smtClean="0"/>
              <a:t>  (</a:t>
            </a:r>
            <a:r>
              <a:rPr lang="ru-RU" sz="2400" dirty="0" err="1" smtClean="0"/>
              <a:t>Гехт</a:t>
            </a:r>
            <a:r>
              <a:rPr lang="ru-RU" sz="2400" dirty="0" smtClean="0"/>
              <a:t> А.Б., Куркина И.В., Локшина О.Б. и др.,1999, </a:t>
            </a:r>
            <a:r>
              <a:rPr lang="ru-RU" sz="2400" dirty="0" err="1" smtClean="0"/>
              <a:t>Лихтерман</a:t>
            </a:r>
            <a:r>
              <a:rPr lang="ru-RU" sz="2400" dirty="0" smtClean="0"/>
              <a:t> Л.Б., 2009, </a:t>
            </a:r>
            <a:r>
              <a:rPr lang="ru-RU" sz="2400" dirty="0" err="1" smtClean="0"/>
              <a:t>Thorn</a:t>
            </a:r>
            <a:r>
              <a:rPr lang="ru-RU" sz="2400" dirty="0" smtClean="0"/>
              <a:t> М., 2003).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Посттравматическая эпилепсия — это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28374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КЛАССИФИКАЦИЯ ПОСТТРАВМАТИЧЕСКИХ  ЭПИЛЕПТИЧЕСКИХ ПРИСТУПОВ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ПО СРОКАМ ВОЗНИКНОВЕНИЯ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3212976"/>
            <a:ext cx="4029844" cy="295922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 -Цитотоксические и метаболические изменения в очаге повреждения мозга</a:t>
            </a:r>
          </a:p>
          <a:p>
            <a:pPr algn="ctr"/>
            <a:r>
              <a:rPr lang="ru-RU" dirty="0" smtClean="0"/>
              <a:t>   -Компрессионное воздействие травматического очага (гематомы)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3212976"/>
            <a:ext cx="4041775" cy="295922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Формирование эпилептического фокуса (посттравматической кисты, рубца, атрофии)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00809"/>
            <a:ext cx="4040188" cy="93610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РАННИЕ</a:t>
            </a:r>
            <a:r>
              <a:rPr lang="ru-RU" sz="3000" b="1" dirty="0" smtClean="0"/>
              <a:t> </a:t>
            </a:r>
            <a:r>
              <a:rPr lang="ru-RU" sz="3200" b="1" dirty="0" smtClean="0"/>
              <a:t>-</a:t>
            </a:r>
            <a:r>
              <a:rPr lang="ru-RU" dirty="0" smtClean="0"/>
              <a:t> </a:t>
            </a:r>
            <a:r>
              <a:rPr lang="ru-RU" sz="2000" dirty="0" smtClean="0"/>
              <a:t>от 0 до 7 суток с момента ЧМТ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700809"/>
            <a:ext cx="4041775" cy="1080119"/>
          </a:xfrm>
        </p:spPr>
        <p:txBody>
          <a:bodyPr>
            <a:normAutofit fontScale="25000" lnSpcReduction="20000"/>
          </a:bodyPr>
          <a:lstStyle/>
          <a:p>
            <a:endParaRPr lang="ru-RU" sz="2800" b="1" dirty="0" smtClean="0"/>
          </a:p>
          <a:p>
            <a:pPr>
              <a:lnSpc>
                <a:spcPct val="120000"/>
              </a:lnSpc>
              <a:spcBef>
                <a:spcPts val="400"/>
              </a:spcBef>
              <a:buNone/>
            </a:pPr>
            <a:r>
              <a:rPr lang="ru-RU" sz="8000" b="1" dirty="0" smtClean="0"/>
              <a:t>ПОЗДНИЕ - </a:t>
            </a:r>
            <a:r>
              <a:rPr lang="ru-RU" sz="8000" dirty="0" smtClean="0"/>
              <a:t>через 7 и более</a:t>
            </a:r>
          </a:p>
          <a:p>
            <a:pPr>
              <a:lnSpc>
                <a:spcPct val="120000"/>
              </a:lnSpc>
              <a:spcBef>
                <a:spcPts val="400"/>
              </a:spcBef>
              <a:buNone/>
            </a:pPr>
            <a:r>
              <a:rPr lang="ru-RU" sz="8000" dirty="0" smtClean="0"/>
              <a:t> суток с момента ЧМТ</a:t>
            </a:r>
          </a:p>
          <a:p>
            <a:pPr>
              <a:buNone/>
            </a:pPr>
            <a:r>
              <a:rPr lang="ru-RU" sz="6000" dirty="0" smtClean="0"/>
              <a:t>   </a:t>
            </a:r>
          </a:p>
        </p:txBody>
      </p:sp>
      <p:sp>
        <p:nvSpPr>
          <p:cNvPr id="7" name="Стрелка вниз 6"/>
          <p:cNvSpPr/>
          <p:nvPr/>
        </p:nvSpPr>
        <p:spPr>
          <a:xfrm rot="10800000">
            <a:off x="2339752" y="2636912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0800000">
            <a:off x="6444208" y="2636912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50628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pPr algn="just">
              <a:buNone/>
            </a:pPr>
            <a:r>
              <a:rPr lang="ru-RU" sz="2600" dirty="0" smtClean="0"/>
              <a:t>  Длительный приём </a:t>
            </a:r>
            <a:r>
              <a:rPr lang="ru-RU" sz="2600" dirty="0" err="1" smtClean="0"/>
              <a:t>антиконвульсантов</a:t>
            </a:r>
            <a:r>
              <a:rPr lang="ru-RU" sz="2600" dirty="0" smtClean="0"/>
              <a:t> усиливает когнитивный дефицит у таких пациентов.</a:t>
            </a:r>
          </a:p>
          <a:p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600" dirty="0" smtClean="0">
                <a:solidFill>
                  <a:schemeClr val="tx1"/>
                </a:solidFill>
              </a:rPr>
              <a:t>При исследовании когнитивных функций у пациентов с ПТЭ в большинстве случаев отмечаются умеренные когнитивные нарушения. При повторении эпилептических приступов до 3-5 раз в неделю определяется более выраженное когнитивное снижение. </a:t>
            </a:r>
            <a:endParaRPr lang="ru-RU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46856" y="2132857"/>
            <a:ext cx="8229600" cy="3600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dirty="0" smtClean="0"/>
              <a:t>коррекция внутримозговой гемодинамики,</a:t>
            </a:r>
          </a:p>
          <a:p>
            <a:pPr algn="just"/>
            <a:r>
              <a:rPr lang="ru-RU" sz="2400" dirty="0" smtClean="0"/>
              <a:t>нормализация </a:t>
            </a:r>
            <a:r>
              <a:rPr lang="ru-RU" sz="2400" dirty="0" err="1" smtClean="0"/>
              <a:t>нейрометаболизма</a:t>
            </a:r>
            <a:r>
              <a:rPr lang="ru-RU" sz="2400" dirty="0" smtClean="0"/>
              <a:t>, </a:t>
            </a:r>
          </a:p>
          <a:p>
            <a:pPr algn="just"/>
            <a:r>
              <a:rPr lang="ru-RU" sz="2400" dirty="0" smtClean="0"/>
              <a:t>коррекция функционирования корково-подкорковых межполушарных взаимосвязей,</a:t>
            </a:r>
          </a:p>
          <a:p>
            <a:pPr algn="just"/>
            <a:r>
              <a:rPr lang="ru-RU" sz="2400" dirty="0" smtClean="0"/>
              <a:t>профилактика и лечение когнитивных нарушений, </a:t>
            </a:r>
          </a:p>
          <a:p>
            <a:pPr algn="just"/>
            <a:r>
              <a:rPr lang="ru-RU" sz="2400" dirty="0" smtClean="0"/>
              <a:t>достижение сбалансированности эпилептической и противоэпилептической систем.</a:t>
            </a:r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600" dirty="0" smtClean="0">
                <a:solidFill>
                  <a:schemeClr val="tx1"/>
                </a:solidFill>
              </a:rPr>
              <a:t>Наиболее важными направлениями патогенетической терапии больных с поздним эпилептическим синдромом (ПЭС) являются:</a:t>
            </a:r>
            <a:endParaRPr lang="ru-RU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1125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уменьшает токсическое действие </a:t>
            </a:r>
            <a:r>
              <a:rPr lang="ru-RU" sz="2400" dirty="0" err="1" smtClean="0"/>
              <a:t>нейротропных</a:t>
            </a:r>
            <a:r>
              <a:rPr lang="ru-RU" sz="2400" dirty="0" smtClean="0"/>
              <a:t> </a:t>
            </a:r>
            <a:r>
              <a:rPr lang="ru-RU" sz="2400" dirty="0" smtClean="0"/>
              <a:t>субстанций, повышает устойчивость ЦНС к стрессам;</a:t>
            </a:r>
            <a:endParaRPr lang="ru-RU" sz="2400" dirty="0" smtClean="0"/>
          </a:p>
          <a:p>
            <a:r>
              <a:rPr lang="ru-RU" sz="2400" dirty="0" smtClean="0"/>
              <a:t>улучшает </a:t>
            </a:r>
            <a:r>
              <a:rPr lang="ru-RU" sz="2400" dirty="0" smtClean="0"/>
              <a:t>когнитивные </a:t>
            </a:r>
            <a:r>
              <a:rPr lang="ru-RU" sz="2400" dirty="0" smtClean="0"/>
              <a:t>функции </a:t>
            </a:r>
            <a:r>
              <a:rPr lang="ru-RU" sz="2400" dirty="0" smtClean="0"/>
              <a:t>(</a:t>
            </a:r>
            <a:r>
              <a:rPr lang="ru-RU" sz="2400" dirty="0" err="1" smtClean="0"/>
              <a:t>ноотропное</a:t>
            </a:r>
            <a:r>
              <a:rPr lang="ru-RU" sz="2400" dirty="0" smtClean="0"/>
              <a:t> действие);</a:t>
            </a:r>
          </a:p>
          <a:p>
            <a:r>
              <a:rPr lang="ru-RU" sz="2400" dirty="0" smtClean="0"/>
              <a:t>активизирует </a:t>
            </a:r>
            <a:r>
              <a:rPr lang="ru-RU" sz="2400" dirty="0" err="1" smtClean="0"/>
              <a:t>репаративные</a:t>
            </a:r>
            <a:r>
              <a:rPr lang="ru-RU" sz="2400" dirty="0" smtClean="0"/>
              <a:t> процессы в </a:t>
            </a:r>
            <a:r>
              <a:rPr lang="ru-RU" sz="2400" dirty="0" smtClean="0"/>
              <a:t>ЦНС;</a:t>
            </a:r>
            <a:endParaRPr lang="ru-RU" sz="2400" dirty="0" smtClean="0"/>
          </a:p>
          <a:p>
            <a:r>
              <a:rPr lang="ru-RU" sz="2400" dirty="0" smtClean="0"/>
              <a:t>оказывает </a:t>
            </a:r>
            <a:r>
              <a:rPr lang="ru-RU" sz="2400" dirty="0" err="1" smtClean="0"/>
              <a:t>церебропротекторное</a:t>
            </a:r>
            <a:r>
              <a:rPr lang="ru-RU" sz="2400" dirty="0" smtClean="0"/>
              <a:t> действие;</a:t>
            </a:r>
          </a:p>
          <a:p>
            <a:r>
              <a:rPr lang="ru-RU" sz="2400" dirty="0" smtClean="0"/>
              <a:t>нормализует соотношение возбуждающих и тормозящих аминокислот в головном мозге;</a:t>
            </a:r>
          </a:p>
          <a:p>
            <a:r>
              <a:rPr lang="ru-RU" sz="2400" dirty="0" smtClean="0"/>
              <a:t>регулирует содержание дофамина и </a:t>
            </a:r>
            <a:r>
              <a:rPr lang="ru-RU" sz="2400" dirty="0" err="1" smtClean="0"/>
              <a:t>серотонина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способствует </a:t>
            </a:r>
            <a:r>
              <a:rPr lang="ru-RU" sz="2400" dirty="0" err="1" smtClean="0"/>
              <a:t>восстановлениию</a:t>
            </a:r>
            <a:r>
              <a:rPr lang="ru-RU" sz="2400" dirty="0" smtClean="0"/>
              <a:t> биоэлектрической активности </a:t>
            </a:r>
            <a:r>
              <a:rPr lang="ru-RU" sz="2400" dirty="0" smtClean="0"/>
              <a:t>нейронов;</a:t>
            </a:r>
          </a:p>
          <a:p>
            <a:r>
              <a:rPr lang="ru-RU" sz="2400" dirty="0" smtClean="0"/>
              <a:t>оказывает противосудорожное действие;</a:t>
            </a:r>
          </a:p>
          <a:p>
            <a:r>
              <a:rPr lang="ru-RU" sz="2400" dirty="0" smtClean="0"/>
              <a:t>влияет </a:t>
            </a:r>
            <a:r>
              <a:rPr lang="ru-RU" sz="2400" dirty="0" smtClean="0"/>
              <a:t>на окислительный стресс (</a:t>
            </a:r>
            <a:r>
              <a:rPr lang="ru-RU" sz="2400" dirty="0" err="1" smtClean="0"/>
              <a:t>антиоксидантный</a:t>
            </a:r>
            <a:r>
              <a:rPr lang="ru-RU" sz="2400" dirty="0" smtClean="0"/>
              <a:t> эффект);</a:t>
            </a:r>
          </a:p>
          <a:p>
            <a:r>
              <a:rPr lang="ru-RU" sz="2400" dirty="0" smtClean="0"/>
              <a:t>имеет </a:t>
            </a:r>
            <a:r>
              <a:rPr lang="ru-RU" sz="2400" dirty="0" err="1" smtClean="0"/>
              <a:t>ГАМК-ергическое</a:t>
            </a:r>
            <a:r>
              <a:rPr lang="ru-RU" sz="2400" dirty="0" smtClean="0"/>
              <a:t> влияние</a:t>
            </a:r>
            <a:r>
              <a:rPr lang="ru-RU" sz="2400" dirty="0" smtClean="0"/>
              <a:t>;</a:t>
            </a:r>
          </a:p>
          <a:p>
            <a:pPr>
              <a:buNone/>
            </a:pPr>
            <a:endParaRPr lang="ru-RU" sz="2400" dirty="0" smtClean="0"/>
          </a:p>
          <a:p>
            <a:pPr algn="just">
              <a:buNone/>
            </a:pPr>
            <a:r>
              <a:rPr lang="ru-RU" sz="2400" dirty="0" smtClean="0"/>
              <a:t>   Таким образом, </a:t>
            </a:r>
            <a:r>
              <a:rPr lang="ru-RU" sz="2400" i="1" dirty="0" smtClean="0"/>
              <a:t>КОРТЕКСИН</a:t>
            </a:r>
            <a:r>
              <a:rPr lang="ru-RU" sz="2400" dirty="0" smtClean="0"/>
              <a:t> уменьшает побочные и токсические действия </a:t>
            </a:r>
            <a:r>
              <a:rPr lang="ru-RU" sz="2400" dirty="0" err="1" smtClean="0"/>
              <a:t>антиконвульсантов</a:t>
            </a:r>
            <a:r>
              <a:rPr lang="ru-RU" sz="2400" dirty="0" smtClean="0"/>
              <a:t>, одновременно потенцирует их противосудорожный эффект.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КОРТЕКСИН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483</TotalTime>
  <Words>1677</Words>
  <Application>Microsoft Office PowerPoint</Application>
  <PresentationFormat>Экран (4:3)</PresentationFormat>
  <Paragraphs>164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КОРРЕКЦИЯ И ПРОФИЛАКТИКА КОГНИТИВНЫХ НАРУШЕНИЙ У ПАЦИЕНТОВ С ПОСТТРАВМАТИЧЕСКОЙ ЭПИЛЕПСИЕЙ (Собственные клинические наблюдения)  </vt:lpstr>
      <vt:lpstr>Актуальность темы</vt:lpstr>
      <vt:lpstr>Слайд 3</vt:lpstr>
      <vt:lpstr>ДИНАМИКА ПОСТТРАВМАТИЧЕСКИХ ИЗМЕНЕНИЙ</vt:lpstr>
      <vt:lpstr>Посттравматическая эпилепсия — это</vt:lpstr>
      <vt:lpstr>КЛАССИФИКАЦИЯ ПОСТТРАВМАТИЧЕСКИХ  ЭПИЛЕПТИЧЕСКИХ ПРИСТУПОВ  ПО СРОКАМ ВОЗНИКНОВЕНИЯ</vt:lpstr>
      <vt:lpstr>При исследовании когнитивных функций у пациентов с ПТЭ в большинстве случаев отмечаются умеренные когнитивные нарушения. При повторении эпилептических приступов до 3-5 раз в неделю определяется более выраженное когнитивное снижение. </vt:lpstr>
      <vt:lpstr>Наиболее важными направлениями патогенетической терапии больных с поздним эпилептическим синдромом (ПЭС) являются:</vt:lpstr>
      <vt:lpstr> КОРТЕКСИН  </vt:lpstr>
      <vt:lpstr>ЦЕЛЬ ИССЛЕДОВАНИЯ:</vt:lpstr>
      <vt:lpstr>ОБЪЕКТ ИССЛЕДОВАНИЯ</vt:lpstr>
      <vt:lpstr> ТОПАМАКС (топирамат) </vt:lpstr>
      <vt:lpstr>МЕТОДЫ ИССЛЕДОВАНИЯ:</vt:lpstr>
      <vt:lpstr>Схема применения КОРТЕКСИНА   и  ТОПАМАКСА</vt:lpstr>
      <vt:lpstr>Факторы риска,  способствующие манифестации ПЭС</vt:lpstr>
      <vt:lpstr>Слайд 16</vt:lpstr>
      <vt:lpstr>СТРУКТУРА ФОКАЛЬНЫХ ЭПИПРИСТУПОВ:  (52 пациента – 51,5%)</vt:lpstr>
      <vt:lpstr>СТРУКТУРА ГЕНЕРАЛИЗОВАННЫХ ЭПИПРИСТУПОВ:</vt:lpstr>
      <vt:lpstr>МРТ  ГОЛОВНОГО МОЗГА</vt:lpstr>
      <vt:lpstr>Динамика нейропсихологических показателей и двигательной активности у пациентов с ПЭС на фоне лечения КОРТЕКСИНОМ и ТОПАМАКСОМ</vt:lpstr>
      <vt:lpstr>Характеристика сенсомоторных функций у пациентов с ПЭС при применении КОРТЕКСИНА и ТОПАМАКСА </vt:lpstr>
      <vt:lpstr> Динамика показателей концентрации и устойчивости внимания у пациентов с ПЭС на фоне лечения КОРТЕКСИНОМ и ТОПАМАКСОМ </vt:lpstr>
      <vt:lpstr>ИЗМЕНЕНИЕ КАЧЕСТВА ЖИЗНИ  (опросник EuroQol-5D-3L)</vt:lpstr>
      <vt:lpstr>Оценка результатов по шкале общего клинического впечатления  (Clinical global impression scale, CGI)</vt:lpstr>
      <vt:lpstr> ВЫВОДЫ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ПОЗДНИЙ ПОСТЭПИЛЕПТИЧЕСКИЙ СИНДРОМ – КЛИНИКО-ДИАГНОСТИЧЕСКАЯ ХАРАКТЕРИСТИКА И ЛЕЧЕНИЕ</dc:title>
  <dc:creator>Администратор</dc:creator>
  <cp:lastModifiedBy>user</cp:lastModifiedBy>
  <cp:revision>81</cp:revision>
  <dcterms:created xsi:type="dcterms:W3CDTF">2020-10-29T09:56:07Z</dcterms:created>
  <dcterms:modified xsi:type="dcterms:W3CDTF">2020-10-30T20:47:24Z</dcterms:modified>
</cp:coreProperties>
</file>