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306" r:id="rId4"/>
    <p:sldId id="258" r:id="rId5"/>
    <p:sldId id="260" r:id="rId6"/>
    <p:sldId id="307" r:id="rId7"/>
    <p:sldId id="303" r:id="rId8"/>
    <p:sldId id="269" r:id="rId9"/>
    <p:sldId id="263" r:id="rId10"/>
    <p:sldId id="267" r:id="rId11"/>
    <p:sldId id="265" r:id="rId12"/>
    <p:sldId id="268" r:id="rId13"/>
    <p:sldId id="270" r:id="rId14"/>
    <p:sldId id="272" r:id="rId15"/>
    <p:sldId id="308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309" r:id="rId26"/>
    <p:sldId id="305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8" autoAdjust="0"/>
    <p:restoredTop sz="94444" autoAdjust="0"/>
  </p:normalViewPr>
  <p:slideViewPr>
    <p:cSldViewPr>
      <p:cViewPr varScale="1">
        <p:scale>
          <a:sx n="101" d="100"/>
          <a:sy n="101" d="100"/>
        </p:scale>
        <p:origin x="-8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A3BD9DA-1034-40D8-AA0B-F161B9240C80}" type="datetimeFigureOut">
              <a:rPr lang="ru-RU"/>
              <a:pPr>
                <a:defRPr/>
              </a:pPr>
              <a:t>01.11.2020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8629DDE-E839-4FFA-ABEC-39AB97E4B2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254648-C221-48B6-9658-DEE0ED352CFB}" type="slidenum">
              <a:rPr lang="ru-RU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1F31A-3501-4FEA-8438-A40A6C6D0CE5}" type="datetimeFigureOut">
              <a:rPr lang="ru-RU"/>
              <a:pPr>
                <a:defRPr/>
              </a:pPr>
              <a:t>01.11.2020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93ECE-6394-46F4-A91F-925E06227B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25064-31A7-45E2-BAD5-2FC64C5FB499}" type="datetimeFigureOut">
              <a:rPr lang="ru-RU"/>
              <a:pPr>
                <a:defRPr/>
              </a:pPr>
              <a:t>01.11.2020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D6711-BEDE-47A5-ACC4-F03B2A6A93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0C3A5-7B7D-4E47-ABA5-948B267080DA}" type="datetimeFigureOut">
              <a:rPr lang="ru-RU"/>
              <a:pPr>
                <a:defRPr/>
              </a:pPr>
              <a:t>01.11.2020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44010-E3B9-47F6-B26D-59FD64BD8B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A56A4-D50B-48C7-9BC2-1FD6B7AB05B9}" type="datetimeFigureOut">
              <a:rPr lang="ru-RU"/>
              <a:pPr>
                <a:defRPr/>
              </a:pPr>
              <a:t>01.11.2020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3EDB5-67EB-4C75-AABA-91CD1CEA41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171E0-F62D-4B61-A6D1-9CF03FCCA1F0}" type="datetimeFigureOut">
              <a:rPr lang="ru-RU"/>
              <a:pPr>
                <a:defRPr/>
              </a:pPr>
              <a:t>01.11.2020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5DFFA-C837-4613-894E-B4B72E51F0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CB8D5-27B9-4B0B-A66D-7129FEDF747B}" type="datetimeFigureOut">
              <a:rPr lang="ru-RU"/>
              <a:pPr>
                <a:defRPr/>
              </a:pPr>
              <a:t>01.11.2020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DD9CF-4068-4783-901F-A723958C81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FF8B6-E666-4399-AFF6-EA0489B1BA7E}" type="datetimeFigureOut">
              <a:rPr lang="ru-RU"/>
              <a:pPr>
                <a:defRPr/>
              </a:pPr>
              <a:t>01.11.2020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2E67B-0FE3-4233-9AE8-6159A23EE4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B879-6D9D-40E6-B55E-275C066A790F}" type="datetimeFigureOut">
              <a:rPr lang="ru-RU"/>
              <a:pPr>
                <a:defRPr/>
              </a:pPr>
              <a:t>01.11.2020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054EE-9A3D-47F0-BDC9-40CBBDA5B7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F3563-B5E2-450C-9F84-0E66F99CD507}" type="datetimeFigureOut">
              <a:rPr lang="ru-RU"/>
              <a:pPr>
                <a:defRPr/>
              </a:pPr>
              <a:t>01.11.2020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21BFC-EFBB-4874-820C-3B5A02CF8B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570BB-0D42-4809-A58D-4BDCF74DE7E6}" type="datetimeFigureOut">
              <a:rPr lang="ru-RU"/>
              <a:pPr>
                <a:defRPr/>
              </a:pPr>
              <a:t>01.11.2020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88F0E-4CC3-444B-97F6-2DBB26A5DE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19683-74C5-4467-8134-9AB75FA6579E}" type="datetimeFigureOut">
              <a:rPr lang="ru-RU"/>
              <a:pPr>
                <a:defRPr/>
              </a:pPr>
              <a:t>01.11.2020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B70E6-C952-481F-BD5E-26EFFB68AC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4A967264-5305-48CA-96D9-5CDB2013D4E2}" type="datetimeFigureOut">
              <a:rPr lang="ru-RU"/>
              <a:pPr>
                <a:defRPr/>
              </a:pPr>
              <a:t>01.11.2020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CE8F2544-80B8-464C-A6C2-AD02CD6172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7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smed.ru/guides/69522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79388" y="836613"/>
            <a:ext cx="8353425" cy="30972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4400" b="1" smtClean="0">
                <a:solidFill>
                  <a:schemeClr val="bg1"/>
                </a:solidFill>
                <a:effectLst/>
              </a:rPr>
              <a:t>Особенности лабораторной диагностики болезни Виллебранда.</a:t>
            </a:r>
            <a:endParaRPr lang="ru-RU" sz="4400" smtClean="0">
              <a:solidFill>
                <a:schemeClr val="bg1"/>
              </a:solidFill>
              <a:effectLst/>
            </a:endParaRPr>
          </a:p>
        </p:txBody>
      </p:sp>
      <p:sp>
        <p:nvSpPr>
          <p:cNvPr id="3076" name="Прямоугольник 2"/>
          <p:cNvSpPr>
            <a:spLocks noChangeArrowheads="1"/>
          </p:cNvSpPr>
          <p:nvPr/>
        </p:nvSpPr>
        <p:spPr bwMode="auto">
          <a:xfrm>
            <a:off x="107950" y="60325"/>
            <a:ext cx="89281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>
                <a:solidFill>
                  <a:schemeClr val="bg1"/>
                </a:solidFill>
                <a:latin typeface="Arial Black" pitchFamily="34" charset="0"/>
              </a:rPr>
              <a:t>ГООВПО «Донецкий национальный медицинский университет им.</a:t>
            </a:r>
          </a:p>
          <a:p>
            <a:pPr algn="ctr">
              <a:buFont typeface="Wingdings 2" pitchFamily="18" charset="2"/>
              <a:buNone/>
            </a:pPr>
            <a:r>
              <a:rPr lang="ru-RU">
                <a:solidFill>
                  <a:schemeClr val="bg1"/>
                </a:solidFill>
                <a:latin typeface="Arial Black" pitchFamily="34" charset="0"/>
              </a:rPr>
              <a:t>М. Горького»</a:t>
            </a:r>
          </a:p>
          <a:p>
            <a:pPr algn="ctr">
              <a:buFont typeface="Wingdings 2" pitchFamily="18" charset="2"/>
              <a:buNone/>
            </a:pPr>
            <a:r>
              <a:rPr lang="ru-RU">
                <a:solidFill>
                  <a:schemeClr val="bg1"/>
                </a:solidFill>
                <a:latin typeface="Arial Black" pitchFamily="34" charset="0"/>
              </a:rPr>
              <a:t>Кафедра трансплантологии и клинической лабораторной диагностики.</a:t>
            </a:r>
          </a:p>
        </p:txBody>
      </p:sp>
      <p:sp>
        <p:nvSpPr>
          <p:cNvPr id="3077" name="Прямоугольник 4"/>
          <p:cNvSpPr>
            <a:spLocks noChangeArrowheads="1"/>
          </p:cNvSpPr>
          <p:nvPr/>
        </p:nvSpPr>
        <p:spPr bwMode="auto">
          <a:xfrm>
            <a:off x="0" y="3933825"/>
            <a:ext cx="9144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sz="2000" b="1" u="sng" dirty="0">
                <a:solidFill>
                  <a:schemeClr val="bg1"/>
                </a:solidFill>
                <a:latin typeface="Palatino Linotype" pitchFamily="18" charset="0"/>
              </a:rPr>
              <a:t>АВТОРЫ :</a:t>
            </a:r>
          </a:p>
          <a:p>
            <a:pPr algn="ctr">
              <a:buFont typeface="Wingdings 2" pitchFamily="18" charset="2"/>
              <a:buNone/>
            </a:pPr>
            <a:r>
              <a:rPr lang="ru-RU" b="1" dirty="0">
                <a:solidFill>
                  <a:schemeClr val="bg1"/>
                </a:solidFill>
                <a:latin typeface="Palatino Linotype" pitchFamily="18" charset="0"/>
              </a:rPr>
              <a:t>асс. Федорова А.В., асс. </a:t>
            </a:r>
            <a:r>
              <a:rPr lang="ru-RU" b="1">
                <a:solidFill>
                  <a:schemeClr val="bg1"/>
                </a:solidFill>
                <a:latin typeface="Palatino Linotype" pitchFamily="18" charset="0"/>
              </a:rPr>
              <a:t>Лисанова</a:t>
            </a:r>
            <a:r>
              <a:rPr lang="ru-RU" b="1" dirty="0">
                <a:solidFill>
                  <a:schemeClr val="bg1"/>
                </a:solidFill>
                <a:latin typeface="Palatino Linotype" pitchFamily="18" charset="0"/>
              </a:rPr>
              <a:t> С.В., асс. Панфилова В.В., асс. Смирнова Т.Я.</a:t>
            </a:r>
          </a:p>
        </p:txBody>
      </p:sp>
      <p:sp>
        <p:nvSpPr>
          <p:cNvPr id="3078" name="Прямоугольник 5"/>
          <p:cNvSpPr>
            <a:spLocks noChangeArrowheads="1"/>
          </p:cNvSpPr>
          <p:nvPr/>
        </p:nvSpPr>
        <p:spPr bwMode="auto">
          <a:xfrm>
            <a:off x="4283968" y="4869160"/>
            <a:ext cx="4392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sz="2000" b="1" u="sng" dirty="0">
                <a:solidFill>
                  <a:schemeClr val="bg1"/>
                </a:solidFill>
                <a:latin typeface="Palatino Linotype" pitchFamily="18" charset="0"/>
              </a:rPr>
              <a:t>Докладчик :  </a:t>
            </a:r>
            <a:r>
              <a:rPr lang="ru-RU" b="1" dirty="0">
                <a:solidFill>
                  <a:schemeClr val="bg1"/>
                </a:solidFill>
                <a:latin typeface="Palatino Linotype" pitchFamily="18" charset="0"/>
              </a:rPr>
              <a:t>асс. Федорова А.В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5008" y="5519172"/>
            <a:ext cx="892899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 smtClean="0">
                <a:solidFill>
                  <a:schemeClr val="bg1"/>
                </a:solidFill>
                <a:latin typeface="yandex-sans" charset="0"/>
              </a:rPr>
              <a:t>IV МЕЖДУНАРОДНЫЙ МЕДИЦИНСКИЙ ФОРУМ ДОНБАССА «НАУКА ПОБЕЖДАТЬ… БОЛЕЗНЬ» посвященный 90-летию Донецкого национального медицинского университета имени М. Горького</a:t>
            </a:r>
            <a:endParaRPr lang="ru-RU" dirty="0">
              <a:solidFill>
                <a:schemeClr val="bg1"/>
              </a:solidFill>
              <a:latin typeface="yandex-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" y="115888"/>
            <a:ext cx="454025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5888"/>
            <a:ext cx="4572000" cy="313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3141663"/>
            <a:ext cx="6337300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6525"/>
            <a:ext cx="882015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Жизнеугрожающие кровотечения более характерны для БВ 3 типа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 ним относятся: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кровотечения/кровоизлияния в центральную нервную систему (ЦНС);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кровотечения/кровоизлияния в желудочно-кишечный тракт (ЖКТ);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кровотечения/кровоизлияния в шею/горло;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забрюшинная гематома.</a:t>
            </a:r>
          </a:p>
        </p:txBody>
      </p:sp>
      <p:pic>
        <p:nvPicPr>
          <p:cNvPr id="13315" name="Picture 2" descr="C:\Users\Angela\Desktop\hq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989138"/>
            <a:ext cx="84963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2987675" y="68263"/>
            <a:ext cx="19923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Диагностика</a:t>
            </a:r>
          </a:p>
        </p:txBody>
      </p:sp>
      <p:sp>
        <p:nvSpPr>
          <p:cNvPr id="3" name="Rectangle 2"/>
          <p:cNvSpPr/>
          <p:nvPr/>
        </p:nvSpPr>
        <p:spPr>
          <a:xfrm>
            <a:off x="214313" y="476250"/>
            <a:ext cx="8715375" cy="63817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Заподозрить БВ возможно при наличии следующих клинических признаков 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кровотечения из незначительных порезов или ран, которые длятся более 15 мин или отсроченно возникают в течение 7 дней после травмы;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эпизоды длительного или повторного кровотечения после хирургического вмешательства или экстракции зубов, в том числе отсроченного характера в течение первых 7—10 дней;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спонтанные или посттравматические гематомы мягких тканей, нехарактерные для объема травмы;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носовые кровотечения, которые длятся более 10 мин, несмотря на физическую компрессию, или требующие медицинского вмешательства;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наличие крови в кале без видимой причины;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желудочно-кишечные кровотечения, не объяснимые язвами или портальной гипертензией;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любые обильные маточные кровотечения, которые длятся более 7—10 дней;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наличие забрюшинных гематом или гемартрозов в анамнезе;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развитие геморрагического синдрома при приеме таких препаратов, как ацетилсалициловая кислота, НПВС, клопидогрел, варфарин или гепарин;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БВ в семейном анамнезе.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f023-001-P369367"/>
          <p:cNvPicPr>
            <a:picLocks noChangeAspect="1" noChangeArrowheads="1"/>
          </p:cNvPicPr>
          <p:nvPr/>
        </p:nvPicPr>
        <p:blipFill>
          <a:blip r:embed="rId2" cstate="print"/>
          <a:srcRect l="56909" t="49301" r="5151"/>
          <a:stretch>
            <a:fillRect/>
          </a:stretch>
        </p:blipFill>
        <p:spPr bwMode="auto">
          <a:xfrm>
            <a:off x="7956550" y="2349500"/>
            <a:ext cx="992188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287338" y="1268413"/>
            <a:ext cx="8891587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4800">
                <a:latin typeface="Calibri" pitchFamily="34" charset="0"/>
              </a:rPr>
              <a:t> </a:t>
            </a:r>
            <a:r>
              <a:rPr lang="ru-RU" sz="3600" u="sng">
                <a:solidFill>
                  <a:srgbClr val="FF0000"/>
                </a:solidFill>
                <a:latin typeface="Calibri" pitchFamily="34" charset="0"/>
              </a:rPr>
              <a:t>Скринговые тесты</a:t>
            </a:r>
          </a:p>
          <a:p>
            <a:pPr>
              <a:spcBef>
                <a:spcPct val="20000"/>
              </a:spcBef>
            </a:pPr>
            <a:r>
              <a:rPr lang="ru-RU" sz="3600" b="1">
                <a:latin typeface="Calibri" pitchFamily="34" charset="0"/>
              </a:rPr>
              <a:t>- </a:t>
            </a:r>
            <a:r>
              <a:rPr lang="ru-RU" sz="28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Время остановки кровотечения </a:t>
            </a:r>
            <a:r>
              <a:rPr lang="ru-RU" sz="2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22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 Дюке,  </a:t>
            </a:r>
            <a:r>
              <a:rPr lang="ru-RU" sz="2200" b="1" u="sng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Айви</a:t>
            </a:r>
            <a:r>
              <a:rPr lang="ru-RU" sz="22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>
              <a:spcBef>
                <a:spcPct val="20000"/>
              </a:spcBef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(удлинено  50% больных, за исключением типа 2</a:t>
            </a:r>
            <a:r>
              <a:rPr lang="en-US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</a:t>
            </a:r>
            <a:r>
              <a:rPr lang="ru-RU" sz="2400">
                <a:latin typeface="Times New Roman" pitchFamily="18" charset="0"/>
              </a:rPr>
              <a:t>) </a:t>
            </a:r>
          </a:p>
          <a:p>
            <a:pPr>
              <a:spcBef>
                <a:spcPct val="20000"/>
              </a:spcBef>
            </a:pPr>
            <a:r>
              <a:rPr lang="ru-RU" sz="3600" b="1">
                <a:latin typeface="Times New Roman" pitchFamily="18" charset="0"/>
              </a:rPr>
              <a:t>- </a:t>
            </a:r>
            <a:r>
              <a:rPr lang="ru-RU" sz="2800" b="1">
                <a:latin typeface="Times New Roman" pitchFamily="18" charset="0"/>
              </a:rPr>
              <a:t>АЧТВ  </a:t>
            </a:r>
            <a:r>
              <a:rPr lang="ru-RU" sz="2400">
                <a:latin typeface="Times New Roman" pitchFamily="18" charset="0"/>
              </a:rPr>
              <a:t>(удлинено при дефиците ф.</a:t>
            </a:r>
            <a:r>
              <a:rPr lang="en-US" sz="2400">
                <a:latin typeface="Times New Roman" pitchFamily="18" charset="0"/>
              </a:rPr>
              <a:t>VIII</a:t>
            </a:r>
            <a:r>
              <a:rPr lang="ru-RU" sz="2400">
                <a:latin typeface="Times New Roman" pitchFamily="18" charset="0"/>
              </a:rPr>
              <a:t>)</a:t>
            </a:r>
          </a:p>
          <a:p>
            <a:pPr marL="571500" lvl="1">
              <a:spcBef>
                <a:spcPct val="20000"/>
              </a:spcBef>
            </a:pPr>
            <a:endParaRPr lang="ru-RU" sz="1400" b="1">
              <a:latin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3600" b="1">
                <a:latin typeface="Times New Roman" pitchFamily="18" charset="0"/>
              </a:rPr>
              <a:t>- </a:t>
            </a:r>
            <a:r>
              <a:rPr lang="ru-RU" sz="2800" b="1">
                <a:latin typeface="Times New Roman" pitchFamily="18" charset="0"/>
              </a:rPr>
              <a:t>Число тромбоцитов</a:t>
            </a:r>
          </a:p>
          <a:p>
            <a:pPr>
              <a:spcBef>
                <a:spcPct val="20000"/>
              </a:spcBef>
            </a:pPr>
            <a:r>
              <a:rPr lang="ru-RU" sz="2400">
                <a:latin typeface="Times New Roman" pitchFamily="18" charset="0"/>
              </a:rPr>
              <a:t>   (тромбоцитопения при 2В тип; дифф. диагностика геморрагического синдрома, подготовка к агрегатометрии)</a:t>
            </a:r>
            <a:endParaRPr lang="en-US" sz="2400">
              <a:latin typeface="Times New Roman" pitchFamily="18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8572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FF0000"/>
                </a:solidFill>
                <a:latin typeface="Calibri" pitchFamily="34" charset="0"/>
              </a:rPr>
              <a:t>Диагностика болезни </a:t>
            </a:r>
            <a:r>
              <a:rPr lang="ru-RU" sz="3600" b="1" dirty="0" err="1" smtClean="0">
                <a:solidFill>
                  <a:srgbClr val="FF0000"/>
                </a:solidFill>
                <a:latin typeface="Calibri" pitchFamily="34" charset="0"/>
              </a:rPr>
              <a:t>Виллебранда</a:t>
            </a:r>
            <a:endParaRPr lang="ru-RU" sz="36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5365" name="Picture 2" descr="C:\Users\Николай\Desktop\Заметки по БВ\Агргеаты тромбоцитов при 2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5516563"/>
            <a:ext cx="1033462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CA-50 Photo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7325" y="3405188"/>
            <a:ext cx="1336675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313"/>
            <a:ext cx="9144000" cy="7143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FF0000"/>
                </a:solidFill>
                <a:latin typeface="Calibri" pitchFamily="34" charset="0"/>
              </a:rPr>
              <a:t>Диагностика болезни </a:t>
            </a:r>
            <a:r>
              <a:rPr lang="ru-RU" sz="3600" b="1" dirty="0" err="1" smtClean="0">
                <a:solidFill>
                  <a:srgbClr val="FF0000"/>
                </a:solidFill>
                <a:latin typeface="Calibri" pitchFamily="34" charset="0"/>
              </a:rPr>
              <a:t>Виллебранда</a:t>
            </a:r>
            <a:endParaRPr lang="ru-RU" sz="36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0" y="1066800"/>
            <a:ext cx="9144000" cy="5791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46083" name="Rectangle 3"/>
          <p:cNvSpPr txBox="1">
            <a:spLocks noChangeArrowheads="1"/>
          </p:cNvSpPr>
          <p:nvPr/>
        </p:nvSpPr>
        <p:spPr bwMode="auto">
          <a:xfrm>
            <a:off x="500063" y="1071563"/>
            <a:ext cx="8072437" cy="5572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858838" indent="-2873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ru-RU" sz="2800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Диагностические тесты</a:t>
            </a:r>
            <a:endParaRPr lang="en-US" sz="2800" u="sng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24000" lvl="1" eaLnBrk="1" hangingPunct="1">
              <a:lnSpc>
                <a:spcPct val="114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ru-RU" sz="2800" b="1" u="sng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Концентрация антигена </a:t>
            </a:r>
            <a:r>
              <a:rPr lang="ru-RU" sz="2800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ФВ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VWF:Ag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24000" lvl="1" eaLnBrk="1" hangingPunct="1">
              <a:lnSpc>
                <a:spcPct val="114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ru-RU" sz="2800" b="1" u="sng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Активность ФВ в </a:t>
            </a:r>
            <a:r>
              <a:rPr lang="ru-RU" sz="2800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плазме</a:t>
            </a:r>
            <a:r>
              <a:rPr lang="en-US" sz="2800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VWF:RCo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24000" lvl="1" eaLnBrk="1" hangingPunct="1">
              <a:lnSpc>
                <a:spcPct val="114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ru-RU" sz="2800" b="1" u="sng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Активность фактора </a:t>
            </a:r>
            <a:r>
              <a:rPr lang="en-US" sz="2800" b="1" u="sng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VIII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(FVIII:C)</a:t>
            </a:r>
          </a:p>
          <a:p>
            <a:pPr marL="324000" lvl="1" eaLnBrk="1" hangingPunct="1">
              <a:lnSpc>
                <a:spcPct val="114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ru-RU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Мультимерный</a:t>
            </a: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анализ</a:t>
            </a:r>
            <a:endParaRPr lang="en-US" sz="28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24000" lvl="1" eaLnBrk="1" hangingPunct="1">
              <a:lnSpc>
                <a:spcPct val="114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ru-RU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Агрегатометрия</a:t>
            </a: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тромбоцитов, индуцированная </a:t>
            </a:r>
            <a:r>
              <a:rPr lang="ru-RU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ристоцетином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RIPA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</a:p>
          <a:p>
            <a:pPr marL="324000" lvl="1" eaLnBrk="1" hangingPunct="1">
              <a:lnSpc>
                <a:spcPct val="114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Коллаген </a:t>
            </a:r>
            <a:r>
              <a:rPr lang="ru-RU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связывающая активность 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ФВ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WF:CB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24000" lvl="1" eaLnBrk="1" hangingPunct="1">
              <a:lnSpc>
                <a:spcPct val="114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Фактор-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VIII-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связывающая активность ФВ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VWF:FVIIIB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24000" lvl="1" eaLnBrk="1" hangingPunct="1">
              <a:lnSpc>
                <a:spcPct val="114000"/>
              </a:lnSpc>
              <a:spcBef>
                <a:spcPct val="20000"/>
              </a:spcBef>
              <a:buFontTx/>
              <a:buChar char="–"/>
              <a:defRPr/>
            </a:pPr>
            <a:endParaRPr lang="en-US" sz="2800" dirty="0">
              <a:solidFill>
                <a:srgbClr val="FFC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1" eaLnBrk="1" hangingPunct="1">
              <a:spcBef>
                <a:spcPct val="20000"/>
              </a:spcBef>
              <a:buFontTx/>
              <a:buChar char="–"/>
              <a:defRPr/>
            </a:pPr>
            <a:endParaRPr lang="en-US" sz="3200" dirty="0">
              <a:solidFill>
                <a:srgbClr val="FFFFFF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/>
              <a:t>Лабораторные анализы на БВ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539750" y="765175"/>
          <a:ext cx="8229600" cy="5822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80862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Анализ</a:t>
                      </a:r>
                      <a:endParaRPr lang="ru-RU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Цель</a:t>
                      </a:r>
                      <a:endParaRPr lang="ru-RU" sz="1800" dirty="0"/>
                    </a:p>
                  </a:txBody>
                  <a:tcPr marT="45707" marB="45707"/>
                </a:tc>
              </a:tr>
              <a:tr h="914280">
                <a:tc>
                  <a:txBody>
                    <a:bodyPr/>
                    <a:lstStyle/>
                    <a:p>
                      <a:r>
                        <a:rPr lang="ru-RU" sz="1800" dirty="0" err="1" smtClean="0"/>
                        <a:t>Коагуляционная</a:t>
                      </a:r>
                      <a:r>
                        <a:rPr lang="ru-RU" sz="1800" dirty="0" smtClean="0"/>
                        <a:t> активность фактора VIII (FVIII:C)</a:t>
                      </a:r>
                      <a:endParaRPr lang="ru-RU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Измерение функциональной активности фактора VIII </a:t>
                      </a:r>
                    </a:p>
                    <a:p>
                      <a:endParaRPr lang="ru-RU" sz="1800" dirty="0"/>
                    </a:p>
                  </a:txBody>
                  <a:tcPr marT="45707" marB="45707"/>
                </a:tc>
              </a:tr>
              <a:tr h="80862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Антиген фактора фон </a:t>
                      </a:r>
                      <a:r>
                        <a:rPr lang="ru-RU" sz="1800" dirty="0" err="1" smtClean="0"/>
                        <a:t>Виллебранда</a:t>
                      </a:r>
                      <a:r>
                        <a:rPr lang="ru-RU" sz="1800" dirty="0" smtClean="0"/>
                        <a:t> (</a:t>
                      </a:r>
                      <a:r>
                        <a:rPr lang="ru-RU" sz="1800" dirty="0" err="1" smtClean="0"/>
                        <a:t>VWF:Ag</a:t>
                      </a:r>
                      <a:r>
                        <a:rPr lang="ru-RU" sz="1800" dirty="0" smtClean="0"/>
                        <a:t>)</a:t>
                      </a:r>
                      <a:endParaRPr lang="ru-RU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Измерение количества VWF</a:t>
                      </a:r>
                    </a:p>
                    <a:p>
                      <a:endParaRPr lang="ru-RU" sz="1800" dirty="0"/>
                    </a:p>
                  </a:txBody>
                  <a:tcPr marT="45707" marB="45707"/>
                </a:tc>
              </a:tr>
              <a:tr h="914280">
                <a:tc>
                  <a:txBody>
                    <a:bodyPr/>
                    <a:lstStyle/>
                    <a:p>
                      <a:r>
                        <a:rPr lang="ru-RU" sz="1800" dirty="0" err="1" smtClean="0"/>
                        <a:t>Ристоцетин-кофакторная</a:t>
                      </a:r>
                      <a:r>
                        <a:rPr lang="ru-RU" sz="1800" dirty="0" smtClean="0"/>
                        <a:t> и/или </a:t>
                      </a:r>
                      <a:r>
                        <a:rPr lang="ru-RU" sz="1800" dirty="0" err="1" smtClean="0"/>
                        <a:t>коллагенсвязывающая</a:t>
                      </a:r>
                      <a:r>
                        <a:rPr lang="ru-RU" sz="1800" dirty="0" smtClean="0"/>
                        <a:t> активность (</a:t>
                      </a:r>
                      <a:r>
                        <a:rPr lang="ru-RU" sz="1800" dirty="0" err="1" smtClean="0"/>
                        <a:t>VWF:RCo</a:t>
                      </a:r>
                      <a:r>
                        <a:rPr lang="ru-RU" sz="1800" dirty="0" smtClean="0"/>
                        <a:t> и/или VWF:CB)</a:t>
                      </a:r>
                      <a:endParaRPr lang="ru-RU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Измерение функциональной активности VWF</a:t>
                      </a:r>
                    </a:p>
                    <a:p>
                      <a:endParaRPr lang="ru-RU" sz="1800" dirty="0"/>
                    </a:p>
                  </a:txBody>
                  <a:tcPr marT="45707" marB="45707"/>
                </a:tc>
              </a:tr>
              <a:tr h="1188569">
                <a:tc>
                  <a:txBody>
                    <a:bodyPr/>
                    <a:lstStyle/>
                    <a:p>
                      <a:r>
                        <a:rPr lang="ru-RU" sz="1800" dirty="0" err="1" smtClean="0"/>
                        <a:t>Мультимеры</a:t>
                      </a:r>
                      <a:r>
                        <a:rPr lang="ru-RU" sz="1800" dirty="0" smtClean="0"/>
                        <a:t> фактора фон </a:t>
                      </a:r>
                      <a:r>
                        <a:rPr lang="ru-RU" sz="1800" dirty="0" err="1" smtClean="0"/>
                        <a:t>Виллебранда</a:t>
                      </a:r>
                      <a:endParaRPr lang="ru-RU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Позволяет увидеть, насколько хорошо </a:t>
                      </a:r>
                      <a:r>
                        <a:rPr lang="ru-RU" sz="1800" dirty="0" err="1" smtClean="0"/>
                        <a:t>мультимеризован</a:t>
                      </a:r>
                      <a:r>
                        <a:rPr lang="ru-RU" sz="1800" dirty="0" smtClean="0"/>
                        <a:t> (соединён в цепочки) мономер VWF </a:t>
                      </a:r>
                    </a:p>
                    <a:p>
                      <a:endParaRPr lang="ru-RU" sz="1800" dirty="0"/>
                    </a:p>
                  </a:txBody>
                  <a:tcPr marT="45707" marB="45707"/>
                </a:tc>
              </a:tr>
              <a:tr h="1188569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Агрегация тромбоцитов, индуцированная </a:t>
                      </a:r>
                      <a:r>
                        <a:rPr lang="ru-RU" sz="1800" dirty="0" err="1" smtClean="0"/>
                        <a:t>ристоцетином</a:t>
                      </a:r>
                      <a:r>
                        <a:rPr lang="ru-RU" sz="1800" dirty="0" smtClean="0"/>
                        <a:t> (RIPA)</a:t>
                      </a:r>
                      <a:endParaRPr lang="ru-RU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Измерение чувствительности VWF к </a:t>
                      </a:r>
                      <a:r>
                        <a:rPr lang="ru-RU" sz="1800" dirty="0" err="1" smtClean="0"/>
                        <a:t>ристоцетину</a:t>
                      </a:r>
                      <a:r>
                        <a:rPr lang="ru-RU" sz="1800" dirty="0" smtClean="0"/>
                        <a:t> (способствует диагностике БВ типа 2B)</a:t>
                      </a:r>
                    </a:p>
                    <a:p>
                      <a:endParaRPr lang="ru-RU" sz="1800" dirty="0"/>
                    </a:p>
                  </a:txBody>
                  <a:tcPr marT="45707" marB="45707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 txBox="1">
            <a:spLocks noChangeArrowheads="1"/>
          </p:cNvSpPr>
          <p:nvPr/>
        </p:nvSpPr>
        <p:spPr bwMode="auto">
          <a:xfrm>
            <a:off x="15875" y="1341438"/>
            <a:ext cx="91440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1" indent="-5715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 определения – ИФА </a:t>
            </a:r>
            <a:r>
              <a:rPr lang="en-US" sz="2400" b="1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VWF:Ag</a:t>
            </a:r>
            <a:endParaRPr lang="ru-RU" sz="2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1143000" lvl="1" indent="-5715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Определяется уровень самого белка в плазме</a:t>
            </a:r>
          </a:p>
          <a:p>
            <a:pPr marL="1143000" lvl="1" indent="-5715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Желательно учитывать группу крови пациента (концентрация ниже в   группе крови </a:t>
            </a:r>
            <a:r>
              <a:rPr lang="ru-RU" sz="2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0(!)</a:t>
            </a: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более быстрое расщепление, Т</a:t>
            </a:r>
            <a:r>
              <a:rPr lang="ru-RU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1/2</a:t>
            </a: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&lt;</a:t>
            </a: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10часов)</a:t>
            </a:r>
          </a:p>
          <a:p>
            <a:pPr marL="1143000" lvl="1" indent="-5715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Референсный интервал  </a:t>
            </a:r>
          </a:p>
          <a:p>
            <a:pPr marL="1143000" lvl="1" indent="-571500">
              <a:spcBef>
                <a:spcPct val="20000"/>
              </a:spcBef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lang="ru-RU" sz="2400" u="sng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0,5 – 1,5 ЕД/мл </a:t>
            </a: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(50 – 150 %)</a:t>
            </a:r>
          </a:p>
          <a:p>
            <a:pPr marL="342900" indent="-342900">
              <a:spcBef>
                <a:spcPct val="20000"/>
              </a:spcBef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lang="ru-RU" sz="2000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3-5% здоровых людей – 30-50%</a:t>
            </a:r>
          </a:p>
          <a:p>
            <a:pPr marL="342900" indent="-342900">
              <a:spcBef>
                <a:spcPct val="20000"/>
              </a:spcBef>
            </a:pPr>
            <a:r>
              <a:rPr lang="ru-RU" sz="2000" i="1">
                <a:latin typeface="Calibri" pitchFamily="34" charset="0"/>
              </a:rPr>
              <a:t>      </a:t>
            </a:r>
            <a:endParaRPr lang="en-US" sz="2000" i="1">
              <a:latin typeface="Calibri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76250"/>
            <a:ext cx="9169400" cy="720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accent2"/>
                </a:solidFill>
                <a:latin typeface="Calibri" pitchFamily="34" charset="0"/>
              </a:rPr>
              <a:t>1) Концентрация антигена ФВ</a:t>
            </a:r>
          </a:p>
        </p:txBody>
      </p:sp>
      <p:pic>
        <p:nvPicPr>
          <p:cNvPr id="18436" name="Объект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5013325"/>
            <a:ext cx="1992312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3713163"/>
            <a:ext cx="5192712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7472363" y="4149725"/>
            <a:ext cx="617537" cy="498475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260350"/>
            <a:ext cx="8501062" cy="954088"/>
          </a:xfrm>
        </p:spPr>
        <p:txBody>
          <a:bodyPr/>
          <a:lstStyle/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2100" b="1" dirty="0" smtClean="0">
                <a:solidFill>
                  <a:schemeClr val="accent2"/>
                </a:solidFill>
                <a:latin typeface="New Time Roman"/>
              </a:rPr>
              <a:t>2</a:t>
            </a:r>
            <a:r>
              <a:rPr lang="ru-RU" sz="2100" b="1" dirty="0" smtClean="0">
                <a:solidFill>
                  <a:schemeClr val="accent2"/>
                </a:solidFill>
                <a:latin typeface="New Time Roman"/>
              </a:rPr>
              <a:t>) Активность ФВ</a:t>
            </a:r>
            <a:r>
              <a:rPr lang="en-US" sz="21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VWF:RCo</a:t>
            </a:r>
            <a:r>
              <a:rPr lang="ru-RU" sz="2100" b="1" dirty="0" smtClean="0">
                <a:solidFill>
                  <a:schemeClr val="accent2"/>
                </a:solidFill>
                <a:latin typeface="New Time Roman"/>
              </a:rPr>
              <a:t> (</a:t>
            </a:r>
            <a:r>
              <a:rPr lang="ru-RU" sz="2100" b="1" dirty="0" err="1" smtClean="0">
                <a:solidFill>
                  <a:schemeClr val="accent2"/>
                </a:solidFill>
                <a:latin typeface="New Time Roman"/>
              </a:rPr>
              <a:t>ристоцетин</a:t>
            </a:r>
            <a:r>
              <a:rPr lang="ru-RU" sz="2100" b="1" dirty="0" smtClean="0">
                <a:solidFill>
                  <a:schemeClr val="accent2"/>
                </a:solidFill>
                <a:latin typeface="New Time Roman"/>
              </a:rPr>
              <a:t> – </a:t>
            </a:r>
            <a:r>
              <a:rPr lang="ru-RU" sz="2100" b="1" dirty="0" err="1" smtClean="0">
                <a:solidFill>
                  <a:schemeClr val="accent2"/>
                </a:solidFill>
                <a:latin typeface="New Time Roman"/>
              </a:rPr>
              <a:t>кофакторная</a:t>
            </a:r>
            <a:r>
              <a:rPr lang="ru-RU" sz="2100" b="1" dirty="0" smtClean="0">
                <a:solidFill>
                  <a:schemeClr val="accent2"/>
                </a:solidFill>
                <a:latin typeface="New Time Roman"/>
              </a:rPr>
              <a:t> активность)</a:t>
            </a:r>
          </a:p>
        </p:txBody>
      </p:sp>
      <p:sp>
        <p:nvSpPr>
          <p:cNvPr id="19459" name="Rectangle 3"/>
          <p:cNvSpPr txBox="1">
            <a:spLocks noChangeArrowheads="1"/>
          </p:cNvSpPr>
          <p:nvPr/>
        </p:nvSpPr>
        <p:spPr bwMode="auto">
          <a:xfrm>
            <a:off x="0" y="1214438"/>
            <a:ext cx="9144000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1500" lvl="1">
              <a:spcBef>
                <a:spcPct val="20000"/>
              </a:spcBef>
            </a:pPr>
            <a:r>
              <a:rPr lang="ru-RU" sz="2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 определения – агрегатометрия (к «смеси» стандартных тромбоцитов и ристоцетина добавляется плазма пациента).</a:t>
            </a:r>
            <a:r>
              <a:rPr lang="ru-RU" altLang="ru-RU" sz="2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Без участия ф. Виллебранда тромбоциты не могут агрегировать. </a:t>
            </a:r>
          </a:p>
          <a:p>
            <a:pPr marL="571500" lvl="1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большая вариабельность (10-15%)  </a:t>
            </a:r>
            <a:r>
              <a:rPr lang="ru-RU" sz="21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референсные значения – </a:t>
            </a:r>
            <a:endParaRPr lang="en-US" sz="2100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571500" lvl="1">
              <a:spcBef>
                <a:spcPct val="20000"/>
              </a:spcBef>
            </a:pPr>
            <a:r>
              <a:rPr lang="ru-RU" sz="2100" b="1" u="sng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менее 50%)</a:t>
            </a:r>
            <a:endParaRPr lang="en-US" sz="2100" b="1" u="sng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571500" lvl="1">
              <a:spcBef>
                <a:spcPct val="20000"/>
              </a:spcBef>
            </a:pPr>
            <a:endParaRPr lang="en-US" sz="20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571500" lvl="1">
              <a:spcBef>
                <a:spcPct val="20000"/>
              </a:spcBef>
            </a:pPr>
            <a:endParaRPr lang="en-US">
              <a:latin typeface="New Time Roman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076575"/>
            <a:ext cx="4230688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068638"/>
            <a:ext cx="3471863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 l="40718" t="9776" r="6171" b="5595"/>
          <a:stretch>
            <a:fillRect/>
          </a:stretch>
        </p:blipFill>
        <p:spPr>
          <a:xfrm>
            <a:off x="627063" y="1684338"/>
            <a:ext cx="3276600" cy="3995737"/>
          </a:xfrm>
        </p:spPr>
      </p:pic>
      <p:pic>
        <p:nvPicPr>
          <p:cNvPr id="20483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40411" t="9273" r="6534" b="6500"/>
          <a:stretch>
            <a:fillRect/>
          </a:stretch>
        </p:blipFill>
        <p:spPr>
          <a:xfrm>
            <a:off x="5041900" y="1717675"/>
            <a:ext cx="3275013" cy="4025900"/>
          </a:xfrm>
        </p:spPr>
      </p:pic>
      <p:grpSp>
        <p:nvGrpSpPr>
          <p:cNvPr id="20484" name="Группа 3"/>
          <p:cNvGrpSpPr>
            <a:grpSpLocks/>
          </p:cNvGrpSpPr>
          <p:nvPr/>
        </p:nvGrpSpPr>
        <p:grpSpPr bwMode="auto">
          <a:xfrm>
            <a:off x="1008063" y="2225675"/>
            <a:ext cx="2771775" cy="2514600"/>
            <a:chOff x="990600" y="968375"/>
            <a:chExt cx="2772309" cy="2514600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990600" y="1223963"/>
              <a:ext cx="2772309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1098571" y="968375"/>
              <a:ext cx="0" cy="251460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85" name="Группа 1"/>
          <p:cNvGrpSpPr>
            <a:grpSpLocks/>
          </p:cNvGrpSpPr>
          <p:nvPr/>
        </p:nvGrpSpPr>
        <p:grpSpPr bwMode="auto">
          <a:xfrm>
            <a:off x="5364163" y="2225675"/>
            <a:ext cx="2808287" cy="2638425"/>
            <a:chOff x="5486400" y="845170"/>
            <a:chExt cx="2808312" cy="2637805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>
              <a:off x="5486400" y="1067368"/>
              <a:ext cx="2808312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638801" y="845170"/>
              <a:ext cx="0" cy="2637805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Прямоугольник 16"/>
          <p:cNvSpPr/>
          <p:nvPr/>
        </p:nvSpPr>
        <p:spPr>
          <a:xfrm>
            <a:off x="1661059" y="5655087"/>
            <a:ext cx="1380506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>
                <a:ln w="18000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+mn-cs"/>
              </a:rPr>
              <a:t>Норма</a:t>
            </a:r>
          </a:p>
          <a:p>
            <a:pPr algn="ctr">
              <a:defRPr/>
            </a:pPr>
            <a:r>
              <a:rPr lang="ru-RU" sz="2800" b="1" dirty="0">
                <a:ln w="18000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+mn-cs"/>
              </a:rPr>
              <a:t>(116%)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974868" y="5716643"/>
            <a:ext cx="3586751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dirty="0">
                <a:ln w="18000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+mn-cs"/>
              </a:rPr>
              <a:t>Умеренное</a:t>
            </a:r>
            <a:r>
              <a:rPr lang="en-US" sz="2800" b="1" dirty="0">
                <a:ln w="18000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ru-RU" sz="2800" b="1" dirty="0">
                <a:ln w="18000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+mn-cs"/>
              </a:rPr>
              <a:t>снижение</a:t>
            </a:r>
          </a:p>
          <a:p>
            <a:pPr algn="ctr">
              <a:defRPr/>
            </a:pPr>
            <a:r>
              <a:rPr lang="ru-RU" sz="2800" b="1" dirty="0">
                <a:ln w="18000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+mn-cs"/>
              </a:rPr>
              <a:t>(38%)</a:t>
            </a:r>
          </a:p>
        </p:txBody>
      </p:sp>
      <p:sp>
        <p:nvSpPr>
          <p:cNvPr id="20488" name="Прямоугольник 5"/>
          <p:cNvSpPr>
            <a:spLocks noChangeArrowheads="1"/>
          </p:cNvSpPr>
          <p:nvPr/>
        </p:nvSpPr>
        <p:spPr bwMode="auto">
          <a:xfrm>
            <a:off x="0" y="476250"/>
            <a:ext cx="9324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New Time Roman"/>
              </a:rPr>
              <a:t>2</a:t>
            </a:r>
            <a:r>
              <a:rPr lang="ru-RU" sz="2400" b="1">
                <a:solidFill>
                  <a:schemeClr val="accent2"/>
                </a:solidFill>
                <a:latin typeface="New Time Roman"/>
              </a:rPr>
              <a:t>) Активность ФВ (ристоцетин – кофакторная активность)</a:t>
            </a:r>
            <a:endParaRPr lang="ru-RU" sz="2400" b="1">
              <a:latin typeface="Palatino Linotyp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 txBox="1">
            <a:spLocks noChangeArrowheads="1"/>
          </p:cNvSpPr>
          <p:nvPr/>
        </p:nvSpPr>
        <p:spPr bwMode="auto">
          <a:xfrm>
            <a:off x="323850" y="1341438"/>
            <a:ext cx="858837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28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Клоттинговый метод</a:t>
            </a:r>
            <a:r>
              <a:rPr lang="ru-RU" sz="2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определения (коагулометрия)</a:t>
            </a:r>
          </a:p>
          <a:p>
            <a:pPr marL="342900" indent="-342900">
              <a:spcBef>
                <a:spcPct val="20000"/>
              </a:spcBef>
            </a:pPr>
            <a:r>
              <a:rPr lang="ru-RU" sz="2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Референсные значения </a:t>
            </a:r>
            <a:r>
              <a:rPr lang="ru-RU" sz="28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70 – 150 %</a:t>
            </a:r>
            <a:endParaRPr lang="ru-RU" sz="28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ru-RU" sz="2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Может быть снижена незначительно или </a:t>
            </a:r>
            <a:endParaRPr lang="en-US" sz="28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ru-RU" sz="2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существенно</a:t>
            </a:r>
            <a:r>
              <a:rPr lang="en-US" sz="2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(2N)</a:t>
            </a:r>
            <a:endParaRPr lang="ru-RU" sz="28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ru-RU" sz="2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ru-RU" sz="2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Также, как и у ФВ, </a:t>
            </a:r>
          </a:p>
          <a:p>
            <a:pPr marL="342900" indent="-342900">
              <a:spcBef>
                <a:spcPct val="20000"/>
              </a:spcBef>
            </a:pPr>
            <a:r>
              <a:rPr lang="ru-RU" sz="2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м.б. зависимость от группы крови</a:t>
            </a:r>
            <a:endParaRPr lang="en-US" sz="28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ru-RU" sz="2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гр.0 – 90%; гр. А,В,АВ – 132%</a:t>
            </a:r>
            <a:r>
              <a:rPr lang="en-US" sz="2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ru-RU" sz="2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marL="342900" indent="-342900">
              <a:spcBef>
                <a:spcPct val="20000"/>
              </a:spcBef>
            </a:pPr>
            <a:endParaRPr lang="ru-RU" sz="28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ru-RU" sz="2000">
                <a:latin typeface="Calibri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2000">
                <a:latin typeface="Calibri" pitchFamily="34" charset="0"/>
                <a:ea typeface="Calibri" pitchFamily="34" charset="0"/>
                <a:cs typeface="Times New Roman" pitchFamily="18" charset="0"/>
              </a:rPr>
              <a:t>Miller et al. , J Thromb Haemost 2003;1:2191</a:t>
            </a:r>
            <a:r>
              <a:rPr lang="ru-RU" sz="2000"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  <a:endParaRPr lang="en-US" sz="20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76250"/>
            <a:ext cx="9169400" cy="576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accent2"/>
                </a:solidFill>
                <a:latin typeface="Calibri" pitchFamily="34" charset="0"/>
              </a:rPr>
              <a:t>3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) Активность ф.</a:t>
            </a:r>
            <a:r>
              <a:rPr lang="en-US" sz="3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endParaRPr lang="ru-RU" sz="36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4" descr="IMG_25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3241675"/>
            <a:ext cx="338455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ъект 2"/>
          <p:cNvSpPr>
            <a:spLocks noGrp="1"/>
          </p:cNvSpPr>
          <p:nvPr>
            <p:ph idx="1"/>
          </p:nvPr>
        </p:nvSpPr>
        <p:spPr>
          <a:xfrm>
            <a:off x="376238" y="115888"/>
            <a:ext cx="8229600" cy="2952750"/>
          </a:xfrm>
        </p:spPr>
        <p:txBody>
          <a:bodyPr/>
          <a:lstStyle/>
          <a:p>
            <a:pPr eaLnBrk="1" hangingPunct="1"/>
            <a:r>
              <a:rPr lang="ru-RU" sz="2200" b="1" u="sng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Болезнь Виллебранда (БВ) </a:t>
            </a:r>
            <a:r>
              <a:rPr lang="ru-RU" sz="2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наиболее распространенное наследственное (аутосомное) нарушение свертывающей системы крови, которое обусловлено волнообразным количественным и/или качественным дефицитом фактора Виллебранда (vWF).</a:t>
            </a:r>
          </a:p>
          <a:p>
            <a:pPr eaLnBrk="1" hangingPunct="1"/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БВ – фенотипически гетерогенная коагулопатия с аутосомно-рецессивным ( тип 2 БВ) или аутосомно-доминантным  (тип 1 и тип 3 БВ) наследованием.</a:t>
            </a:r>
          </a:p>
          <a:p>
            <a:pPr eaLnBrk="1" hangingPunct="1"/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Согласно всем исследованиям БВ- распространённость у женщин примерно вдвое выше зарегистрированной распространённости у мужчин.</a:t>
            </a:r>
            <a:endParaRPr lang="ru-RU" sz="2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3449638"/>
            <a:ext cx="6265863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8208962" cy="720725"/>
          </a:xfrm>
        </p:spPr>
        <p:txBody>
          <a:bodyPr/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4) Агрегация тромбоцитов, индуцированная </a:t>
            </a:r>
            <a:b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ристоцетином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ристомицином</a:t>
            </a:r>
            <a:r>
              <a:rPr lang="ru-RU" sz="2400" dirty="0" smtClean="0">
                <a:solidFill>
                  <a:schemeClr val="accent2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22531" name="Rectangle 3"/>
          <p:cNvSpPr txBox="1">
            <a:spLocks noChangeArrowheads="1"/>
          </p:cNvSpPr>
          <p:nvPr/>
        </p:nvSpPr>
        <p:spPr bwMode="auto">
          <a:xfrm>
            <a:off x="179388" y="981075"/>
            <a:ext cx="8713787" cy="576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6213" lvl="1">
              <a:spcBef>
                <a:spcPct val="20000"/>
              </a:spcBef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кювете агрегометра происходит агглютинация тромбоцитов через Ib-рецептор тромбоцитов</a:t>
            </a:r>
          </a:p>
          <a:p>
            <a:pPr marL="342900" indent="-342900"/>
            <a:r>
              <a:rPr lang="ru-RU" altLang="ru-RU" sz="2000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этого плазма больного анализируется с добавлением трех концентраций ристоцетина: </a:t>
            </a:r>
          </a:p>
          <a:p>
            <a:pPr marL="342900" indent="-342900"/>
            <a:r>
              <a:rPr lang="ru-RU" altLang="ru-RU" sz="2000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20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1.2 мг/мл , 0.9мг/мл, 0.6мг/мл</a:t>
            </a:r>
          </a:p>
          <a:p>
            <a:pPr marL="176213" lvl="1">
              <a:spcBef>
                <a:spcPct val="20000"/>
              </a:spcBef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Использование</a:t>
            </a:r>
          </a:p>
          <a:p>
            <a:pPr marL="176213" lvl="1">
              <a:spcBef>
                <a:spcPct val="20000"/>
              </a:spcBef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низких доз ристомицина </a:t>
            </a:r>
          </a:p>
          <a:p>
            <a:pPr marL="176213" lvl="1">
              <a:spcBef>
                <a:spcPct val="20000"/>
              </a:spcBef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(0,6мг/мл) для выявления</a:t>
            </a:r>
          </a:p>
          <a:p>
            <a:pPr marL="176213" lvl="1">
              <a:spcBef>
                <a:spcPct val="20000"/>
              </a:spcBef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«гиперактивного» ответа </a:t>
            </a:r>
          </a:p>
          <a:p>
            <a:pPr marL="176213" lvl="1">
              <a:spcBef>
                <a:spcPct val="20000"/>
              </a:spcBef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(2В-тип болезни </a:t>
            </a:r>
          </a:p>
          <a:p>
            <a:pPr marL="176213" lvl="1">
              <a:spcBef>
                <a:spcPct val="20000"/>
              </a:spcBef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Виллебранда) </a:t>
            </a:r>
            <a:endParaRPr lang="ru-RU" sz="10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176213" lvl="1">
              <a:spcBef>
                <a:spcPct val="20000"/>
              </a:spcBef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Референсные значения – </a:t>
            </a:r>
          </a:p>
          <a:p>
            <a:pPr marL="176213" lvl="1">
              <a:spcBef>
                <a:spcPct val="20000"/>
              </a:spcBef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60 – 80 %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4783138"/>
            <a:ext cx="21780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Объект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4783138"/>
            <a:ext cx="23050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314825" y="2530475"/>
            <a:ext cx="4745038" cy="2252663"/>
            <a:chOff x="384" y="1296"/>
            <a:chExt cx="5640" cy="2700"/>
          </a:xfrm>
        </p:grpSpPr>
        <p:sp>
          <p:nvSpPr>
            <p:cNvPr id="22540" name="Text Box 4"/>
            <p:cNvSpPr txBox="1">
              <a:spLocks noChangeArrowheads="1"/>
            </p:cNvSpPr>
            <p:nvPr/>
          </p:nvSpPr>
          <p:spPr bwMode="auto">
            <a:xfrm>
              <a:off x="384" y="1872"/>
              <a:ext cx="912" cy="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sz="1200"/>
                <a:t>Плазма, богатая Тц </a:t>
              </a:r>
              <a:r>
                <a:rPr lang="en-US" sz="1200"/>
                <a:t>(PRP)</a:t>
              </a:r>
            </a:p>
          </p:txBody>
        </p:sp>
        <p:sp>
          <p:nvSpPr>
            <p:cNvPr id="22541" name="Text Box 5"/>
            <p:cNvSpPr txBox="1">
              <a:spLocks noChangeArrowheads="1"/>
            </p:cNvSpPr>
            <p:nvPr/>
          </p:nvSpPr>
          <p:spPr bwMode="auto">
            <a:xfrm>
              <a:off x="4968" y="2125"/>
              <a:ext cx="1056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200"/>
                <a:t>Формир.</a:t>
              </a:r>
            </a:p>
            <a:p>
              <a:r>
                <a:rPr lang="ru-RU" sz="1200"/>
                <a:t>агрегатов</a:t>
              </a:r>
              <a:endParaRPr lang="en-US" sz="1200"/>
            </a:p>
          </p:txBody>
        </p:sp>
        <p:sp>
          <p:nvSpPr>
            <p:cNvPr id="22542" name="Text Box 6"/>
            <p:cNvSpPr txBox="1">
              <a:spLocks noChangeArrowheads="1"/>
            </p:cNvSpPr>
            <p:nvPr/>
          </p:nvSpPr>
          <p:spPr bwMode="auto">
            <a:xfrm>
              <a:off x="731" y="3443"/>
              <a:ext cx="1829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200"/>
                <a:t>Начальное светопропускание</a:t>
              </a:r>
              <a:endParaRPr lang="en-US" sz="1200"/>
            </a:p>
          </p:txBody>
        </p:sp>
        <p:sp>
          <p:nvSpPr>
            <p:cNvPr id="22543" name="Text Box 7"/>
            <p:cNvSpPr txBox="1">
              <a:spLocks noChangeArrowheads="1"/>
            </p:cNvSpPr>
            <p:nvPr/>
          </p:nvSpPr>
          <p:spPr bwMode="auto">
            <a:xfrm>
              <a:off x="3679" y="3403"/>
              <a:ext cx="1912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200"/>
                <a:t>Увеличение светопропускания</a:t>
              </a:r>
              <a:endParaRPr lang="en-US" sz="1200"/>
            </a:p>
          </p:txBody>
        </p:sp>
        <p:grpSp>
          <p:nvGrpSpPr>
            <p:cNvPr id="22544" name="Group 8"/>
            <p:cNvGrpSpPr>
              <a:grpSpLocks/>
            </p:cNvGrpSpPr>
            <p:nvPr/>
          </p:nvGrpSpPr>
          <p:grpSpPr bwMode="auto">
            <a:xfrm>
              <a:off x="1344" y="1296"/>
              <a:ext cx="3624" cy="2102"/>
              <a:chOff x="1344" y="1296"/>
              <a:chExt cx="3624" cy="2102"/>
            </a:xfrm>
          </p:grpSpPr>
          <p:pic>
            <p:nvPicPr>
              <p:cNvPr id="22545" name="Picture 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44" y="1296"/>
                <a:ext cx="3624" cy="2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546" name="Text Box 10"/>
              <p:cNvSpPr txBox="1">
                <a:spLocks noChangeArrowheads="1"/>
              </p:cNvSpPr>
              <p:nvPr/>
            </p:nvSpPr>
            <p:spPr bwMode="auto">
              <a:xfrm>
                <a:off x="2464" y="2423"/>
                <a:ext cx="1383" cy="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000" b="1"/>
                  <a:t>РИСТОЦЕТИН</a:t>
                </a:r>
                <a:endParaRPr lang="en-US" sz="1000" b="1"/>
              </a:p>
            </p:txBody>
          </p:sp>
          <p:sp>
            <p:nvSpPr>
              <p:cNvPr id="22547" name="Text Box 11"/>
              <p:cNvSpPr txBox="1">
                <a:spLocks noChangeArrowheads="1"/>
              </p:cNvSpPr>
              <p:nvPr/>
            </p:nvSpPr>
            <p:spPr bwMode="auto">
              <a:xfrm>
                <a:off x="1992" y="2125"/>
                <a:ext cx="393" cy="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b="1"/>
                  <a:t>+</a:t>
                </a:r>
              </a:p>
            </p:txBody>
          </p:sp>
        </p:grpSp>
      </p:grpSp>
      <p:sp>
        <p:nvSpPr>
          <p:cNvPr id="21" name="Дуга 20"/>
          <p:cNvSpPr/>
          <p:nvPr/>
        </p:nvSpPr>
        <p:spPr>
          <a:xfrm>
            <a:off x="4932363" y="2276475"/>
            <a:ext cx="1755775" cy="1873250"/>
          </a:xfrm>
          <a:prstGeom prst="arc">
            <a:avLst>
              <a:gd name="adj1" fmla="val 15024500"/>
              <a:gd name="adj2" fmla="val 758144"/>
            </a:avLst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22536" name="Группа 21"/>
          <p:cNvGrpSpPr>
            <a:grpSpLocks/>
          </p:cNvGrpSpPr>
          <p:nvPr/>
        </p:nvGrpSpPr>
        <p:grpSpPr bwMode="auto">
          <a:xfrm>
            <a:off x="5387975" y="2276475"/>
            <a:ext cx="190500" cy="107950"/>
            <a:chOff x="2386013" y="1426977"/>
            <a:chExt cx="328612" cy="214498"/>
          </a:xfrm>
        </p:grpSpPr>
        <p:cxnSp>
          <p:nvCxnSpPr>
            <p:cNvPr id="23" name="Прямая соединительная линия 22"/>
            <p:cNvCxnSpPr/>
            <p:nvPr/>
          </p:nvCxnSpPr>
          <p:spPr>
            <a:xfrm>
              <a:off x="2386013" y="1641475"/>
              <a:ext cx="328612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V="1">
              <a:off x="2386013" y="1426977"/>
              <a:ext cx="164306" cy="214498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37" name="TextBox 18"/>
          <p:cNvSpPr txBox="1">
            <a:spLocks noChangeArrowheads="1"/>
          </p:cNvSpPr>
          <p:nvPr/>
        </p:nvSpPr>
        <p:spPr bwMode="auto">
          <a:xfrm>
            <a:off x="6415088" y="2392363"/>
            <a:ext cx="9588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/>
              <a:t>1,25 мг/мл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661059" y="5655087"/>
            <a:ext cx="1380506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>
                <a:ln w="18000">
                  <a:solidFill>
                    <a:srgbClr val="FFFFFF"/>
                  </a:solidFill>
                  <a:prstDash val="solid"/>
                  <a:miter lim="800000"/>
                </a:ln>
                <a:latin typeface="Calibri" pitchFamily="34" charset="0"/>
                <a:cs typeface="+mn-cs"/>
              </a:rPr>
              <a:t>Норма</a:t>
            </a:r>
          </a:p>
          <a:p>
            <a:pPr algn="ctr">
              <a:defRPr/>
            </a:pPr>
            <a:r>
              <a:rPr lang="ru-RU" sz="2800" b="1" dirty="0">
                <a:ln w="18000">
                  <a:solidFill>
                    <a:srgbClr val="FFFFFF"/>
                  </a:solidFill>
                  <a:prstDash val="solid"/>
                  <a:miter lim="800000"/>
                </a:ln>
                <a:latin typeface="Calibri" pitchFamily="34" charset="0"/>
                <a:cs typeface="+mn-cs"/>
              </a:rPr>
              <a:t>(72%)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874024" y="5716643"/>
            <a:ext cx="1788438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dirty="0">
                <a:ln w="18000">
                  <a:solidFill>
                    <a:srgbClr val="FFFFFF"/>
                  </a:solidFill>
                  <a:prstDash val="solid"/>
                  <a:miter lim="800000"/>
                </a:ln>
                <a:latin typeface="Calibri" pitchFamily="34" charset="0"/>
                <a:cs typeface="+mn-cs"/>
              </a:rPr>
              <a:t>Снижение</a:t>
            </a:r>
          </a:p>
          <a:p>
            <a:pPr algn="ctr">
              <a:defRPr/>
            </a:pPr>
            <a:r>
              <a:rPr lang="ru-RU" sz="2800" b="1" dirty="0">
                <a:ln w="18000">
                  <a:solidFill>
                    <a:srgbClr val="FFFFFF"/>
                  </a:solidFill>
                  <a:prstDash val="solid"/>
                  <a:miter lim="800000"/>
                </a:ln>
                <a:latin typeface="Calibri" pitchFamily="34" charset="0"/>
                <a:cs typeface="+mn-cs"/>
              </a:rPr>
              <a:t>(18%)</a:t>
            </a: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8" y="188913"/>
            <a:ext cx="9169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New Time Roman"/>
              </a:rPr>
              <a:t>4</a:t>
            </a:r>
            <a:r>
              <a:rPr lang="ru-RU" sz="2400" b="1" dirty="0" smtClean="0">
                <a:solidFill>
                  <a:schemeClr val="accent2"/>
                </a:solidFill>
                <a:latin typeface="New Time Roman"/>
              </a:rPr>
              <a:t>) Агрегация тромбоцитов, индуцированная </a:t>
            </a:r>
            <a:br>
              <a:rPr lang="ru-RU" sz="2400" b="1" dirty="0" smtClean="0">
                <a:solidFill>
                  <a:schemeClr val="accent2"/>
                </a:solidFill>
                <a:latin typeface="New Time Roman"/>
              </a:rPr>
            </a:br>
            <a:r>
              <a:rPr lang="ru-RU" sz="2400" b="1" dirty="0">
                <a:solidFill>
                  <a:schemeClr val="accent2"/>
                </a:solidFill>
                <a:latin typeface="New Time Roman"/>
              </a:rPr>
              <a:t> </a:t>
            </a:r>
            <a:r>
              <a:rPr lang="ru-RU" sz="2400" b="1" dirty="0" smtClean="0">
                <a:solidFill>
                  <a:schemeClr val="accent2"/>
                </a:solidFill>
                <a:latin typeface="New Time Roman"/>
              </a:rPr>
              <a:t>   </a:t>
            </a:r>
            <a:r>
              <a:rPr lang="ru-RU" sz="2400" b="1" dirty="0" err="1" smtClean="0">
                <a:solidFill>
                  <a:schemeClr val="accent2"/>
                </a:solidFill>
                <a:latin typeface="New Time Roman"/>
              </a:rPr>
              <a:t>ристоцетином</a:t>
            </a:r>
            <a:r>
              <a:rPr lang="ru-RU" sz="2400" b="1" dirty="0" smtClean="0">
                <a:solidFill>
                  <a:schemeClr val="accent2"/>
                </a:solidFill>
                <a:latin typeface="New Time Roman"/>
              </a:rPr>
              <a:t> (</a:t>
            </a:r>
            <a:r>
              <a:rPr lang="ru-RU" sz="2400" b="1" dirty="0" err="1" smtClean="0">
                <a:solidFill>
                  <a:schemeClr val="accent2"/>
                </a:solidFill>
                <a:latin typeface="New Time Roman"/>
              </a:rPr>
              <a:t>ристомицином</a:t>
            </a:r>
            <a:r>
              <a:rPr lang="ru-RU" sz="2400" b="1" dirty="0" smtClean="0">
                <a:solidFill>
                  <a:schemeClr val="accent2"/>
                </a:solidFill>
                <a:latin typeface="New Time Roman"/>
              </a:rPr>
              <a:t>)</a:t>
            </a:r>
          </a:p>
        </p:txBody>
      </p:sp>
      <p:pic>
        <p:nvPicPr>
          <p:cNvPr id="23557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6075" y="1557338"/>
            <a:ext cx="4225925" cy="4097337"/>
          </a:xfrm>
        </p:spPr>
      </p:pic>
      <p:pic>
        <p:nvPicPr>
          <p:cNvPr id="23558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557338"/>
            <a:ext cx="4038600" cy="409733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9169400" cy="720725"/>
          </a:xfrm>
        </p:spPr>
        <p:txBody>
          <a:bodyPr>
            <a:normAutofit fontScale="90000"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2"/>
                </a:solidFill>
                <a:latin typeface="Calibri" pitchFamily="34" charset="0"/>
              </a:rPr>
              <a:t>5) Определение </a:t>
            </a:r>
            <a:r>
              <a:rPr lang="ru-RU" sz="2800" b="1" dirty="0" err="1" smtClean="0">
                <a:solidFill>
                  <a:schemeClr val="accent2"/>
                </a:solidFill>
                <a:latin typeface="Calibri" pitchFamily="34" charset="0"/>
              </a:rPr>
              <a:t>мультимерности</a:t>
            </a:r>
            <a:r>
              <a:rPr lang="ru-RU" sz="2800" b="1" dirty="0" smtClean="0">
                <a:solidFill>
                  <a:schemeClr val="accent2"/>
                </a:solidFill>
                <a:latin typeface="Calibri" pitchFamily="34" charset="0"/>
              </a:rPr>
              <a:t> ФВ (</a:t>
            </a:r>
            <a:r>
              <a:rPr lang="ru-RU" sz="2800" b="1" dirty="0" err="1" smtClean="0">
                <a:solidFill>
                  <a:schemeClr val="accent2"/>
                </a:solidFill>
                <a:latin typeface="Calibri" pitchFamily="34" charset="0"/>
              </a:rPr>
              <a:t>иммуноэлектрофорез</a:t>
            </a:r>
            <a:r>
              <a:rPr lang="ru-RU" sz="2800" b="1" dirty="0" smtClean="0">
                <a:solidFill>
                  <a:schemeClr val="accent2"/>
                </a:solidFill>
                <a:latin typeface="Calibri" pitchFamily="34" charset="0"/>
              </a:rPr>
              <a:t>)</a:t>
            </a:r>
          </a:p>
        </p:txBody>
      </p:sp>
      <p:graphicFrame>
        <p:nvGraphicFramePr>
          <p:cNvPr id="24579" name="Object 35"/>
          <p:cNvGraphicFramePr>
            <a:graphicFrameLocks noChangeAspect="1"/>
          </p:cNvGraphicFramePr>
          <p:nvPr/>
        </p:nvGraphicFramePr>
        <p:xfrm>
          <a:off x="611188" y="1773238"/>
          <a:ext cx="8077200" cy="4673600"/>
        </p:xfrm>
        <a:graphic>
          <a:graphicData uri="http://schemas.openxmlformats.org/presentationml/2006/ole">
            <p:oleObj spid="_x0000_s24579" name="Slide" r:id="rId3" imgW="5373360" imgH="4018680" progId="PowerPoint.Slide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23850" y="1285875"/>
            <a:ext cx="8588375" cy="42306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143000" indent="-5715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6213" indent="-176213" eaLnBrk="1" hangingPunct="1">
              <a:spcBef>
                <a:spcPct val="20000"/>
              </a:spcBef>
              <a:defRPr/>
            </a:pPr>
            <a:r>
              <a:rPr lang="ru-RU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 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Иммуноферментный </a:t>
            </a:r>
            <a:r>
              <a:rPr lang="ru-RU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 определения 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адгезивных </a:t>
            </a:r>
          </a:p>
          <a:p>
            <a:pPr marL="176213" indent="-176213" eaLnBrk="1" hangingPunct="1">
              <a:spcBef>
                <a:spcPct val="20000"/>
              </a:spcBef>
              <a:defRPr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свойств ФВ</a:t>
            </a:r>
          </a:p>
          <a:p>
            <a:pPr marL="176213" indent="-176213" eaLnBrk="1" hangingPunct="1">
              <a:spcBef>
                <a:spcPct val="20000"/>
              </a:spcBef>
              <a:buFontTx/>
              <a:buChar char="-"/>
              <a:defRPr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Скрининговый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</a:t>
            </a:r>
            <a:r>
              <a:rPr lang="ru-RU" sz="2800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функциональный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тест</a:t>
            </a: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176213" indent="-176213" eaLnBrk="1" hangingPunct="1">
              <a:spcBef>
                <a:spcPct val="20000"/>
              </a:spcBef>
              <a:buFontTx/>
              <a:buChar char="-"/>
              <a:defRPr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Позволяет </a:t>
            </a:r>
            <a:r>
              <a:rPr lang="ru-RU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большей точностью, чем </a:t>
            </a:r>
            <a:r>
              <a:rPr lang="ru-RU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vWF:RСo</a:t>
            </a:r>
            <a:r>
              <a:rPr lang="ru-RU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выявлять формы 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болезни, </a:t>
            </a:r>
            <a:r>
              <a:rPr lang="ru-RU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которых происходит снижение высокомолекулярных </a:t>
            </a:r>
            <a:r>
              <a:rPr lang="ru-RU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мультимеров</a:t>
            </a:r>
            <a:r>
              <a:rPr lang="ru-RU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ФВ (2А</a:t>
            </a:r>
            <a:r>
              <a:rPr lang="ru-RU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lang="ru-RU" sz="2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457200" indent="-457200" eaLnBrk="1" hangingPunct="1">
              <a:spcBef>
                <a:spcPct val="20000"/>
              </a:spcBef>
              <a:buFontTx/>
              <a:buChar char="-"/>
              <a:defRPr/>
            </a:pPr>
            <a:endParaRPr lang="ru-RU" sz="1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Референсные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значения – 60 – 130 %</a:t>
            </a:r>
          </a:p>
          <a:p>
            <a:pPr eaLnBrk="1" hangingPunct="1">
              <a:spcBef>
                <a:spcPct val="20000"/>
              </a:spcBef>
              <a:defRPr/>
            </a:pPr>
            <a:endParaRPr lang="ru-RU" sz="2800" dirty="0" err="1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476250"/>
            <a:ext cx="9169400" cy="6492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800" b="1" smtClean="0">
                <a:solidFill>
                  <a:schemeClr val="accent2"/>
                </a:solidFill>
                <a:effectLst/>
                <a:latin typeface="Calibri" pitchFamily="34" charset="0"/>
              </a:rPr>
              <a:t>6) Коллаген связывающая активность ФВ</a:t>
            </a:r>
          </a:p>
        </p:txBody>
      </p:sp>
      <p:sp>
        <p:nvSpPr>
          <p:cNvPr id="25604" name="Прямоугольник 1"/>
          <p:cNvSpPr>
            <a:spLocks noChangeArrowheads="1"/>
          </p:cNvSpPr>
          <p:nvPr/>
        </p:nvSpPr>
        <p:spPr bwMode="auto">
          <a:xfrm>
            <a:off x="11113" y="5842000"/>
            <a:ext cx="84963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Thromb Haemost 2000; 83: 127 – 35. Collagen Binding Assay for von Willebrand Factor (VWF:CBA) Detection of VWD and discrimination of VWD Subtypes, Depends on Collagen Source. E J Favaloro 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0" y="476250"/>
            <a:ext cx="8820150" cy="881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Возможный диагностический алгоритм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0313" y="1549400"/>
            <a:ext cx="1301750" cy="4619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VWF:Ag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62138" y="2632075"/>
            <a:ext cx="1314450" cy="4619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Имеется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53075" y="2632075"/>
            <a:ext cx="1719263" cy="4619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Отсутствует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2175" y="3860800"/>
            <a:ext cx="881063" cy="461963"/>
          </a:xfrm>
          <a:prstGeom prst="rect">
            <a:avLst/>
          </a:prstGeom>
          <a:solidFill>
            <a:schemeClr val="accent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Тип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11300" y="3603625"/>
            <a:ext cx="2016125" cy="8302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Определение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VWF:RCo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3563" y="4976813"/>
            <a:ext cx="1371600" cy="8318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VWF:RCo</a:t>
            </a:r>
            <a:endParaRPr lang="ru-RU" sz="2400" b="1" u="sng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VWF:Ag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7475" y="5624513"/>
            <a:ext cx="730250" cy="4603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&gt;0,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27475" y="4762500"/>
            <a:ext cx="730250" cy="4619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&lt;0,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75325" y="5661025"/>
            <a:ext cx="1065213" cy="460375"/>
          </a:xfrm>
          <a:prstGeom prst="rect">
            <a:avLst/>
          </a:prstGeom>
          <a:solidFill>
            <a:schemeClr val="accent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Тип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9475" y="4746625"/>
            <a:ext cx="881063" cy="461963"/>
          </a:xfrm>
          <a:prstGeom prst="rect">
            <a:avLst/>
          </a:prstGeom>
          <a:solidFill>
            <a:schemeClr val="accent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Тип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6350" y="4394200"/>
            <a:ext cx="1295400" cy="1200150"/>
          </a:xfrm>
          <a:prstGeom prst="rect">
            <a:avLst/>
          </a:prstGeom>
          <a:noFill/>
          <a:ln w="22225">
            <a:solidFill>
              <a:srgbClr val="000066"/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+mn-cs"/>
              </a:rPr>
              <a:t>Уточнение 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+mn-cs"/>
              </a:rPr>
              <a:t>варианта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+mn-cs"/>
              </a:rPr>
              <a:t>(2А, 2В,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+mn-cs"/>
              </a:rPr>
              <a:t> 2М </a:t>
            </a:r>
            <a:r>
              <a:rPr lang="ru-RU" b="1" dirty="0">
                <a:solidFill>
                  <a:srgbClr val="968C8C">
                    <a:lumMod val="75000"/>
                  </a:srgbClr>
                </a:solidFill>
                <a:latin typeface="Calibri" pitchFamily="34" charset="0"/>
                <a:cs typeface="+mn-cs"/>
              </a:rPr>
              <a:t>)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+mn-cs"/>
            </a:endParaRPr>
          </a:p>
        </p:txBody>
      </p:sp>
      <p:sp>
        <p:nvSpPr>
          <p:cNvPr id="23" name="Стрелка влево 22"/>
          <p:cNvSpPr/>
          <p:nvPr/>
        </p:nvSpPr>
        <p:spPr>
          <a:xfrm rot="16200000">
            <a:off x="2275681" y="4601369"/>
            <a:ext cx="487363" cy="231775"/>
          </a:xfrm>
          <a:prstGeom prst="leftArrow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9084178">
            <a:off x="3300413" y="5060950"/>
            <a:ext cx="522287" cy="242888"/>
          </a:xfrm>
          <a:prstGeom prst="leftArrow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Стрелка влево 24"/>
          <p:cNvSpPr/>
          <p:nvPr/>
        </p:nvSpPr>
        <p:spPr>
          <a:xfrm rot="10800000">
            <a:off x="4737100" y="4870450"/>
            <a:ext cx="1130300" cy="246063"/>
          </a:xfrm>
          <a:prstGeom prst="leftArrow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Стрелка влево 25"/>
          <p:cNvSpPr/>
          <p:nvPr/>
        </p:nvSpPr>
        <p:spPr>
          <a:xfrm rot="10800000">
            <a:off x="4660900" y="5732463"/>
            <a:ext cx="1114425" cy="244475"/>
          </a:xfrm>
          <a:prstGeom prst="leftArrow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Стрелка влево 26"/>
          <p:cNvSpPr/>
          <p:nvPr/>
        </p:nvSpPr>
        <p:spPr>
          <a:xfrm rot="12901931">
            <a:off x="3322638" y="5521325"/>
            <a:ext cx="522287" cy="241300"/>
          </a:xfrm>
          <a:prstGeom prst="leftArrow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Стрелка влево 27"/>
          <p:cNvSpPr/>
          <p:nvPr/>
        </p:nvSpPr>
        <p:spPr>
          <a:xfrm rot="16200000">
            <a:off x="6082507" y="3342481"/>
            <a:ext cx="661988" cy="231775"/>
          </a:xfrm>
          <a:prstGeom prst="leftArrow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Стрелка влево 28"/>
          <p:cNvSpPr/>
          <p:nvPr/>
        </p:nvSpPr>
        <p:spPr>
          <a:xfrm rot="16200000">
            <a:off x="2286794" y="3244056"/>
            <a:ext cx="465138" cy="231775"/>
          </a:xfrm>
          <a:prstGeom prst="leftArrow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Стрелка влево 29"/>
          <p:cNvSpPr/>
          <p:nvPr/>
        </p:nvSpPr>
        <p:spPr>
          <a:xfrm rot="13014297">
            <a:off x="5083175" y="2163763"/>
            <a:ext cx="758825" cy="288925"/>
          </a:xfrm>
          <a:prstGeom prst="leftArrow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Стрелка влево 30"/>
          <p:cNvSpPr/>
          <p:nvPr/>
        </p:nvSpPr>
        <p:spPr>
          <a:xfrm rot="19805443">
            <a:off x="2898775" y="2149475"/>
            <a:ext cx="804863" cy="261938"/>
          </a:xfrm>
          <a:prstGeom prst="leftArrow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Стрелка влево 31"/>
          <p:cNvSpPr/>
          <p:nvPr/>
        </p:nvSpPr>
        <p:spPr>
          <a:xfrm rot="10800000">
            <a:off x="6945313" y="4870450"/>
            <a:ext cx="633412" cy="242888"/>
          </a:xfrm>
          <a:prstGeom prst="leftArrow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7626350" y="5891213"/>
            <a:ext cx="1163638" cy="646112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968C8C">
                    <a:lumMod val="75000"/>
                  </a:srgbClr>
                </a:solidFill>
                <a:latin typeface="Calibri" pitchFamily="34" charset="0"/>
              </a:rPr>
              <a:t>2</a:t>
            </a:r>
            <a:r>
              <a:rPr lang="en-US" b="1" dirty="0">
                <a:solidFill>
                  <a:srgbClr val="968C8C">
                    <a:lumMod val="75000"/>
                  </a:srgbClr>
                </a:solidFill>
                <a:latin typeface="Calibri" pitchFamily="34" charset="0"/>
              </a:rPr>
              <a:t>N</a:t>
            </a:r>
            <a:r>
              <a:rPr lang="ru-RU" b="1" dirty="0">
                <a:solidFill>
                  <a:srgbClr val="968C8C">
                    <a:lumMod val="75000"/>
                  </a:srgbClr>
                </a:solidFill>
                <a:latin typeface="Calibri" pitchFamily="34" charset="0"/>
              </a:rPr>
              <a:t> 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&gt;0,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968C8C">
                    <a:lumMod val="75000"/>
                  </a:srgbClr>
                </a:solidFill>
                <a:latin typeface="Calibri" pitchFamily="34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" y="-100013"/>
            <a:ext cx="9144000" cy="136842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>
                <a:effectLst/>
                <a:latin typeface="Arial Black" pitchFamily="34" charset="0"/>
              </a:rPr>
              <a:t>Результаты лабораторных анализов, характерные для БВ разных типов</a:t>
            </a:r>
            <a:endParaRPr lang="ru-RU" sz="2800" dirty="0">
              <a:latin typeface="Arial Black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250825" y="1196975"/>
          <a:ext cx="8642350" cy="54006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6423"/>
                <a:gridCol w="1036183"/>
                <a:gridCol w="1356663"/>
                <a:gridCol w="1596139"/>
                <a:gridCol w="1152313"/>
                <a:gridCol w="1152313"/>
                <a:gridCol w="1152315"/>
              </a:tblGrid>
              <a:tr h="2945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Тип 1 </a:t>
                      </a:r>
                      <a:endParaRPr lang="ru-RU" sz="1600" b="1" dirty="0">
                        <a:effectLst/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Тип 3</a:t>
                      </a:r>
                      <a:endParaRPr lang="ru-RU" sz="1600" b="1" dirty="0">
                        <a:effectLst/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Тип 2A</a:t>
                      </a:r>
                      <a:endParaRPr lang="ru-RU" sz="1600" b="1" dirty="0">
                        <a:effectLst/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Тип 2B</a:t>
                      </a:r>
                      <a:endParaRPr lang="ru-RU" sz="1600" b="1" dirty="0">
                        <a:effectLst/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Тип 2M </a:t>
                      </a:r>
                      <a:endParaRPr lang="ru-RU" sz="1600" b="1" dirty="0">
                        <a:effectLst/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Тип 2N</a:t>
                      </a:r>
                      <a:endParaRPr lang="ru-RU" sz="1600" b="1" dirty="0">
                        <a:effectLst/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0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БВ: </a:t>
                      </a:r>
                      <a:r>
                        <a:rPr lang="ru-RU" sz="1600" dirty="0" err="1">
                          <a:effectLst/>
                        </a:rPr>
                        <a:t>Ag</a:t>
                      </a:r>
                      <a:endParaRPr lang="ru-RU" sz="1600" b="1" dirty="0">
                        <a:effectLst/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↓ или↓↓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отсутствует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(</a:t>
                      </a:r>
                      <a:r>
                        <a:rPr lang="en-US" sz="1600" dirty="0">
                          <a:effectLst/>
                        </a:rPr>
                        <a:t>&lt;</a:t>
                      </a:r>
                      <a:r>
                        <a:rPr lang="ru-RU" sz="1600" dirty="0">
                          <a:effectLst/>
                        </a:rPr>
                        <a:t> 5 </a:t>
                      </a:r>
                      <a:r>
                        <a:rPr lang="ru-RU" sz="1600" dirty="0" err="1">
                          <a:effectLst/>
                        </a:rPr>
                        <a:t>ме</a:t>
                      </a:r>
                      <a:r>
                        <a:rPr lang="ru-RU" sz="1600" dirty="0">
                          <a:effectLst/>
                        </a:rPr>
                        <a:t>/</a:t>
                      </a:r>
                      <a:r>
                        <a:rPr lang="ru-RU" sz="1600" dirty="0" err="1">
                          <a:effectLst/>
                        </a:rPr>
                        <a:t>дл</a:t>
                      </a:r>
                      <a:r>
                        <a:rPr lang="ru-RU" sz="1600" dirty="0">
                          <a:effectLst/>
                        </a:rPr>
                        <a:t>)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↓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↓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↓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smtClean="0">
                          <a:effectLst/>
                        </a:rPr>
                        <a:t>норма </a:t>
                      </a:r>
                      <a:r>
                        <a:rPr lang="ru-RU" sz="1600" dirty="0">
                          <a:effectLst/>
                        </a:rPr>
                        <a:t>или ↓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0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БВ: </a:t>
                      </a:r>
                      <a:r>
                        <a:rPr lang="ru-RU" sz="1600" dirty="0" err="1">
                          <a:effectLst/>
                        </a:rPr>
                        <a:t>RCo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endParaRPr lang="ru-RU" sz="1600" b="1" dirty="0">
                        <a:effectLst/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↓ или↓↓</a:t>
                      </a:r>
                      <a:endParaRPr lang="ru-RU" sz="16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отсутствует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(&lt; </a:t>
                      </a:r>
                      <a:r>
                        <a:rPr lang="ru-RU" sz="1600" dirty="0">
                          <a:effectLst/>
                        </a:rPr>
                        <a:t>5 </a:t>
                      </a:r>
                      <a:r>
                        <a:rPr lang="ru-RU" sz="1600" dirty="0" err="1">
                          <a:effectLst/>
                        </a:rPr>
                        <a:t>ме</a:t>
                      </a:r>
                      <a:r>
                        <a:rPr lang="ru-RU" sz="1600" dirty="0">
                          <a:effectLst/>
                        </a:rPr>
                        <a:t>/</a:t>
                      </a:r>
                      <a:r>
                        <a:rPr lang="ru-RU" sz="1600" dirty="0" err="1">
                          <a:effectLst/>
                        </a:rPr>
                        <a:t>дл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↓↓ или ↓↓↓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↓ ↓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↓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↓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норма или </a:t>
                      </a:r>
                      <a:r>
                        <a:rPr lang="ru-RU" sz="1600" dirty="0" err="1">
                          <a:effectLst/>
                        </a:rPr>
                        <a:t>↓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FVIII:C</a:t>
                      </a:r>
                      <a:endParaRPr lang="ru-RU" sz="1600" b="1" dirty="0">
                        <a:effectLst/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норма или </a:t>
                      </a:r>
                      <a:r>
                        <a:rPr lang="ru-RU" sz="1600" dirty="0" err="1">
                          <a:effectLst/>
                        </a:rPr>
                        <a:t>↓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0,01-0,1ед./мл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норма или ↓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норма или </a:t>
                      </a:r>
                      <a:r>
                        <a:rPr lang="ru-RU" sz="1600" dirty="0" err="1">
                          <a:effectLst/>
                        </a:rPr>
                        <a:t>↓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норма или ↓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↓↓</a:t>
                      </a:r>
                      <a:r>
                        <a:rPr lang="ru-RU" sz="1600" dirty="0">
                          <a:effectLst/>
                        </a:rPr>
                        <a:t> или </a:t>
                      </a:r>
                      <a:r>
                        <a:rPr lang="ru-RU" sz="1600" dirty="0" err="1">
                          <a:effectLst/>
                        </a:rPr>
                        <a:t>↓↓↓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26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Отношение </a:t>
                      </a:r>
                      <a:r>
                        <a:rPr lang="ru-RU" sz="1600" dirty="0" err="1">
                          <a:effectLst/>
                        </a:rPr>
                        <a:t>VWF:RCo</a:t>
                      </a:r>
                      <a:r>
                        <a:rPr lang="ru-RU" sz="1600" dirty="0">
                          <a:effectLst/>
                        </a:rPr>
                        <a:t> / </a:t>
                      </a:r>
                      <a:r>
                        <a:rPr lang="ru-RU" sz="1600" dirty="0" err="1">
                          <a:effectLst/>
                        </a:rPr>
                        <a:t>VWF:Ag</a:t>
                      </a:r>
                      <a:endParaRPr lang="ru-RU" sz="1600" b="1" dirty="0">
                        <a:effectLst/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&gt;0,6 </a:t>
                      </a:r>
                      <a:endParaRPr lang="ru-RU" sz="16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не информативно 0,6</a:t>
                      </a:r>
                      <a:endParaRPr lang="ru-RU" sz="16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&lt;0,6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&lt;0,6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&lt;0,6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&gt;0,6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94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Мультимеры</a:t>
                      </a:r>
                      <a:endParaRPr lang="ru-RU" sz="1600" b="1" dirty="0">
                        <a:effectLst/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норма 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отсутствует</a:t>
                      </a:r>
                      <a:endParaRPr lang="ru-RU" sz="16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потеря </a:t>
                      </a:r>
                      <a:r>
                        <a:rPr lang="ru-RU" sz="1600" dirty="0" err="1">
                          <a:effectLst/>
                        </a:rPr>
                        <a:t>мультимеров</a:t>
                      </a:r>
                      <a:r>
                        <a:rPr lang="ru-RU" sz="1600" dirty="0">
                          <a:effectLst/>
                        </a:rPr>
                        <a:t> с высокой и возможно средней) молекулярной массой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потеря </a:t>
                      </a:r>
                      <a:r>
                        <a:rPr lang="ru-RU" sz="1600" dirty="0" err="1">
                          <a:effectLst/>
                        </a:rPr>
                        <a:t>мультимеров</a:t>
                      </a:r>
                      <a:r>
                        <a:rPr lang="ru-RU" sz="1600" dirty="0">
                          <a:effectLst/>
                        </a:rPr>
                        <a:t> с высокой молекулярной массой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норма 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норма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ngela\Desktop\faeec8999fba61d99f1cc508e5078cf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8913" y="-14288"/>
            <a:ext cx="9321801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8913" y="4941888"/>
            <a:ext cx="5651501" cy="12668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Спасибо 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 внимание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ъект 2"/>
          <p:cNvSpPr>
            <a:spLocks noGrp="1"/>
          </p:cNvSpPr>
          <p:nvPr>
            <p:ph idx="1"/>
          </p:nvPr>
        </p:nvSpPr>
        <p:spPr>
          <a:xfrm>
            <a:off x="323850" y="476250"/>
            <a:ext cx="8362950" cy="2662238"/>
          </a:xfrm>
        </p:spPr>
        <p:txBody>
          <a:bodyPr/>
          <a:lstStyle/>
          <a:p>
            <a:pPr eaLnBrk="1" hangingPunct="1"/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БВ распространена по всему миру, она также часто встречается у животных, в том числе у собак и свиней. Оценка распространённости БВ в человеческой популяции разнится в зависимости от подхода к диагнозу. </a:t>
            </a:r>
          </a:p>
          <a:p>
            <a:pPr eaLnBrk="1" hangingPunct="1"/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БВ в различных странах (в том числе и в России) варьирует от 0,6 % до 1,3 %, при этом в отдельных источниках указывается частота встречаемости БВ составляющая 2 %.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4221163"/>
            <a:ext cx="7345363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C:\Users\Angela\Downloads\Обои на рабочий стол 1600x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1300"/>
            <a:ext cx="91440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ъект 2"/>
          <p:cNvSpPr>
            <a:spLocks noGrp="1"/>
          </p:cNvSpPr>
          <p:nvPr>
            <p:ph idx="1"/>
          </p:nvPr>
        </p:nvSpPr>
        <p:spPr>
          <a:xfrm>
            <a:off x="0" y="115888"/>
            <a:ext cx="8964613" cy="1241425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Фактор фон Виллебранда</a:t>
            </a:r>
            <a:r>
              <a:rPr lang="ru-RU" alt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 — </a:t>
            </a:r>
            <a:r>
              <a:rPr lang="ru-RU" altLang="ru-RU" sz="2000" u="sng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гликопротеин плазмы крови</a:t>
            </a:r>
            <a:r>
              <a:rPr lang="ru-RU" alt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играющий важную роль в </a:t>
            </a:r>
            <a:r>
              <a:rPr lang="ru-RU" altLang="ru-RU" sz="2000" u="sng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гемостазе</a:t>
            </a:r>
            <a:r>
              <a:rPr lang="ru-RU" alt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Кодируется геном </a:t>
            </a:r>
            <a:r>
              <a:rPr lang="ru-RU" altLang="ru-RU" sz="2000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VWF</a:t>
            </a:r>
            <a:r>
              <a:rPr lang="ru-RU" alt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расположенным на 12-й хромосоме.</a:t>
            </a:r>
            <a:r>
              <a:rPr lang="ru-RU" sz="2000" smtClean="0"/>
              <a:t> </a:t>
            </a:r>
            <a:r>
              <a:rPr lang="ru-RU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Этот ген очень большого размера (178 т.п.н.) и очень сложный (52 эксона), что затрудняет молекулярно-генетический анализ.</a:t>
            </a:r>
          </a:p>
        </p:txBody>
      </p:sp>
      <p:pic>
        <p:nvPicPr>
          <p:cNvPr id="6147" name="Рисунок 3" descr="http://smed.ru/userfiles/image/Hemostasis/preview-319x250-Hemostasis_artc5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3622675"/>
            <a:ext cx="5219700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9388" y="1341438"/>
            <a:ext cx="8785225" cy="3476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Физиология фактора </a:t>
            </a:r>
            <a:r>
              <a:rPr lang="ru-RU" sz="20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Виллебранда</a:t>
            </a:r>
            <a:endParaRPr lang="ru-RU" sz="20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ФВ выполняет 2 основные функции в гемостазе: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Является молекулой адгезии, обеспечивающей надежную фиксацию тромбоцитов к коллагену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субэндотелия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 друг к другу.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Связывает ф VIII и защищает его от преждевременной протеолитической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инактивации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ФВ синтезируется в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эндотелиоцитах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 мегакариоцитах. Синтезированный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фВ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поступает в кровь и субэндотелиальный матрикс. Кроме этого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фВ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депонируется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в альфа-гранулах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тромбоцитов и тельцах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Вейбла-Палада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эндотелиоцитов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1476375" y="188913"/>
            <a:ext cx="698341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200" b="1">
                <a:latin typeface="Times New Roman" pitchFamily="18" charset="0"/>
                <a:cs typeface="Times New Roman" pitchFamily="18" charset="0"/>
              </a:rPr>
              <a:t>Факторы, влияющие на развитие и проявления БВ</a:t>
            </a: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142875" y="571500"/>
            <a:ext cx="67500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1.Внутренние факторы</a:t>
            </a:r>
          </a:p>
          <a:p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Генетические мутации в гене фактора</a:t>
            </a:r>
          </a:p>
          <a:p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Виллебранда.</a:t>
            </a:r>
          </a:p>
        </p:txBody>
      </p:sp>
      <p:sp>
        <p:nvSpPr>
          <p:cNvPr id="4" name="Rectangle 3"/>
          <p:cNvSpPr/>
          <p:nvPr/>
        </p:nvSpPr>
        <p:spPr>
          <a:xfrm>
            <a:off x="4284663" y="588963"/>
            <a:ext cx="4572000" cy="16303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2.Факторы окружающей среды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Группа крови АВО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Стресс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Физические нагрузки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Беременность</a:t>
            </a:r>
          </a:p>
        </p:txBody>
      </p:sp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713" y="2276475"/>
            <a:ext cx="8208962" cy="443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569325" cy="1368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  <a:cs typeface="EucrosiaUPC" pitchFamily="18" charset="-34"/>
              </a:rPr>
              <a:t>Почему существуют </a:t>
            </a:r>
            <a:r>
              <a:rPr lang="ru-RU" sz="2400" b="1" dirty="0">
                <a:solidFill>
                  <a:srgbClr val="FF0000"/>
                </a:solidFill>
                <a:latin typeface="Arial Black" pitchFamily="34" charset="0"/>
                <a:cs typeface="EucrosiaUPC" pitchFamily="18" charset="-34"/>
              </a:rPr>
              <a:t>трудности в </a:t>
            </a: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  <a:cs typeface="EucrosiaUPC" pitchFamily="18" charset="-34"/>
              </a:rPr>
              <a:t>диагностике </a:t>
            </a:r>
            <a:r>
              <a:rPr lang="ru-RU" sz="2400" b="1" dirty="0">
                <a:solidFill>
                  <a:srgbClr val="FF0000"/>
                </a:solidFill>
                <a:latin typeface="Arial Black" pitchFamily="34" charset="0"/>
                <a:cs typeface="EucrosiaUPC" pitchFamily="18" charset="-34"/>
              </a:rPr>
              <a:t>болезни </a:t>
            </a:r>
            <a:r>
              <a:rPr lang="ru-RU" sz="2400" b="1" dirty="0" err="1" smtClean="0">
                <a:solidFill>
                  <a:srgbClr val="FF0000"/>
                </a:solidFill>
                <a:latin typeface="Arial Black" pitchFamily="34" charset="0"/>
                <a:cs typeface="EucrosiaUPC" pitchFamily="18" charset="-34"/>
              </a:rPr>
              <a:t>Виллебранда</a:t>
            </a: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  <a:cs typeface="EucrosiaUPC" pitchFamily="18" charset="-34"/>
              </a:rPr>
              <a:t>?</a:t>
            </a:r>
            <a:endParaRPr lang="ru-RU" sz="2400" b="1" dirty="0">
              <a:solidFill>
                <a:srgbClr val="FF0000"/>
              </a:solidFill>
              <a:latin typeface="Arial Black" pitchFamily="34" charset="0"/>
              <a:cs typeface="EucrosiaUPC" pitchFamily="18" charset="-34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1557338"/>
            <a:ext cx="8713788" cy="5111750"/>
          </a:xfrm>
        </p:spPr>
        <p:txBody>
          <a:bodyPr rtlCol="0"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002060"/>
                </a:solidFill>
              </a:rPr>
              <a:t>1.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Диагностика </a:t>
            </a:r>
            <a:r>
              <a:rPr lang="ru-RU" sz="2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затруднена </a:t>
            </a:r>
            <a:r>
              <a:rPr lang="ru-RU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из-за волнообразного изменения </a:t>
            </a:r>
            <a:r>
              <a:rPr lang="ru-RU" sz="2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уровня </a:t>
            </a:r>
            <a:r>
              <a:rPr lang="en-US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FW</a:t>
            </a:r>
            <a:r>
              <a:rPr lang="ru-RU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Иными словами у одного и того же </a:t>
            </a:r>
            <a:r>
              <a:rPr lang="ru-RU" sz="2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индивидуума в разные моменты времени уровень </a:t>
            </a:r>
            <a:r>
              <a:rPr lang="en-US" sz="2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FW </a:t>
            </a:r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может </a:t>
            </a:r>
            <a:r>
              <a:rPr lang="ru-RU" sz="2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демонстрировать колебания </a:t>
            </a:r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широком </a:t>
            </a:r>
            <a:r>
              <a:rPr lang="ru-RU" sz="2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диапазоне.</a:t>
            </a:r>
            <a:r>
              <a:rPr lang="ru-RU" sz="2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Бывает, что у одного и того же пациента </a:t>
            </a:r>
            <a:r>
              <a:rPr lang="ru-RU" sz="2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колебание </a:t>
            </a:r>
            <a:r>
              <a:rPr lang="en-US" sz="2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FW </a:t>
            </a:r>
            <a:r>
              <a:rPr lang="ru-RU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диапазоне </a:t>
            </a:r>
            <a:r>
              <a:rPr lang="ru-RU" sz="2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20 МЕ/</a:t>
            </a:r>
            <a:r>
              <a:rPr lang="ru-RU" sz="2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</a:t>
            </a:r>
            <a:r>
              <a:rPr lang="ru-RU" sz="2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 120 МЕ/дл. </a:t>
            </a:r>
            <a:endParaRPr lang="ru-RU" sz="25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Таким </a:t>
            </a:r>
            <a:r>
              <a:rPr lang="ru-RU" sz="2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образом, </a:t>
            </a:r>
            <a:r>
              <a:rPr lang="ru-RU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лиц </a:t>
            </a:r>
            <a:r>
              <a:rPr lang="ru-RU" sz="2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признаками чрезмерной </a:t>
            </a:r>
            <a:r>
              <a:rPr lang="ru-RU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кровоточивости, однократное исследование, давшее нормальный </a:t>
            </a:r>
            <a:r>
              <a:rPr lang="ru-RU" sz="2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 не позволяет исключить наличие болезни </a:t>
            </a:r>
            <a:r>
              <a:rPr lang="ru-RU" sz="25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Виллебранда</a:t>
            </a:r>
            <a:r>
              <a:rPr lang="ru-RU" sz="2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500" dirty="0">
                <a:solidFill>
                  <a:srgbClr val="002060"/>
                </a:solidFill>
              </a:rPr>
              <a:t/>
            </a:r>
            <a:br>
              <a:rPr lang="ru-RU" sz="2500" dirty="0">
                <a:solidFill>
                  <a:srgbClr val="002060"/>
                </a:solidFill>
              </a:rPr>
            </a:br>
            <a:r>
              <a:rPr lang="ru-RU" sz="2500" b="1" dirty="0" smtClean="0">
                <a:solidFill>
                  <a:schemeClr val="tx2">
                    <a:lumMod val="50000"/>
                  </a:schemeClr>
                </a:solidFill>
              </a:rPr>
              <a:t>2</a:t>
            </a:r>
            <a:r>
              <a:rPr lang="ru-RU" sz="25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5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Сложность диагностики из-за выраженной </a:t>
            </a:r>
            <a:r>
              <a:rPr lang="ru-RU" sz="25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полиморфности</a:t>
            </a:r>
            <a:r>
              <a:rPr lang="ru-RU" sz="25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клинических проявлений заболевания и </a:t>
            </a:r>
            <a:r>
              <a:rPr lang="ru-RU" sz="25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отсутствием жесткой корреляционной связи между клиническими проявлениями кровоточивости и качественно-количественными показателями лабораторных исследований.</a:t>
            </a:r>
            <a:r>
              <a:rPr lang="ru-RU" sz="2500" b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500" b="1" dirty="0">
                <a:solidFill>
                  <a:schemeClr val="tx2">
                    <a:lumMod val="50000"/>
                  </a:schemeClr>
                </a:solidFill>
              </a:rPr>
            </a:br>
            <a:endParaRPr lang="ru-RU" sz="25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875" y="142875"/>
          <a:ext cx="8715375" cy="6038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530"/>
                <a:gridCol w="1152447"/>
                <a:gridCol w="6194398"/>
              </a:tblGrid>
              <a:tr h="542864">
                <a:tc>
                  <a:txBody>
                    <a:bodyPr/>
                    <a:lstStyle/>
                    <a:p>
                      <a:r>
                        <a:rPr lang="ru-RU" sz="1600" b="1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Тип заболевания </a:t>
                      </a:r>
                      <a:endParaRPr lang="ru-RU" sz="1600" b="1" dirty="0">
                        <a:effectLst/>
                      </a:endParaRPr>
                    </a:p>
                  </a:txBody>
                  <a:tcPr marL="55195" marR="55195" marT="27595" marB="275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Частота, % </a:t>
                      </a:r>
                      <a:endParaRPr lang="ru-RU" sz="1600" b="1" dirty="0">
                        <a:effectLst/>
                      </a:endParaRPr>
                    </a:p>
                  </a:txBody>
                  <a:tcPr marL="55195" marR="55195" marT="27595" marB="27595" anchor="ctr"/>
                </a:tc>
                <a:tc>
                  <a:txBody>
                    <a:bodyPr/>
                    <a:lstStyle/>
                    <a:p>
                      <a:r>
                        <a:rPr lang="ru-RU" sz="1600" b="1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Характеристика</a:t>
                      </a:r>
                      <a:endParaRPr lang="ru-RU" sz="1600" b="1" dirty="0">
                        <a:effectLst/>
                      </a:endParaRPr>
                    </a:p>
                  </a:txBody>
                  <a:tcPr marL="55195" marR="55195" marT="27595" marB="27595" anchor="ctr"/>
                </a:tc>
              </a:tr>
              <a:tr h="1242993">
                <a:tc>
                  <a:txBody>
                    <a:bodyPr/>
                    <a:lstStyle/>
                    <a:p>
                      <a:r>
                        <a:rPr lang="ru-RU" sz="1600" b="1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Тип 1 </a:t>
                      </a:r>
                      <a:endParaRPr lang="ru-RU" sz="1600" b="1" dirty="0">
                        <a:effectLst/>
                      </a:endParaRPr>
                    </a:p>
                  </a:txBody>
                  <a:tcPr marL="55195" marR="55195" marT="27595" marB="275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 </a:t>
                      </a:r>
                      <a:endParaRPr lang="ru-RU" sz="2000" b="1" dirty="0">
                        <a:effectLst/>
                      </a:endParaRPr>
                    </a:p>
                  </a:txBody>
                  <a:tcPr marL="55195" marR="55195" marT="27595" marB="27595" anchor="ctr"/>
                </a:tc>
                <a:tc>
                  <a:txBody>
                    <a:bodyPr/>
                    <a:lstStyle/>
                    <a:p>
                      <a:r>
                        <a:rPr lang="ru-RU" sz="1600" b="1" i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Частичный дефицит </a:t>
                      </a:r>
                      <a:r>
                        <a:rPr lang="ru-RU" sz="1600" b="1" i="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vWF</a:t>
                      </a:r>
                      <a:r>
                        <a:rPr lang="ru-RU" sz="1600" b="1" i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уровень FVIII </a:t>
                      </a:r>
                      <a:endParaRPr lang="en-US" sz="1600" b="1" i="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b="1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нормальный</a:t>
                      </a:r>
                      <a:r>
                        <a:rPr lang="en-US" sz="1600" b="1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или </a:t>
                      </a:r>
                      <a:r>
                        <a:rPr lang="ru-RU" sz="1600" b="1" i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сниженный </a:t>
                      </a:r>
                      <a:endParaRPr lang="ru-RU" sz="1600" b="1" i="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b="1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пропорционально степени снижения</a:t>
                      </a:r>
                      <a:r>
                        <a:rPr lang="ru-RU" sz="1600" b="1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600" b="1" i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vWF</a:t>
                      </a:r>
                      <a:endParaRPr lang="ru-RU" sz="1600" b="1" i="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нормальное распределение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мультимеров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ФВ.</a:t>
                      </a:r>
                    </a:p>
                  </a:txBody>
                  <a:tcPr marL="55195" marR="55195" marT="27595" marB="27595" anchor="ctr"/>
                </a:tc>
              </a:tr>
              <a:tr h="428600">
                <a:tc>
                  <a:txBody>
                    <a:bodyPr/>
                    <a:lstStyle/>
                    <a:p>
                      <a:r>
                        <a:rPr lang="ru-RU" sz="1600" b="1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Тип 2 </a:t>
                      </a:r>
                      <a:endParaRPr lang="ru-RU" sz="1600" b="1" dirty="0">
                        <a:effectLst/>
                      </a:endParaRPr>
                    </a:p>
                  </a:txBody>
                  <a:tcPr marL="55195" marR="55195" marT="27595" marB="275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</a:t>
                      </a:r>
                      <a:endParaRPr lang="ru-RU" sz="1800" b="1" dirty="0">
                        <a:effectLst/>
                      </a:endParaRPr>
                    </a:p>
                  </a:txBody>
                  <a:tcPr marL="55195" marR="55195" marT="27595" marB="27595" anchor="ctr"/>
                </a:tc>
                <a:tc>
                  <a:txBody>
                    <a:bodyPr/>
                    <a:lstStyle/>
                    <a:p>
                      <a:r>
                        <a:rPr lang="ru-RU" sz="1600" b="1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Качественные дефекты </a:t>
                      </a:r>
                      <a:r>
                        <a:rPr lang="en-US" sz="1600" b="1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vWF</a:t>
                      </a:r>
                      <a:endParaRPr lang="en-US" sz="1600" b="1" dirty="0">
                        <a:effectLst/>
                      </a:endParaRPr>
                    </a:p>
                  </a:txBody>
                  <a:tcPr marL="55195" marR="55195" marT="27595" marB="27595" anchor="ctr"/>
                </a:tc>
              </a:tr>
              <a:tr h="985768">
                <a:tc>
                  <a:txBody>
                    <a:bodyPr/>
                    <a:lstStyle/>
                    <a:p>
                      <a:r>
                        <a:rPr lang="en-US" sz="16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2A </a:t>
                      </a:r>
                      <a:endParaRPr lang="en-US" sz="1600" b="1" i="1" dirty="0">
                        <a:effectLst/>
                      </a:endParaRPr>
                    </a:p>
                  </a:txBody>
                  <a:tcPr marL="55195" marR="55195" marT="27595" marB="275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effectLst/>
                        </a:rPr>
                        <a:t>10-15</a:t>
                      </a:r>
                      <a:endParaRPr lang="ru-RU" sz="1600" b="1" dirty="0">
                        <a:effectLst/>
                      </a:endParaRPr>
                    </a:p>
                  </a:txBody>
                  <a:tcPr marL="55195" marR="55195" marT="27595" marB="2759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Снижение количества высокомолекулярных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мультимеров</a:t>
                      </a:r>
                      <a:r>
                        <a:rPr lang="ru-RU" sz="1600" b="1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600" b="1" i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vWF</a:t>
                      </a:r>
                      <a:r>
                        <a:rPr lang="ru-RU" sz="1600" b="1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</a:t>
                      </a:r>
                      <a:r>
                        <a:rPr lang="ru-RU" sz="1600" b="1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протеолиза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ФВ протеазой </a:t>
                      </a:r>
                      <a:r>
                        <a:rPr lang="ru-RU" sz="1600" b="1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ADAMTS13.</a:t>
                      </a:r>
                      <a:r>
                        <a:rPr lang="ru-RU" sz="1600" b="1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55195" marR="55195" marT="27595" marB="27595"/>
                </a:tc>
              </a:tr>
              <a:tr h="728631">
                <a:tc>
                  <a:txBody>
                    <a:bodyPr/>
                    <a:lstStyle/>
                    <a:p>
                      <a:r>
                        <a:rPr lang="en-US" sz="16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2B </a:t>
                      </a:r>
                      <a:endParaRPr lang="en-US" sz="1600" b="1" i="1" dirty="0">
                        <a:effectLst/>
                      </a:endParaRPr>
                    </a:p>
                  </a:txBody>
                  <a:tcPr marL="55195" marR="55195" marT="27595" marB="275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менее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95" marR="55195" marT="27595" marB="27595" anchor="ctr"/>
                </a:tc>
                <a:tc>
                  <a:txBody>
                    <a:bodyPr/>
                    <a:lstStyle/>
                    <a:p>
                      <a:r>
                        <a:rPr lang="ru-RU" sz="1600" b="1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Повышение </a:t>
                      </a:r>
                      <a:r>
                        <a:rPr lang="ru-RU" sz="1600" b="1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аффинности</a:t>
                      </a:r>
                      <a:r>
                        <a:rPr lang="ru-RU" sz="1600" b="1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600" b="1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vWF</a:t>
                      </a:r>
                      <a:r>
                        <a:rPr lang="ru-RU" sz="1600" b="1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к рецепторам </a:t>
                      </a:r>
                      <a:r>
                        <a:rPr lang="ru-RU" sz="1600" b="1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GPIb</a:t>
                      </a:r>
                      <a:r>
                        <a:rPr lang="ru-RU" sz="1600" b="1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600" b="1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тромбоцитов</a:t>
                      </a:r>
                      <a:r>
                        <a:rPr lang="ru-RU" sz="1600" b="1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 избыточное связывание </a:t>
                      </a:r>
                      <a:r>
                        <a:rPr lang="ru-RU" sz="1600" b="1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vWF</a:t>
                      </a:r>
                      <a:r>
                        <a:rPr lang="ru-RU" sz="1600" b="1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 тромбоцитами</a:t>
                      </a:r>
                      <a:endParaRPr lang="ru-RU" sz="1600" b="1" dirty="0">
                        <a:effectLst/>
                      </a:endParaRPr>
                    </a:p>
                  </a:txBody>
                  <a:tcPr marL="55195" marR="55195" marT="27595" marB="27595"/>
                </a:tc>
              </a:tr>
              <a:tr h="928634">
                <a:tc>
                  <a:txBody>
                    <a:bodyPr/>
                    <a:lstStyle/>
                    <a:p>
                      <a:r>
                        <a:rPr lang="en-US" sz="16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2M </a:t>
                      </a:r>
                      <a:endParaRPr lang="en-US" sz="1600" b="1" i="1" dirty="0">
                        <a:effectLst/>
                      </a:endParaRPr>
                    </a:p>
                  </a:txBody>
                  <a:tcPr marL="55195" marR="55195" marT="27595" marB="275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редко</a:t>
                      </a:r>
                      <a:endParaRPr lang="ru-RU" sz="16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95" marR="55195" marT="27595" marB="2759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Снижение </a:t>
                      </a:r>
                      <a:r>
                        <a:rPr lang="ru-RU" sz="1600" b="1" i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ристоцетин-кофакторной</a:t>
                      </a:r>
                      <a:r>
                        <a:rPr lang="ru-RU" sz="1600" b="1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активности </a:t>
                      </a:r>
                      <a:r>
                        <a:rPr lang="ru-RU" sz="1600" b="1" i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vWF</a:t>
                      </a:r>
                      <a:r>
                        <a:rPr lang="ru-RU" sz="1600" b="1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600" b="1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 нормальном содержании антигена </a:t>
                      </a:r>
                      <a:r>
                        <a:rPr lang="ru-RU" sz="1600" b="1" i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vWF</a:t>
                      </a:r>
                      <a:r>
                        <a:rPr lang="ru-RU" sz="1600" b="1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нормальная </a:t>
                      </a:r>
                      <a:r>
                        <a:rPr lang="ru-RU" sz="1600" b="1" i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мультимерная</a:t>
                      </a:r>
                      <a:r>
                        <a:rPr lang="ru-RU" sz="1600" b="1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структура </a:t>
                      </a:r>
                      <a:r>
                        <a:rPr lang="ru-RU" sz="1600" b="1" i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vWF</a:t>
                      </a:r>
                      <a:endParaRPr lang="en-US" sz="1600" b="1" i="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95" marR="55195" marT="27595" marB="27595"/>
                </a:tc>
              </a:tr>
              <a:tr h="394658">
                <a:tc>
                  <a:txBody>
                    <a:bodyPr/>
                    <a:lstStyle/>
                    <a:p>
                      <a:r>
                        <a:rPr lang="en-US" sz="16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2N </a:t>
                      </a:r>
                      <a:endParaRPr lang="en-US" sz="1600" b="1" i="1" dirty="0">
                        <a:effectLst/>
                      </a:endParaRPr>
                    </a:p>
                  </a:txBody>
                  <a:tcPr marL="55195" marR="55195" marT="27595" marB="275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95" marR="55195" marT="27595" marB="2759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</a:t>
                      </a:r>
                      <a:r>
                        <a:rPr lang="ru-RU" sz="1600" b="1" i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нижение</a:t>
                      </a:r>
                      <a:r>
                        <a:rPr lang="ru-RU" sz="1600" b="1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600" b="1" i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аффинности</a:t>
                      </a:r>
                      <a:r>
                        <a:rPr lang="ru-RU" sz="1600" b="1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к </a:t>
                      </a:r>
                      <a:r>
                        <a:rPr lang="en-US" sz="1600" b="1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FVIII</a:t>
                      </a:r>
                      <a:endParaRPr lang="en-US" sz="1600" b="1" dirty="0" smtClean="0">
                        <a:effectLst/>
                      </a:endParaRPr>
                    </a:p>
                  </a:txBody>
                  <a:tcPr marL="55195" marR="55195" marT="27595" marB="27595"/>
                </a:tc>
              </a:tr>
              <a:tr h="786702">
                <a:tc>
                  <a:txBody>
                    <a:bodyPr/>
                    <a:lstStyle/>
                    <a:p>
                      <a:r>
                        <a:rPr lang="ru-RU" sz="1600" b="1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Тип 3 </a:t>
                      </a:r>
                      <a:endParaRPr lang="ru-RU" sz="1600" b="1" dirty="0">
                        <a:effectLst/>
                      </a:endParaRPr>
                    </a:p>
                  </a:txBody>
                  <a:tcPr marL="55195" marR="55195" marT="27595" marB="275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</a:t>
                      </a:r>
                      <a:endParaRPr lang="ru-RU" sz="2000" b="1" dirty="0">
                        <a:effectLst/>
                      </a:endParaRPr>
                    </a:p>
                  </a:txBody>
                  <a:tcPr marL="55195" marR="55195" marT="27595" marB="27595" anchor="ctr"/>
                </a:tc>
                <a:tc>
                  <a:txBody>
                    <a:bodyPr/>
                    <a:lstStyle/>
                    <a:p>
                      <a:r>
                        <a:rPr lang="ru-RU" sz="1600" b="1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Практически полное </a:t>
                      </a:r>
                      <a:r>
                        <a:rPr lang="ru-RU" sz="1600" b="1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отсутствие</a:t>
                      </a:r>
                    </a:p>
                    <a:p>
                      <a:r>
                        <a:rPr lang="ru-RU" sz="1600" b="1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600" b="1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vWF</a:t>
                      </a:r>
                      <a:r>
                        <a:rPr lang="ru-RU" sz="1600" b="1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 низкой </a:t>
                      </a:r>
                      <a:r>
                        <a:rPr lang="ru-RU" sz="1600" b="1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активностью FVIII</a:t>
                      </a:r>
                    </a:p>
                    <a:p>
                      <a:endParaRPr lang="ru-RU" sz="1600" b="0" i="0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195" marR="55195" marT="27595" marB="27595" anchor="ctr"/>
                </a:tc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6858000" y="785813"/>
            <a:ext cx="1928813" cy="1050925"/>
          </a:xfrm>
          <a:prstGeom prst="ellipse">
            <a:avLst/>
          </a:prstGeom>
          <a:blipFill rotWithShape="0">
            <a:blip r:embed="rId2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Овал 3"/>
          <p:cNvSpPr/>
          <p:nvPr/>
        </p:nvSpPr>
        <p:spPr>
          <a:xfrm>
            <a:off x="7000875" y="2286000"/>
            <a:ext cx="1857375" cy="1009650"/>
          </a:xfrm>
          <a:prstGeom prst="ellipse">
            <a:avLst/>
          </a:prstGeom>
          <a:blipFill rotWithShape="0">
            <a:blip r:embed="rId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Овал 4"/>
          <p:cNvSpPr/>
          <p:nvPr/>
        </p:nvSpPr>
        <p:spPr>
          <a:xfrm>
            <a:off x="7000875" y="5214938"/>
            <a:ext cx="1858963" cy="1016000"/>
          </a:xfrm>
          <a:prstGeom prst="ellipse">
            <a:avLst/>
          </a:prstGeom>
          <a:blipFill rotWithShape="0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259" name="Прямоугольник 5"/>
          <p:cNvSpPr>
            <a:spLocks noChangeArrowheads="1"/>
          </p:cNvSpPr>
          <p:nvPr/>
        </p:nvSpPr>
        <p:spPr bwMode="auto">
          <a:xfrm>
            <a:off x="214313" y="6143625"/>
            <a:ext cx="878681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Комитет по науке и стандартизации (</a:t>
            </a:r>
            <a:r>
              <a:rPr lang="arn-CL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Scientific and Standardization Committee – SSC) 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</a:t>
            </a:r>
          </a:p>
          <a:p>
            <a:pPr algn="r"/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Международном обществе по проблемам тромбоза и гемостаза (</a:t>
            </a:r>
            <a:r>
              <a:rPr lang="arn-CL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International Society on</a:t>
            </a:r>
          </a:p>
          <a:p>
            <a:pPr algn="r"/>
            <a:r>
              <a:rPr lang="arn-CL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Thrombosis and Haemostasis – ISTH</a:t>
            </a:r>
            <a:r>
              <a:rPr lang="arn-CL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265113" y="158750"/>
            <a:ext cx="8424862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200">
                <a:latin typeface="Times New Roman" pitchFamily="18" charset="0"/>
                <a:cs typeface="Times New Roman" pitchFamily="18" charset="0"/>
              </a:rPr>
              <a:t>Кроме того, существует </a:t>
            </a:r>
            <a:r>
              <a:rPr lang="ru-RU" altLang="ru-RU" sz="2200" b="1">
                <a:latin typeface="Times New Roman" pitchFamily="18" charset="0"/>
                <a:cs typeface="Times New Roman" pitchFamily="18" charset="0"/>
              </a:rPr>
              <a:t>тромбоцитарный тип болезни Виллебранда</a:t>
            </a:r>
            <a:r>
              <a:rPr lang="ru-RU" altLang="ru-RU" sz="2200">
                <a:latin typeface="Times New Roman" pitchFamily="18" charset="0"/>
                <a:cs typeface="Times New Roman" pitchFamily="18" charset="0"/>
              </a:rPr>
              <a:t>, который обусловлен мутацией в гене тромбоцитарного рецептора гликопротеина Ib, вследствие которой повышается чувствительность данного рецептора к высокомолекулярным мультимерам фактора Виллебранда. Фенотип аналогичен подтипу 2B.</a:t>
            </a:r>
            <a:endParaRPr lang="ru-RU" altLang="ru-RU" sz="2000"/>
          </a:p>
          <a:p>
            <a:r>
              <a:rPr lang="ru-RU" altLang="ru-RU" sz="2200" b="1">
                <a:latin typeface="Times New Roman" pitchFamily="18" charset="0"/>
                <a:cs typeface="Times New Roman" pitchFamily="18" charset="0"/>
              </a:rPr>
              <a:t>Приобретенный синдром Виллебранда</a:t>
            </a:r>
            <a:r>
              <a:rPr lang="ru-RU" altLang="ru-RU" sz="2200">
                <a:latin typeface="Times New Roman" pitchFamily="18" charset="0"/>
                <a:cs typeface="Times New Roman" pitchFamily="18" charset="0"/>
              </a:rPr>
              <a:t> определяется у пациентов с аутоиммунными, лимфопролиферативными заболеваниями, обусловлен появлением ингибитора против фактора Виллебранда, а также качественными аномалиями фактора VIII в связи с адсорбцией высокомолекулярных мультимеров патологическими белками.</a:t>
            </a:r>
          </a:p>
          <a:p>
            <a:endParaRPr lang="ru-RU" altLang="ru-RU" sz="2000"/>
          </a:p>
        </p:txBody>
      </p:sp>
      <p:pic>
        <p:nvPicPr>
          <p:cNvPr id="10243" name="Picture 2" descr="C:\Users\Angela\Desktop\blocks_image_0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3933825"/>
            <a:ext cx="5472113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388" y="188913"/>
            <a:ext cx="8964612" cy="1476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Клинические признаки</a:t>
            </a:r>
            <a:endParaRPr lang="ru-RU" dirty="0">
              <a:latin typeface="+mn-lt"/>
              <a:cs typeface="+mn-cs"/>
            </a:endParaRPr>
          </a:p>
          <a:p>
            <a:pPr indent="36353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Основное проявление БВ – геморрагический синдром микроциркуляторного, смешанного типов, спонтанного или посттравматического характера.</a:t>
            </a: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42875" y="1557338"/>
            <a:ext cx="8786813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3538"/>
            <a:r>
              <a:rPr lang="ru-RU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БВ 1 и 2 типов преобладает микроциркуляторный тип кровоточивости: экхимозы, кровотечения из слизистых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(десневые, носовые, луночковые), меноррагии,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кровотечения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при проведении хирургических вмешательств и инвазивных диагностических процедур.</a:t>
            </a: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214313" y="3429000"/>
            <a:ext cx="878681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3538"/>
            <a:r>
              <a:rPr lang="ru-RU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типах БВ, характеризующихся выраженным снижением уровня FVIII (2A, 2N, 3),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часто наблюдается смешанный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(микроциркуляторно-гематомный) тип геморрагического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синдрома. </a:t>
            </a:r>
          </a:p>
          <a:p>
            <a:pPr indent="363538"/>
            <a:r>
              <a:rPr lang="ru-RU" sz="2400">
                <a:latin typeface="Times New Roman" pitchFamily="18" charset="0"/>
                <a:cs typeface="Times New Roman" pitchFamily="18" charset="0"/>
              </a:rPr>
              <a:t>При данном типе заболевания в клинической картине преобладают нарушения опорно-двигательного аппарата в результате рецидивирующих кровоизлияний в суставы (гемартрозов), гематомы мягких тканей различной локализации спонтанного характера, забрюшинные гематомы.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3400</TotalTime>
  <Words>1529</Words>
  <Application>Microsoft Office PowerPoint</Application>
  <PresentationFormat>Экран (4:3)</PresentationFormat>
  <Paragraphs>252</Paragraphs>
  <Slides>26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Исполнительная</vt:lpstr>
      <vt:lpstr>Slide</vt:lpstr>
      <vt:lpstr>Особенности лабораторной диагностики болезни Виллебранда.</vt:lpstr>
      <vt:lpstr>Слайд 2</vt:lpstr>
      <vt:lpstr>Слайд 3</vt:lpstr>
      <vt:lpstr>Слайд 4</vt:lpstr>
      <vt:lpstr>Слайд 5</vt:lpstr>
      <vt:lpstr>Почему существуют трудности в диагностике болезни Виллебранда?</vt:lpstr>
      <vt:lpstr>Слайд 7</vt:lpstr>
      <vt:lpstr>Слайд 8</vt:lpstr>
      <vt:lpstr>Слайд 9</vt:lpstr>
      <vt:lpstr>Слайд 10</vt:lpstr>
      <vt:lpstr>Слайд 11</vt:lpstr>
      <vt:lpstr>Слайд 12</vt:lpstr>
      <vt:lpstr>Диагностика болезни Виллебранда</vt:lpstr>
      <vt:lpstr>Диагностика болезни Виллебранда</vt:lpstr>
      <vt:lpstr>Лабораторные анализы на БВ</vt:lpstr>
      <vt:lpstr>1) Концентрация антигена ФВ</vt:lpstr>
      <vt:lpstr>2) Активность ФВ VWF:RCo (ристоцетин – кофакторная активность)</vt:lpstr>
      <vt:lpstr>Слайд 18</vt:lpstr>
      <vt:lpstr>3) Активность ф.VIII</vt:lpstr>
      <vt:lpstr>4) Агрегация тромбоцитов, индуцированная      ристоцетином (ристомицином)</vt:lpstr>
      <vt:lpstr>4) Агрегация тромбоцитов, индуцированная      ристоцетином (ристомицином)</vt:lpstr>
      <vt:lpstr>5) Определение мультимерности ФВ (иммуноэлектрофорез)</vt:lpstr>
      <vt:lpstr>6) Коллаген связывающая активность ФВ</vt:lpstr>
      <vt:lpstr>Возможный диагностический алгоритм</vt:lpstr>
      <vt:lpstr>Результаты лабораторных анализов, характерные для БВ разных типов</vt:lpstr>
      <vt:lpstr>Спасибо  за внимание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Клинико-диагностические алгоритмы  заболеваний свертывающей системы крови.</dc:title>
  <dc:creator>Angela</dc:creator>
  <cp:lastModifiedBy>Пользователь Windows</cp:lastModifiedBy>
  <cp:revision>98</cp:revision>
  <dcterms:created xsi:type="dcterms:W3CDTF">2019-12-15T08:29:05Z</dcterms:created>
  <dcterms:modified xsi:type="dcterms:W3CDTF">2020-11-01T18:33:15Z</dcterms:modified>
</cp:coreProperties>
</file>