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16"/>
  </p:notesMasterIdLst>
  <p:sldIdLst>
    <p:sldId id="285" r:id="rId2"/>
    <p:sldId id="283" r:id="rId3"/>
    <p:sldId id="288" r:id="rId4"/>
    <p:sldId id="260" r:id="rId5"/>
    <p:sldId id="261" r:id="rId6"/>
    <p:sldId id="263" r:id="rId7"/>
    <p:sldId id="289" r:id="rId8"/>
    <p:sldId id="284" r:id="rId9"/>
    <p:sldId id="282" r:id="rId10"/>
    <p:sldId id="258" r:id="rId11"/>
    <p:sldId id="264" r:id="rId12"/>
    <p:sldId id="280" r:id="rId13"/>
    <p:sldId id="279" r:id="rId14"/>
    <p:sldId id="278"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4539"/>
    <a:srgbClr val="FFFFFF"/>
    <a:srgbClr val="221105"/>
    <a:srgbClr val="27302D"/>
    <a:srgbClr val="282A25"/>
    <a:srgbClr val="433A32"/>
    <a:srgbClr val="272923"/>
    <a:srgbClr val="2719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865" autoAdjust="0"/>
  </p:normalViewPr>
  <p:slideViewPr>
    <p:cSldViewPr>
      <p:cViewPr varScale="1">
        <p:scale>
          <a:sx n="66" d="100"/>
          <a:sy n="66" d="100"/>
        </p:scale>
        <p:origin x="-169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B4CC21-2540-499C-843E-CE360562460C}" type="datetimeFigureOut">
              <a:rPr lang="ru-RU" smtClean="0"/>
              <a:t>05.11.2020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1F73DB-03D1-43A2-B7AD-74E00012BFCA}" type="slidenum">
              <a:rPr lang="ru-RU" smtClean="0"/>
              <a:t>‹#›</a:t>
            </a:fld>
            <a:endParaRPr lang="ru-RU"/>
          </a:p>
        </p:txBody>
      </p:sp>
    </p:spTree>
    <p:extLst>
      <p:ext uri="{BB962C8B-B14F-4D97-AF65-F5344CB8AC3E}">
        <p14:creationId xmlns:p14="http://schemas.microsoft.com/office/powerpoint/2010/main" val="682686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ru-RU" sz="1200" dirty="0" smtClean="0"/>
              <a:t>Условия, в которых протекает жизнедеятельность современного человека, часто по праву называют экстремальными и стимулирующими развитие стресса. Это связано со многими факторами и угрозами, в том числе политическими, информационными, социально-экономическими, экологическими, природными [1].</a:t>
            </a:r>
          </a:p>
          <a:p>
            <a:pPr algn="just"/>
            <a:r>
              <a:rPr lang="ru-RU" sz="1000" i="1" dirty="0" smtClean="0"/>
              <a:t>Современная жизнь – это бесконечное  принятие решений в условиях неопределенности. И если для одних это возможность проявить свою творческую натуру, преодолеть ограничения и открыться чему-то новому, то для других это дополнительный вызов, усложняющий процесс принятия решений [2]. </a:t>
            </a:r>
            <a:endParaRPr lang="en-US" sz="1000" i="1" dirty="0" smtClean="0"/>
          </a:p>
          <a:p>
            <a:pPr algn="just"/>
            <a:endParaRPr lang="en-US" sz="1200" dirty="0" smtClean="0"/>
          </a:p>
          <a:p>
            <a:pPr algn="just"/>
            <a:r>
              <a:rPr lang="ru-RU" sz="1200" dirty="0" smtClean="0"/>
              <a:t>Толерантность </a:t>
            </a:r>
            <a:r>
              <a:rPr lang="ru-RU" sz="1200" dirty="0" smtClean="0"/>
              <a:t>к неопределенности как свойство личности, на наш взгляд  исключительно важно для любого человека  в нынешней реальности.</a:t>
            </a:r>
          </a:p>
          <a:p>
            <a:endParaRPr lang="ru-RU" dirty="0" smtClean="0"/>
          </a:p>
          <a:p>
            <a:endParaRPr lang="ru-RU"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dirty="0" smtClean="0">
                <a:solidFill>
                  <a:srgbClr val="271913"/>
                </a:solidFill>
              </a:rPr>
              <a:t>Толерантность к неопределенности как свойство личности, на наш взгляд  исключительно важно для любого человека  в нынешней реальности.</a:t>
            </a:r>
          </a:p>
          <a:p>
            <a:endParaRPr lang="en-US" dirty="0"/>
          </a:p>
        </p:txBody>
      </p:sp>
      <p:sp>
        <p:nvSpPr>
          <p:cNvPr id="4" name="Slide Number Placeholder 3"/>
          <p:cNvSpPr>
            <a:spLocks noGrp="1"/>
          </p:cNvSpPr>
          <p:nvPr>
            <p:ph type="sldNum" sz="quarter" idx="10"/>
          </p:nvPr>
        </p:nvSpPr>
        <p:spPr/>
        <p:txBody>
          <a:bodyPr/>
          <a:lstStyle/>
          <a:p>
            <a:fld id="{F91F73DB-03D1-43A2-B7AD-74E00012BFCA}" type="slidenum">
              <a:rPr lang="ru-RU" smtClean="0"/>
              <a:t>2</a:t>
            </a:fld>
            <a:endParaRPr lang="ru-RU"/>
          </a:p>
        </p:txBody>
      </p:sp>
    </p:spTree>
    <p:extLst>
      <p:ext uri="{BB962C8B-B14F-4D97-AF65-F5344CB8AC3E}">
        <p14:creationId xmlns:p14="http://schemas.microsoft.com/office/powerpoint/2010/main" val="1864272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dirty="0" smtClean="0"/>
              <a:t>Наш разум – превосходная объяснительная машина, которая способна найти смысл почти в чем угодно, истолковать любой феномен, но совершенно не в состоянии принять мысль о непредсказуемости» [Талеб, 2012, с. 41]. </a:t>
            </a:r>
          </a:p>
          <a:p>
            <a:endParaRPr lang="ru-RU" dirty="0"/>
          </a:p>
        </p:txBody>
      </p:sp>
      <p:sp>
        <p:nvSpPr>
          <p:cNvPr id="4" name="Номер слайда 3"/>
          <p:cNvSpPr>
            <a:spLocks noGrp="1"/>
          </p:cNvSpPr>
          <p:nvPr>
            <p:ph type="sldNum" sz="quarter" idx="10"/>
          </p:nvPr>
        </p:nvSpPr>
        <p:spPr/>
        <p:txBody>
          <a:bodyPr/>
          <a:lstStyle/>
          <a:p>
            <a:fld id="{F91F73DB-03D1-43A2-B7AD-74E00012BFCA}" type="slidenum">
              <a:rPr lang="ru-RU" smtClean="0"/>
              <a:t>3</a:t>
            </a:fld>
            <a:endParaRPr lang="ru-RU"/>
          </a:p>
        </p:txBody>
      </p:sp>
    </p:spTree>
    <p:extLst>
      <p:ext uri="{BB962C8B-B14F-4D97-AF65-F5344CB8AC3E}">
        <p14:creationId xmlns:p14="http://schemas.microsoft.com/office/powerpoint/2010/main" val="42144817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ru-RU" sz="1200" dirty="0" smtClean="0"/>
              <a:t>Чаще всего толерантность к неопределенности трактуют как устойчивую черту личности. В общем случае она рассматривается как биполярное измерение, на одном полюсе которого находится толерантность к неопределенности(ТН), а на другом – интолерантность(ИТН), т.е. неспособность переносить неопределенность [Любарт Т. , Муширу К. , Торджман С. , Зенасни Ф., 2009]. Однако Т. В. Корнилова, М. А. Чумакова (2014) оценивают ТН и ИТН не как два полюса одного континуума, а как </a:t>
            </a:r>
            <a:r>
              <a:rPr lang="ru-RU" sz="1200" b="1" i="1" dirty="0" smtClean="0"/>
              <a:t>две разные переменные</a:t>
            </a:r>
            <a:r>
              <a:rPr lang="ru-RU" sz="1200" b="1" dirty="0" smtClean="0"/>
              <a:t>.</a:t>
            </a:r>
            <a:endParaRPr lang="ru-RU" sz="1200" dirty="0" smtClean="0"/>
          </a:p>
          <a:p>
            <a:pPr algn="just"/>
            <a:r>
              <a:rPr lang="ru-RU" sz="1200" i="1" dirty="0" smtClean="0"/>
              <a:t>ТН следует понимать в качестве генерализованного личностного свойства, означающего стремление к изменениям, новизне и оригинальности, готовность идти непроторенными путями и предпочитать более сложные задачи, иметь возможность самостоятельности и выхода за рамки принятых ограничений.</a:t>
            </a:r>
            <a:endParaRPr lang="ru-RU" sz="1200" dirty="0" smtClean="0"/>
          </a:p>
          <a:p>
            <a:pPr algn="just"/>
            <a:r>
              <a:rPr lang="ru-RU" sz="1200" i="1" dirty="0" smtClean="0"/>
              <a:t>ИТН фокусирует стремление к ясности, упорядоченности во всем и неприятие неопределенности, предположение о главенствующей роли правил и принципов, дихотомическое разделение правильных и неправильных способов, мнений и ценностей</a:t>
            </a:r>
            <a:r>
              <a:rPr lang="ru-RU" sz="1200" dirty="0" smtClean="0"/>
              <a:t>.</a:t>
            </a:r>
          </a:p>
          <a:p>
            <a:pPr marL="0" indent="0" algn="just">
              <a:buNone/>
            </a:pPr>
            <a:r>
              <a:rPr lang="ru-RU" sz="1400" dirty="0" smtClean="0"/>
              <a:t> </a:t>
            </a:r>
          </a:p>
          <a:p>
            <a:endParaRPr lang="en-US" dirty="0"/>
          </a:p>
        </p:txBody>
      </p:sp>
      <p:sp>
        <p:nvSpPr>
          <p:cNvPr id="4" name="Slide Number Placeholder 3"/>
          <p:cNvSpPr>
            <a:spLocks noGrp="1"/>
          </p:cNvSpPr>
          <p:nvPr>
            <p:ph type="sldNum" sz="quarter" idx="10"/>
          </p:nvPr>
        </p:nvSpPr>
        <p:spPr/>
        <p:txBody>
          <a:bodyPr/>
          <a:lstStyle/>
          <a:p>
            <a:fld id="{F91F73DB-03D1-43A2-B7AD-74E00012BFCA}" type="slidenum">
              <a:rPr lang="ru-RU" smtClean="0"/>
              <a:t>4</a:t>
            </a:fld>
            <a:endParaRPr lang="ru-RU"/>
          </a:p>
        </p:txBody>
      </p:sp>
    </p:spTree>
    <p:extLst>
      <p:ext uri="{BB962C8B-B14F-4D97-AF65-F5344CB8AC3E}">
        <p14:creationId xmlns:p14="http://schemas.microsoft.com/office/powerpoint/2010/main" val="1114311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ru-RU" dirty="0" smtClean="0"/>
              <a:t>Основной инструмент, используемый для диагностики ТН, это так называемая Шкала толерантности к неопределенности. Впервые эта шкала была опубликована психологом Стенли Баднером в 1962 году. </a:t>
            </a:r>
          </a:p>
          <a:p>
            <a:pPr algn="just"/>
            <a:endParaRPr lang="ru-RU" dirty="0" smtClean="0"/>
          </a:p>
          <a:p>
            <a:pPr algn="just"/>
            <a:r>
              <a:rPr lang="ru-RU" dirty="0" smtClean="0"/>
              <a:t>Вольфрадт и Претц в 2001 г. предложили свою шкалу ТН, апробировав ее на 204 студентах немецкого университета[8].</a:t>
            </a:r>
          </a:p>
          <a:p>
            <a:pPr algn="just"/>
            <a:endParaRPr lang="ru-RU" dirty="0" smtClean="0"/>
          </a:p>
          <a:p>
            <a:pPr algn="just"/>
            <a:r>
              <a:rPr lang="ru-RU" dirty="0" smtClean="0"/>
              <a:t> В отечественной литературе есть две адаптации шкалы С. Баднера: Г. У. Солдатовой, Л. А. Шайгеровой (2008) и Т. В. Корниловой, М. А. Чумаковой (2014). В результате, на выборке из 1082 человек была выявлена корреляция между этими переменными и различными типами интеллекта.  </a:t>
            </a:r>
          </a:p>
          <a:p>
            <a:pPr algn="just"/>
            <a:endParaRPr lang="ru-RU" dirty="0" smtClean="0"/>
          </a:p>
          <a:p>
            <a:pPr algn="just"/>
            <a:r>
              <a:rPr lang="ru-RU" dirty="0" smtClean="0"/>
              <a:t>Толерантность к неопределенности сопровождается высокими показателями межличностного эмоционального интеллекта. Зафиксированы также пересечения со шкалой самоэффективности, отражающей, как индивид ставит  цели и достигает их. ТН связана с высоким уровнем самоэффективности, а ИТН – с низкой. </a:t>
            </a:r>
          </a:p>
          <a:p>
            <a:endParaRPr lang="en-US" dirty="0"/>
          </a:p>
        </p:txBody>
      </p:sp>
      <p:sp>
        <p:nvSpPr>
          <p:cNvPr id="4" name="Slide Number Placeholder 3"/>
          <p:cNvSpPr>
            <a:spLocks noGrp="1"/>
          </p:cNvSpPr>
          <p:nvPr>
            <p:ph type="sldNum" sz="quarter" idx="10"/>
          </p:nvPr>
        </p:nvSpPr>
        <p:spPr/>
        <p:txBody>
          <a:bodyPr/>
          <a:lstStyle/>
          <a:p>
            <a:fld id="{F91F73DB-03D1-43A2-B7AD-74E00012BFCA}" type="slidenum">
              <a:rPr lang="ru-RU" smtClean="0"/>
              <a:t>5</a:t>
            </a:fld>
            <a:endParaRPr lang="ru-RU"/>
          </a:p>
        </p:txBody>
      </p:sp>
    </p:spTree>
    <p:extLst>
      <p:ext uri="{BB962C8B-B14F-4D97-AF65-F5344CB8AC3E}">
        <p14:creationId xmlns:p14="http://schemas.microsoft.com/office/powerpoint/2010/main" val="25061411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t>Неопределенность внешнего мира сегодня очень велика. Прогнозировать развитие событий бывает сложно даже на месяц вперед, не говоря уж о годах. Если мысленно мы выстроили какой-то сценарий своей жизни, у нас нет никаких гарантий, что удастся реализовать его на практике. В этих условиях один из способов сохранения внутреннего равновесия – это создание и поддержание определенности внутри себя. Для этого человек может опереться на правила, нормы, алгоритмы, которые выработал он сам, либо те, что предлагаются ему социумом. </a:t>
            </a:r>
          </a:p>
          <a:p>
            <a:endParaRPr lang="ru-RU" sz="1600" dirty="0"/>
          </a:p>
        </p:txBody>
      </p:sp>
      <p:sp>
        <p:nvSpPr>
          <p:cNvPr id="4" name="Номер слайда 3"/>
          <p:cNvSpPr>
            <a:spLocks noGrp="1"/>
          </p:cNvSpPr>
          <p:nvPr>
            <p:ph type="sldNum" sz="quarter" idx="10"/>
          </p:nvPr>
        </p:nvSpPr>
        <p:spPr/>
        <p:txBody>
          <a:bodyPr/>
          <a:lstStyle/>
          <a:p>
            <a:fld id="{F91F73DB-03D1-43A2-B7AD-74E00012BFCA}" type="slidenum">
              <a:rPr lang="ru-RU" smtClean="0"/>
              <a:t>7</a:t>
            </a:fld>
            <a:endParaRPr lang="ru-RU"/>
          </a:p>
        </p:txBody>
      </p:sp>
    </p:spTree>
    <p:extLst>
      <p:ext uri="{BB962C8B-B14F-4D97-AF65-F5344CB8AC3E}">
        <p14:creationId xmlns:p14="http://schemas.microsoft.com/office/powerpoint/2010/main" val="1656470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ru-RU" dirty="0" smtClean="0"/>
              <a:t>Вот пример одной из психокоррекционных техник  используемых в нашем отделении эпиграфом к которой служит высказывание В.Франкла </a:t>
            </a:r>
          </a:p>
          <a:p>
            <a:pPr algn="just"/>
            <a:r>
              <a:rPr lang="ru-RU" i="1" dirty="0" smtClean="0"/>
              <a:t> </a:t>
            </a:r>
          </a:p>
          <a:p>
            <a:pPr algn="just"/>
            <a:r>
              <a:rPr lang="ru-RU" i="1" dirty="0" smtClean="0"/>
              <a:t>          </a:t>
            </a:r>
            <a:endParaRPr lang="en-US" dirty="0"/>
          </a:p>
        </p:txBody>
      </p:sp>
      <p:sp>
        <p:nvSpPr>
          <p:cNvPr id="4" name="Slide Number Placeholder 3"/>
          <p:cNvSpPr>
            <a:spLocks noGrp="1"/>
          </p:cNvSpPr>
          <p:nvPr>
            <p:ph type="sldNum" sz="quarter" idx="10"/>
          </p:nvPr>
        </p:nvSpPr>
        <p:spPr/>
        <p:txBody>
          <a:bodyPr/>
          <a:lstStyle/>
          <a:p>
            <a:fld id="{F91F73DB-03D1-43A2-B7AD-74E00012BFCA}" type="slidenum">
              <a:rPr lang="ru-RU" smtClean="0"/>
              <a:t>9</a:t>
            </a:fld>
            <a:endParaRPr lang="ru-RU"/>
          </a:p>
        </p:txBody>
      </p:sp>
    </p:spTree>
    <p:extLst>
      <p:ext uri="{BB962C8B-B14F-4D97-AF65-F5344CB8AC3E}">
        <p14:creationId xmlns:p14="http://schemas.microsoft.com/office/powerpoint/2010/main" val="1531961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91F73DB-03D1-43A2-B7AD-74E00012BFCA}" type="slidenum">
              <a:rPr lang="ru-RU" smtClean="0"/>
              <a:t>10</a:t>
            </a:fld>
            <a:endParaRPr lang="ru-RU"/>
          </a:p>
        </p:txBody>
      </p:sp>
    </p:spTree>
    <p:extLst>
      <p:ext uri="{BB962C8B-B14F-4D97-AF65-F5344CB8AC3E}">
        <p14:creationId xmlns:p14="http://schemas.microsoft.com/office/powerpoint/2010/main" val="21272063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91F73DB-03D1-43A2-B7AD-74E00012BFCA}" type="slidenum">
              <a:rPr lang="ru-RU" smtClean="0"/>
              <a:t>11</a:t>
            </a:fld>
            <a:endParaRPr lang="ru-RU"/>
          </a:p>
        </p:txBody>
      </p:sp>
    </p:spTree>
    <p:extLst>
      <p:ext uri="{BB962C8B-B14F-4D97-AF65-F5344CB8AC3E}">
        <p14:creationId xmlns:p14="http://schemas.microsoft.com/office/powerpoint/2010/main" val="2765635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B79ADA5-604E-43B8-A963-9778ACA1C871}" type="datetimeFigureOut">
              <a:rPr lang="ru-RU" smtClean="0"/>
              <a:t>05.11.2020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683F64-D36D-4B04-BE15-2FB9A4C0A406}" type="slidenum">
              <a:rPr lang="ru-RU" smtClean="0"/>
              <a:t>‹#›</a:t>
            </a:fld>
            <a:endParaRPr lang="ru-RU"/>
          </a:p>
        </p:txBody>
      </p:sp>
    </p:spTree>
    <p:extLst>
      <p:ext uri="{BB962C8B-B14F-4D97-AF65-F5344CB8AC3E}">
        <p14:creationId xmlns:p14="http://schemas.microsoft.com/office/powerpoint/2010/main" val="1786315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B79ADA5-604E-43B8-A963-9778ACA1C871}" type="datetimeFigureOut">
              <a:rPr lang="ru-RU" smtClean="0"/>
              <a:t>05.11.2020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683F64-D36D-4B04-BE15-2FB9A4C0A406}" type="slidenum">
              <a:rPr lang="ru-RU" smtClean="0"/>
              <a:t>‹#›</a:t>
            </a:fld>
            <a:endParaRPr lang="ru-RU"/>
          </a:p>
        </p:txBody>
      </p:sp>
    </p:spTree>
    <p:extLst>
      <p:ext uri="{BB962C8B-B14F-4D97-AF65-F5344CB8AC3E}">
        <p14:creationId xmlns:p14="http://schemas.microsoft.com/office/powerpoint/2010/main" val="990239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B79ADA5-604E-43B8-A963-9778ACA1C871}" type="datetimeFigureOut">
              <a:rPr lang="ru-RU" smtClean="0"/>
              <a:t>05.11.2020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683F64-D36D-4B04-BE15-2FB9A4C0A406}" type="slidenum">
              <a:rPr lang="ru-RU" smtClean="0"/>
              <a:t>‹#›</a:t>
            </a:fld>
            <a:endParaRPr lang="ru-RU"/>
          </a:p>
        </p:txBody>
      </p:sp>
    </p:spTree>
    <p:extLst>
      <p:ext uri="{BB962C8B-B14F-4D97-AF65-F5344CB8AC3E}">
        <p14:creationId xmlns:p14="http://schemas.microsoft.com/office/powerpoint/2010/main" val="350865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B79ADA5-604E-43B8-A963-9778ACA1C871}" type="datetimeFigureOut">
              <a:rPr lang="ru-RU" smtClean="0"/>
              <a:t>05.11.2020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683F64-D36D-4B04-BE15-2FB9A4C0A406}" type="slidenum">
              <a:rPr lang="ru-RU" smtClean="0"/>
              <a:t>‹#›</a:t>
            </a:fld>
            <a:endParaRPr lang="ru-RU"/>
          </a:p>
        </p:txBody>
      </p:sp>
    </p:spTree>
    <p:extLst>
      <p:ext uri="{BB962C8B-B14F-4D97-AF65-F5344CB8AC3E}">
        <p14:creationId xmlns:p14="http://schemas.microsoft.com/office/powerpoint/2010/main" val="2248826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B79ADA5-604E-43B8-A963-9778ACA1C871}" type="datetimeFigureOut">
              <a:rPr lang="ru-RU" smtClean="0"/>
              <a:t>05.11.2020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683F64-D36D-4B04-BE15-2FB9A4C0A406}" type="slidenum">
              <a:rPr lang="ru-RU" smtClean="0"/>
              <a:t>‹#›</a:t>
            </a:fld>
            <a:endParaRPr lang="ru-RU"/>
          </a:p>
        </p:txBody>
      </p:sp>
    </p:spTree>
    <p:extLst>
      <p:ext uri="{BB962C8B-B14F-4D97-AF65-F5344CB8AC3E}">
        <p14:creationId xmlns:p14="http://schemas.microsoft.com/office/powerpoint/2010/main" val="3135508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B79ADA5-604E-43B8-A963-9778ACA1C871}" type="datetimeFigureOut">
              <a:rPr lang="ru-RU" smtClean="0"/>
              <a:t>05.11.2020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683F64-D36D-4B04-BE15-2FB9A4C0A406}" type="slidenum">
              <a:rPr lang="ru-RU" smtClean="0"/>
              <a:t>‹#›</a:t>
            </a:fld>
            <a:endParaRPr lang="ru-RU"/>
          </a:p>
        </p:txBody>
      </p:sp>
    </p:spTree>
    <p:extLst>
      <p:ext uri="{BB962C8B-B14F-4D97-AF65-F5344CB8AC3E}">
        <p14:creationId xmlns:p14="http://schemas.microsoft.com/office/powerpoint/2010/main" val="3861376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B79ADA5-604E-43B8-A963-9778ACA1C871}" type="datetimeFigureOut">
              <a:rPr lang="ru-RU" smtClean="0"/>
              <a:t>05.11.2020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4683F64-D36D-4B04-BE15-2FB9A4C0A406}" type="slidenum">
              <a:rPr lang="ru-RU" smtClean="0"/>
              <a:t>‹#›</a:t>
            </a:fld>
            <a:endParaRPr lang="ru-RU"/>
          </a:p>
        </p:txBody>
      </p:sp>
    </p:spTree>
    <p:extLst>
      <p:ext uri="{BB962C8B-B14F-4D97-AF65-F5344CB8AC3E}">
        <p14:creationId xmlns:p14="http://schemas.microsoft.com/office/powerpoint/2010/main" val="326435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B79ADA5-604E-43B8-A963-9778ACA1C871}" type="datetimeFigureOut">
              <a:rPr lang="ru-RU" smtClean="0"/>
              <a:t>05.11.2020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4683F64-D36D-4B04-BE15-2FB9A4C0A406}" type="slidenum">
              <a:rPr lang="ru-RU" smtClean="0"/>
              <a:t>‹#›</a:t>
            </a:fld>
            <a:endParaRPr lang="ru-RU"/>
          </a:p>
        </p:txBody>
      </p:sp>
    </p:spTree>
    <p:extLst>
      <p:ext uri="{BB962C8B-B14F-4D97-AF65-F5344CB8AC3E}">
        <p14:creationId xmlns:p14="http://schemas.microsoft.com/office/powerpoint/2010/main" val="491779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B79ADA5-604E-43B8-A963-9778ACA1C871}" type="datetimeFigureOut">
              <a:rPr lang="ru-RU" smtClean="0"/>
              <a:t>05.11.2020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4683F64-D36D-4B04-BE15-2FB9A4C0A406}" type="slidenum">
              <a:rPr lang="ru-RU" smtClean="0"/>
              <a:t>‹#›</a:t>
            </a:fld>
            <a:endParaRPr lang="ru-RU"/>
          </a:p>
        </p:txBody>
      </p:sp>
    </p:spTree>
    <p:extLst>
      <p:ext uri="{BB962C8B-B14F-4D97-AF65-F5344CB8AC3E}">
        <p14:creationId xmlns:p14="http://schemas.microsoft.com/office/powerpoint/2010/main" val="2192099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B79ADA5-604E-43B8-A963-9778ACA1C871}" type="datetimeFigureOut">
              <a:rPr lang="ru-RU" smtClean="0"/>
              <a:t>05.11.2020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683F64-D36D-4B04-BE15-2FB9A4C0A406}" type="slidenum">
              <a:rPr lang="ru-RU" smtClean="0"/>
              <a:t>‹#›</a:t>
            </a:fld>
            <a:endParaRPr lang="ru-RU"/>
          </a:p>
        </p:txBody>
      </p:sp>
    </p:spTree>
    <p:extLst>
      <p:ext uri="{BB962C8B-B14F-4D97-AF65-F5344CB8AC3E}">
        <p14:creationId xmlns:p14="http://schemas.microsoft.com/office/powerpoint/2010/main" val="589701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B79ADA5-604E-43B8-A963-9778ACA1C871}" type="datetimeFigureOut">
              <a:rPr lang="ru-RU" smtClean="0"/>
              <a:t>05.11.2020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683F64-D36D-4B04-BE15-2FB9A4C0A406}" type="slidenum">
              <a:rPr lang="ru-RU" smtClean="0"/>
              <a:t>‹#›</a:t>
            </a:fld>
            <a:endParaRPr lang="ru-RU"/>
          </a:p>
        </p:txBody>
      </p:sp>
    </p:spTree>
    <p:extLst>
      <p:ext uri="{BB962C8B-B14F-4D97-AF65-F5344CB8AC3E}">
        <p14:creationId xmlns:p14="http://schemas.microsoft.com/office/powerpoint/2010/main" val="1949120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2">
                <a:lumMod val="60000"/>
                <a:lumOff val="40000"/>
              </a:schemeClr>
            </a:gs>
            <a:gs pos="21000">
              <a:srgbClr val="D4DEFF"/>
            </a:gs>
            <a:gs pos="53000">
              <a:srgbClr val="D4DEFF"/>
            </a:gs>
            <a:gs pos="100000">
              <a:schemeClr val="bg1"/>
            </a:gs>
          </a:gsLst>
          <a:lin ang="189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79ADA5-604E-43B8-A963-9778ACA1C871}" type="datetimeFigureOut">
              <a:rPr lang="ru-RU" smtClean="0"/>
              <a:t>05.11.2020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683F64-D36D-4B04-BE15-2FB9A4C0A406}" type="slidenum">
              <a:rPr lang="ru-RU" smtClean="0"/>
              <a:t>‹#›</a:t>
            </a:fld>
            <a:endParaRPr lang="ru-RU"/>
          </a:p>
        </p:txBody>
      </p:sp>
    </p:spTree>
    <p:extLst>
      <p:ext uri="{BB962C8B-B14F-4D97-AF65-F5344CB8AC3E}">
        <p14:creationId xmlns:p14="http://schemas.microsoft.com/office/powerpoint/2010/main" val="3089023712"/>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psystudy.ru&#1089;/" TargetMode="External"/><Relationship Id="rId2" Type="http://schemas.openxmlformats.org/officeDocument/2006/relationships/hyperlink" Target="https://xreferat.com/77/4127-1-k-koncepcii-zhiznestoiykosti-v-psihologii.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1400" dirty="0" smtClean="0"/>
              <a:t/>
            </a:r>
            <a:br>
              <a:rPr lang="en-US" sz="1400" dirty="0" smtClean="0"/>
            </a:br>
            <a:r>
              <a:rPr lang="en-US" sz="1400" dirty="0"/>
              <a:t/>
            </a:r>
            <a:br>
              <a:rPr lang="en-US" sz="1400" dirty="0"/>
            </a:br>
            <a:r>
              <a:rPr lang="ru-RU" sz="1400" dirty="0" smtClean="0"/>
              <a:t>ДОКТМО</a:t>
            </a:r>
            <a:r>
              <a:rPr lang="ru-RU" sz="1400" dirty="0"/>
              <a:t/>
            </a:r>
            <a:br>
              <a:rPr lang="ru-RU" sz="1400" dirty="0"/>
            </a:br>
            <a:r>
              <a:rPr lang="ru-RU" sz="1400" dirty="0"/>
              <a:t>Отделение семейно-психоневрологического и психотерапевтического консультирования</a:t>
            </a:r>
            <a:br>
              <a:rPr lang="ru-RU" sz="1400" dirty="0"/>
            </a:br>
            <a:r>
              <a:rPr lang="en-US" sz="1400" dirty="0"/>
              <a:t/>
            </a:r>
            <a:br>
              <a:rPr lang="en-US" sz="1400" dirty="0"/>
            </a:br>
            <a:endParaRPr lang="ru-RU" sz="1400" dirty="0"/>
          </a:p>
        </p:txBody>
      </p:sp>
      <p:sp>
        <p:nvSpPr>
          <p:cNvPr id="3" name="Объект 2"/>
          <p:cNvSpPr>
            <a:spLocks noGrp="1"/>
          </p:cNvSpPr>
          <p:nvPr>
            <p:ph idx="1"/>
          </p:nvPr>
        </p:nvSpPr>
        <p:spPr>
          <a:xfrm>
            <a:off x="539552" y="2132856"/>
            <a:ext cx="8229600" cy="1612775"/>
          </a:xfrm>
        </p:spPr>
        <p:txBody>
          <a:bodyPr>
            <a:normAutofit/>
          </a:bodyPr>
          <a:lstStyle/>
          <a:p>
            <a:pPr marL="0" indent="0" algn="ctr">
              <a:buNone/>
            </a:pPr>
            <a:r>
              <a:rPr lang="ru-RU" sz="2400" b="1" dirty="0" smtClean="0">
                <a:solidFill>
                  <a:schemeClr val="tx2"/>
                </a:solidFill>
              </a:rPr>
              <a:t>Толерантность к неопределенности как ресурс повышения стрессоустойчивости индивида в современных условиях.</a:t>
            </a:r>
            <a:endParaRPr lang="ru-RU" dirty="0"/>
          </a:p>
        </p:txBody>
      </p:sp>
      <p:sp>
        <p:nvSpPr>
          <p:cNvPr id="4" name="Rectangle 3"/>
          <p:cNvSpPr/>
          <p:nvPr/>
        </p:nvSpPr>
        <p:spPr>
          <a:xfrm>
            <a:off x="539552" y="4797152"/>
            <a:ext cx="4572000" cy="1477328"/>
          </a:xfrm>
          <a:prstGeom prst="rect">
            <a:avLst/>
          </a:prstGeom>
        </p:spPr>
        <p:txBody>
          <a:bodyPr>
            <a:spAutoFit/>
          </a:bodyPr>
          <a:lstStyle/>
          <a:p>
            <a:r>
              <a:rPr lang="ru-RU" dirty="0"/>
              <a:t>Научный руководитель: зав</a:t>
            </a:r>
            <a:r>
              <a:rPr lang="uk-UA" dirty="0"/>
              <a:t>. отделением О</a:t>
            </a:r>
            <a:r>
              <a:rPr lang="ru-RU" dirty="0"/>
              <a:t>СПНК, </a:t>
            </a:r>
            <a:endParaRPr lang="en-US" dirty="0"/>
          </a:p>
          <a:p>
            <a:r>
              <a:rPr lang="ru-RU" dirty="0"/>
              <a:t>главный внештатный специалист МЗ ДНР по сексопатологии,</a:t>
            </a:r>
            <a:endParaRPr lang="en-US" dirty="0"/>
          </a:p>
          <a:p>
            <a:r>
              <a:rPr lang="ru-RU" dirty="0"/>
              <a:t>д. мед. н.,  </a:t>
            </a:r>
            <a:r>
              <a:rPr lang="uk-UA" dirty="0"/>
              <a:t>профессор</a:t>
            </a:r>
            <a:r>
              <a:rPr lang="ru-RU" dirty="0"/>
              <a:t> Грач</a:t>
            </a:r>
            <a:r>
              <a:rPr lang="uk-UA" dirty="0"/>
              <a:t>е</a:t>
            </a:r>
            <a:r>
              <a:rPr lang="ru-RU" dirty="0"/>
              <a:t>в Р.А</a:t>
            </a:r>
          </a:p>
        </p:txBody>
      </p:sp>
      <p:sp>
        <p:nvSpPr>
          <p:cNvPr id="5" name="Rectangle 4"/>
          <p:cNvSpPr/>
          <p:nvPr/>
        </p:nvSpPr>
        <p:spPr>
          <a:xfrm>
            <a:off x="5652120" y="3861048"/>
            <a:ext cx="2746648" cy="646331"/>
          </a:xfrm>
          <a:prstGeom prst="rect">
            <a:avLst/>
          </a:prstGeom>
        </p:spPr>
        <p:txBody>
          <a:bodyPr wrap="square">
            <a:spAutoFit/>
          </a:bodyPr>
          <a:lstStyle/>
          <a:p>
            <a:r>
              <a:rPr lang="ru-RU" dirty="0"/>
              <a:t>Пр</a:t>
            </a:r>
            <a:r>
              <a:rPr lang="en-US" dirty="0"/>
              <a:t>.</a:t>
            </a:r>
            <a:r>
              <a:rPr lang="ru-RU" dirty="0"/>
              <a:t> психологи</a:t>
            </a:r>
            <a:r>
              <a:rPr lang="ru-RU" dirty="0" smtClean="0"/>
              <a:t>:</a:t>
            </a:r>
            <a:r>
              <a:rPr lang="en-US" dirty="0" smtClean="0"/>
              <a:t>                                                                 </a:t>
            </a:r>
            <a:r>
              <a:rPr lang="ru-RU" dirty="0"/>
              <a:t>Хаст В.Э., Мусиенко А.Е.</a:t>
            </a:r>
          </a:p>
        </p:txBody>
      </p:sp>
    </p:spTree>
    <p:extLst>
      <p:ext uri="{BB962C8B-B14F-4D97-AF65-F5344CB8AC3E}">
        <p14:creationId xmlns:p14="http://schemas.microsoft.com/office/powerpoint/2010/main" val="35538712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1124744"/>
            <a:ext cx="7653536" cy="4824535"/>
          </a:xfrm>
        </p:spPr>
        <p:txBody>
          <a:bodyPr>
            <a:noAutofit/>
          </a:bodyPr>
          <a:lstStyle/>
          <a:p>
            <a:r>
              <a:rPr lang="ru-RU" sz="1800" dirty="0" smtClean="0"/>
              <a:t>Основная </a:t>
            </a:r>
            <a:r>
              <a:rPr lang="ru-RU" sz="1800" dirty="0"/>
              <a:t>цель – </a:t>
            </a:r>
            <a:r>
              <a:rPr lang="ru-RU" sz="1800" b="1" dirty="0"/>
              <a:t>дистанцироваться от стресса, вызываемого самим состоянием неопределенности</a:t>
            </a:r>
            <a:r>
              <a:rPr lang="ru-RU" sz="1800" dirty="0"/>
              <a:t>. Один из вариантов ее достижения – мысленно </a:t>
            </a:r>
            <a:r>
              <a:rPr lang="ru-RU" sz="1800" b="1" dirty="0"/>
              <a:t>сконцентрироваться на положительных следствиях сложившейся ситуации</a:t>
            </a:r>
            <a:r>
              <a:rPr lang="ru-RU" sz="1800" dirty="0"/>
              <a:t>. </a:t>
            </a:r>
            <a:endParaRPr lang="ru-RU" sz="1800" dirty="0" smtClean="0"/>
          </a:p>
          <a:p>
            <a:endParaRPr lang="ru-RU" sz="1800" i="1" dirty="0" smtClean="0"/>
          </a:p>
          <a:p>
            <a:r>
              <a:rPr lang="ru-RU" sz="1800" dirty="0" smtClean="0"/>
              <a:t>Неопределенность можно воспринимать как вакуум, который, как известно, притягивает все, что может его заполнить. В условиях неопределенности мы получаем возможность обрести то, для чего раньше в нашей жизни не находилось места. Это может быть </a:t>
            </a:r>
            <a:r>
              <a:rPr lang="ru-RU" sz="1800" b="1" dirty="0" smtClean="0"/>
              <a:t>новый опыт, способствующий многостороннему развитию личности и раскрытию ее потенциала</a:t>
            </a:r>
            <a:r>
              <a:rPr lang="ru-RU" sz="1800" dirty="0" smtClean="0"/>
              <a:t>[6]. </a:t>
            </a:r>
          </a:p>
          <a:p>
            <a:endParaRPr lang="ru-RU" sz="1800" dirty="0" smtClean="0"/>
          </a:p>
          <a:p>
            <a:pPr marL="0" indent="0">
              <a:buNone/>
            </a:pPr>
            <a:r>
              <a:rPr lang="ru-RU" sz="1800" i="1" dirty="0" smtClean="0"/>
              <a:t>В </a:t>
            </a:r>
            <a:r>
              <a:rPr lang="ru-RU" sz="1800" i="1" dirty="0"/>
              <a:t>практической работе психологов и психотерапевтов для развития ТН </a:t>
            </a:r>
            <a:r>
              <a:rPr lang="ru-RU" sz="1800" i="1" dirty="0" smtClean="0"/>
              <a:t>кроме </a:t>
            </a:r>
            <a:r>
              <a:rPr lang="ru-RU" sz="1800" i="1" dirty="0"/>
              <a:t>экзистенциальной терапии </a:t>
            </a:r>
            <a:r>
              <a:rPr lang="ru-RU" sz="1800" i="1" dirty="0" smtClean="0"/>
              <a:t>или как часть ее могут </a:t>
            </a:r>
            <a:r>
              <a:rPr lang="ru-RU" sz="1800" i="1" dirty="0"/>
              <a:t>использоваться ресурсные арт-терапевтические техники, </a:t>
            </a:r>
            <a:r>
              <a:rPr lang="ru-RU" sz="1800" i="1" dirty="0" err="1"/>
              <a:t>сказкотерапия</a:t>
            </a:r>
            <a:r>
              <a:rPr lang="ru-RU" sz="1800" i="1" dirty="0"/>
              <a:t>, МАК, метод интуитивного рисования и </a:t>
            </a:r>
            <a:r>
              <a:rPr lang="ru-RU" sz="1800" i="1" dirty="0" smtClean="0"/>
              <a:t>др</a:t>
            </a:r>
            <a:r>
              <a:rPr lang="ru-RU" sz="1800" i="1" dirty="0"/>
              <a:t>. </a:t>
            </a:r>
          </a:p>
        </p:txBody>
      </p:sp>
      <p:sp>
        <p:nvSpPr>
          <p:cNvPr id="2" name="Rectangle 1"/>
          <p:cNvSpPr/>
          <p:nvPr/>
        </p:nvSpPr>
        <p:spPr>
          <a:xfrm>
            <a:off x="755576" y="395372"/>
            <a:ext cx="5014321" cy="400110"/>
          </a:xfrm>
          <a:prstGeom prst="rect">
            <a:avLst/>
          </a:prstGeom>
        </p:spPr>
        <p:txBody>
          <a:bodyPr wrap="none">
            <a:spAutoFit/>
          </a:bodyPr>
          <a:lstStyle/>
          <a:p>
            <a:r>
              <a:rPr lang="ru-RU" sz="2000" b="1" i="1" dirty="0"/>
              <a:t>Безусловное принятие</a:t>
            </a:r>
            <a:r>
              <a:rPr lang="ru-RU" sz="2000" i="1" dirty="0"/>
              <a:t> </a:t>
            </a:r>
            <a:r>
              <a:rPr lang="ru-RU" sz="2000" b="1" i="1" dirty="0" smtClean="0"/>
              <a:t>неопределенности</a:t>
            </a:r>
            <a:endParaRPr lang="en-US" sz="2000" i="1" dirty="0"/>
          </a:p>
        </p:txBody>
      </p:sp>
    </p:spTree>
    <p:extLst>
      <p:ext uri="{BB962C8B-B14F-4D97-AF65-F5344CB8AC3E}">
        <p14:creationId xmlns:p14="http://schemas.microsoft.com/office/powerpoint/2010/main" val="29616714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528" y="4869160"/>
            <a:ext cx="8496944" cy="923330"/>
          </a:xfrm>
          <a:prstGeom prst="rect">
            <a:avLst/>
          </a:prstGeom>
          <a:noFill/>
        </p:spPr>
        <p:txBody>
          <a:bodyPr wrap="square" rtlCol="0">
            <a:spAutoFit/>
          </a:bodyPr>
          <a:lstStyle/>
          <a:p>
            <a:pPr algn="just"/>
            <a:r>
              <a:rPr lang="ru-RU" dirty="0"/>
              <a:t>Можно предположить также, что </a:t>
            </a:r>
            <a:r>
              <a:rPr lang="ru-RU" b="1" dirty="0"/>
              <a:t>интолерантность к неопределенности внутреннего мира человека, способствует повышению толерантности к </a:t>
            </a:r>
            <a:r>
              <a:rPr lang="ru-RU" b="1" dirty="0" smtClean="0"/>
              <a:t>неопределенности мира </a:t>
            </a:r>
            <a:r>
              <a:rPr lang="ru-RU" b="1" dirty="0"/>
              <a:t>внешнего.</a:t>
            </a:r>
          </a:p>
        </p:txBody>
      </p:sp>
      <p:sp>
        <p:nvSpPr>
          <p:cNvPr id="4" name="Прямоугольник 3"/>
          <p:cNvSpPr/>
          <p:nvPr/>
        </p:nvSpPr>
        <p:spPr>
          <a:xfrm>
            <a:off x="611560" y="620688"/>
            <a:ext cx="7992888" cy="923330"/>
          </a:xfrm>
          <a:prstGeom prst="rect">
            <a:avLst/>
          </a:prstGeom>
        </p:spPr>
        <p:txBody>
          <a:bodyPr wrap="square">
            <a:spAutoFit/>
          </a:bodyPr>
          <a:lstStyle/>
          <a:p>
            <a:pPr algn="just"/>
            <a:r>
              <a:rPr lang="ru-RU" dirty="0" smtClean="0"/>
              <a:t>Оба </a:t>
            </a:r>
            <a:r>
              <a:rPr lang="ru-RU" dirty="0"/>
              <a:t>типа восприятия неопределенности – толерантный и интолерантный – </a:t>
            </a:r>
            <a:r>
              <a:rPr lang="ru-RU" b="1" i="1" dirty="0"/>
              <a:t>имеют равное право на существование </a:t>
            </a:r>
            <a:r>
              <a:rPr lang="ru-RU" dirty="0"/>
              <a:t>и являются вариантами психологической нормы. </a:t>
            </a:r>
            <a:endParaRPr lang="ru-RU" dirty="0" smtClean="0"/>
          </a:p>
        </p:txBody>
      </p:sp>
      <p:sp>
        <p:nvSpPr>
          <p:cNvPr id="6" name="Rectangle 5"/>
          <p:cNvSpPr/>
          <p:nvPr/>
        </p:nvSpPr>
        <p:spPr>
          <a:xfrm>
            <a:off x="3635896" y="1636928"/>
            <a:ext cx="5184576" cy="2862322"/>
          </a:xfrm>
          <a:prstGeom prst="rect">
            <a:avLst/>
          </a:prstGeom>
        </p:spPr>
        <p:txBody>
          <a:bodyPr wrap="square">
            <a:spAutoFit/>
          </a:bodyPr>
          <a:lstStyle/>
          <a:p>
            <a:pPr lvl="0">
              <a:defRPr/>
            </a:pPr>
            <a:r>
              <a:rPr lang="ru-RU" dirty="0"/>
              <a:t>Более того, наличие обоих типов в межличностных отношениях и в социуме в целом является способом обеспечить равновесие и здоровый баланс сил. </a:t>
            </a:r>
            <a:r>
              <a:rPr lang="ru-RU" dirty="0" smtClean="0"/>
              <a:t>Тогда как одни люди стремятся к новшествам и переменам, другие – сохраняют традиции и заботятся о поддержании стабильности Главное, чтобы они смогли договориться друг с другом. Для этого, наверное, обеим сторонам стоит развивать в себе недостающие навыки [2]. </a:t>
            </a:r>
            <a:endParaRPr lang="ru-RU" dirty="0"/>
          </a:p>
        </p:txBody>
      </p:sp>
      <p:pic>
        <p:nvPicPr>
          <p:cNvPr id="7" name="Picture 6"/>
          <p:cNvPicPr>
            <a:picLocks noChangeAspect="1"/>
          </p:cNvPicPr>
          <p:nvPr/>
        </p:nvPicPr>
        <p:blipFill>
          <a:blip r:embed="rId3"/>
          <a:stretch>
            <a:fillRect/>
          </a:stretch>
        </p:blipFill>
        <p:spPr>
          <a:xfrm>
            <a:off x="648822" y="1636929"/>
            <a:ext cx="2815589" cy="2862322"/>
          </a:xfrm>
          <a:prstGeom prst="rect">
            <a:avLst/>
          </a:prstGeom>
        </p:spPr>
      </p:pic>
    </p:spTree>
    <p:extLst>
      <p:ext uri="{BB962C8B-B14F-4D97-AF65-F5344CB8AC3E}">
        <p14:creationId xmlns:p14="http://schemas.microsoft.com/office/powerpoint/2010/main" val="31106733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BEBA8EAE-BF5A-486C-A8C5-ECC9F3942E4B}">
                <a14:imgProps xmlns:a14="http://schemas.microsoft.com/office/drawing/2010/main">
                  <a14:imgLayer r:embed="rId3">
                    <a14:imgEffect>
                      <a14:colorTemperature colorTemp="6513"/>
                    </a14:imgEffect>
                    <a14:imgEffect>
                      <a14:saturation sat="84000"/>
                    </a14:imgEffect>
                    <a14:imgEffect>
                      <a14:brightnessContrast bright="10000"/>
                    </a14:imgEffect>
                  </a14:imgLayer>
                </a14:imgProps>
              </a:ex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Прямоугольник 1"/>
          <p:cNvSpPr/>
          <p:nvPr/>
        </p:nvSpPr>
        <p:spPr>
          <a:xfrm>
            <a:off x="539552" y="5301208"/>
            <a:ext cx="8303760" cy="1200329"/>
          </a:xfrm>
          <a:prstGeom prst="rect">
            <a:avLst/>
          </a:prstGeom>
        </p:spPr>
        <p:txBody>
          <a:bodyPr wrap="square">
            <a:spAutoFit/>
          </a:bodyPr>
          <a:lstStyle/>
          <a:p>
            <a:pPr algn="just"/>
            <a:r>
              <a:rPr lang="ru-RU" dirty="0" smtClean="0">
                <a:solidFill>
                  <a:srgbClr val="FFFFFF"/>
                </a:solidFill>
              </a:rPr>
              <a:t>Рост </a:t>
            </a:r>
            <a:r>
              <a:rPr lang="ru-RU" dirty="0">
                <a:solidFill>
                  <a:srgbClr val="FFFFFF"/>
                </a:solidFill>
              </a:rPr>
              <a:t>толерантности к неопределенности оказался одним из наиболее универсальных следствий работы в экзистенциальных жизнетворческих мастерских, проводившихся</a:t>
            </a:r>
            <a:r>
              <a:rPr lang="ru-RU" i="1" dirty="0">
                <a:solidFill>
                  <a:srgbClr val="FFFFFF"/>
                </a:solidFill>
              </a:rPr>
              <a:t> </a:t>
            </a:r>
            <a:r>
              <a:rPr lang="ru-RU" dirty="0">
                <a:solidFill>
                  <a:srgbClr val="FFFFFF"/>
                </a:solidFill>
              </a:rPr>
              <a:t> Международной лабораторией позитивной психологии личности и </a:t>
            </a:r>
            <a:r>
              <a:rPr lang="ru-RU" dirty="0" smtClean="0">
                <a:solidFill>
                  <a:srgbClr val="FFFFFF"/>
                </a:solidFill>
              </a:rPr>
              <a:t>мотивации</a:t>
            </a:r>
            <a:r>
              <a:rPr lang="ru-RU" dirty="0">
                <a:solidFill>
                  <a:srgbClr val="FFFFFF"/>
                </a:solidFill>
              </a:rPr>
              <a:t> </a:t>
            </a:r>
            <a:r>
              <a:rPr lang="ru-RU" dirty="0" smtClean="0">
                <a:solidFill>
                  <a:srgbClr val="FFFFFF"/>
                </a:solidFill>
              </a:rPr>
              <a:t> </a:t>
            </a:r>
            <a:r>
              <a:rPr lang="ru-RU" dirty="0">
                <a:solidFill>
                  <a:srgbClr val="FFFFFF"/>
                </a:solidFill>
              </a:rPr>
              <a:t>[Леонтьев, Миюзова, 2013].</a:t>
            </a:r>
          </a:p>
        </p:txBody>
      </p:sp>
      <p:sp>
        <p:nvSpPr>
          <p:cNvPr id="4" name="Rectangle 3"/>
          <p:cNvSpPr/>
          <p:nvPr/>
        </p:nvSpPr>
        <p:spPr>
          <a:xfrm>
            <a:off x="1619672" y="260648"/>
            <a:ext cx="6401836" cy="1938992"/>
          </a:xfrm>
          <a:prstGeom prst="rect">
            <a:avLst/>
          </a:prstGeom>
        </p:spPr>
        <p:txBody>
          <a:bodyPr wrap="square">
            <a:spAutoFit/>
          </a:bodyPr>
          <a:lstStyle/>
          <a:p>
            <a:pPr algn="r"/>
            <a:r>
              <a:rPr lang="ru-RU" sz="2000" b="1" i="1" dirty="0">
                <a:solidFill>
                  <a:schemeClr val="bg1"/>
                </a:solidFill>
              </a:rPr>
              <a:t>Позитивное отношение к неопределенности возможно, </a:t>
            </a:r>
            <a:endParaRPr lang="ru-RU" sz="2000" b="1" i="1" dirty="0" smtClean="0">
              <a:solidFill>
                <a:schemeClr val="bg1"/>
              </a:solidFill>
            </a:endParaRPr>
          </a:p>
          <a:p>
            <a:pPr algn="r"/>
            <a:r>
              <a:rPr lang="ru-RU" sz="2000" b="1" i="1" dirty="0" smtClean="0">
                <a:solidFill>
                  <a:schemeClr val="bg1"/>
                </a:solidFill>
              </a:rPr>
              <a:t>и </a:t>
            </a:r>
            <a:r>
              <a:rPr lang="ru-RU" sz="2000" b="1" i="1" dirty="0">
                <a:solidFill>
                  <a:schemeClr val="bg1"/>
                </a:solidFill>
              </a:rPr>
              <a:t>именно оно оказывается </a:t>
            </a:r>
            <a:endParaRPr lang="ru-RU" sz="2000" b="1" i="1" dirty="0" smtClean="0">
              <a:solidFill>
                <a:schemeClr val="bg1"/>
              </a:solidFill>
            </a:endParaRPr>
          </a:p>
          <a:p>
            <a:pPr algn="r"/>
            <a:r>
              <a:rPr lang="ru-RU" sz="2000" b="1" i="1" dirty="0" smtClean="0">
                <a:solidFill>
                  <a:schemeClr val="bg1"/>
                </a:solidFill>
              </a:rPr>
              <a:t>наиболее продуктивным</a:t>
            </a:r>
          </a:p>
          <a:p>
            <a:pPr algn="r"/>
            <a:r>
              <a:rPr lang="ru-RU" sz="2000" b="1" i="1" dirty="0" smtClean="0">
                <a:solidFill>
                  <a:schemeClr val="bg1"/>
                </a:solidFill>
              </a:rPr>
              <a:t> </a:t>
            </a:r>
            <a:r>
              <a:rPr lang="ru-RU" sz="2000" b="1" i="1" dirty="0">
                <a:solidFill>
                  <a:schemeClr val="bg1"/>
                </a:solidFill>
              </a:rPr>
              <a:t>для личностного </a:t>
            </a:r>
            <a:r>
              <a:rPr lang="ru-RU" sz="2000" b="1" i="1" dirty="0" smtClean="0">
                <a:solidFill>
                  <a:schemeClr val="bg1"/>
                </a:solidFill>
              </a:rPr>
              <a:t>развития и </a:t>
            </a:r>
          </a:p>
          <a:p>
            <a:pPr algn="r"/>
            <a:r>
              <a:rPr lang="ru-RU" sz="2000" b="1" i="1" dirty="0" smtClean="0">
                <a:solidFill>
                  <a:schemeClr val="bg1"/>
                </a:solidFill>
              </a:rPr>
              <a:t>сопротивляемости </a:t>
            </a:r>
            <a:r>
              <a:rPr lang="ru-RU" sz="2000" b="1" i="1" dirty="0">
                <a:solidFill>
                  <a:schemeClr val="bg1"/>
                </a:solidFill>
              </a:rPr>
              <a:t>стрессам.</a:t>
            </a:r>
            <a:endParaRPr lang="en-US" sz="2000" dirty="0">
              <a:solidFill>
                <a:schemeClr val="bg1"/>
              </a:solidFill>
            </a:endParaRPr>
          </a:p>
        </p:txBody>
      </p:sp>
    </p:spTree>
    <p:extLst>
      <p:ext uri="{BB962C8B-B14F-4D97-AF65-F5344CB8AC3E}">
        <p14:creationId xmlns:p14="http://schemas.microsoft.com/office/powerpoint/2010/main" val="15999872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a:t>Список литературы:</a:t>
            </a:r>
          </a:p>
        </p:txBody>
      </p:sp>
      <p:sp>
        <p:nvSpPr>
          <p:cNvPr id="3" name="Объект 2"/>
          <p:cNvSpPr>
            <a:spLocks noGrp="1"/>
          </p:cNvSpPr>
          <p:nvPr>
            <p:ph idx="1"/>
          </p:nvPr>
        </p:nvSpPr>
        <p:spPr>
          <a:xfrm>
            <a:off x="899592" y="1196753"/>
            <a:ext cx="7787208" cy="3960440"/>
          </a:xfrm>
        </p:spPr>
        <p:txBody>
          <a:bodyPr>
            <a:noAutofit/>
          </a:bodyPr>
          <a:lstStyle/>
          <a:p>
            <a:pPr marL="514350" lvl="0" indent="-514350">
              <a:buFont typeface="+mj-lt"/>
              <a:buAutoNum type="arabicPeriod"/>
            </a:pPr>
            <a:r>
              <a:rPr lang="ru-RU" sz="1600" dirty="0" smtClean="0"/>
              <a:t>Александрова </a:t>
            </a:r>
            <a:r>
              <a:rPr lang="ru-RU" sz="1600" dirty="0"/>
              <a:t>Л.А. К концепции жизнестойкости в психологии // Сибирская психология сегодня: Сб. </a:t>
            </a:r>
            <a:r>
              <a:rPr lang="ru-RU" sz="1600" dirty="0" err="1"/>
              <a:t>научн</a:t>
            </a:r>
            <a:r>
              <a:rPr lang="ru-RU" sz="1600" dirty="0"/>
              <a:t>. трудов. </a:t>
            </a:r>
            <a:r>
              <a:rPr lang="ru-RU" sz="1600" dirty="0" err="1"/>
              <a:t>Вып</a:t>
            </a:r>
            <a:r>
              <a:rPr lang="ru-RU" sz="1600" dirty="0"/>
              <a:t>. 2, 2004. — С. 82-90.   </a:t>
            </a:r>
            <a:r>
              <a:rPr lang="ru-RU" sz="1600" dirty="0">
                <a:hlinkClick r:id="rId2"/>
              </a:rPr>
              <a:t>https://xreferat.com/77/4127-1-k-koncepcii-zhiznestoiykosti-v-psihologii.html</a:t>
            </a:r>
            <a:endParaRPr lang="ru-RU" sz="1600" dirty="0"/>
          </a:p>
          <a:p>
            <a:pPr marL="514350" lvl="0" indent="-514350">
              <a:buFont typeface="+mj-lt"/>
              <a:buAutoNum type="arabicPeriod"/>
            </a:pPr>
            <a:r>
              <a:rPr lang="ru-RU" sz="1600" dirty="0" smtClean="0"/>
              <a:t>Байрак </a:t>
            </a:r>
            <a:r>
              <a:rPr lang="ru-RU" sz="1600" dirty="0"/>
              <a:t>Ю. Толерантность к неопределенности. </a:t>
            </a:r>
            <a:r>
              <a:rPr lang="en-US" sz="1600" dirty="0"/>
              <a:t>https</a:t>
            </a:r>
            <a:r>
              <a:rPr lang="ru-RU" sz="1600" dirty="0"/>
              <a:t>://</a:t>
            </a:r>
            <a:r>
              <a:rPr lang="en-US" sz="1600" dirty="0" err="1"/>
              <a:t>psychosearch</a:t>
            </a:r>
            <a:r>
              <a:rPr lang="ru-RU" sz="1600" dirty="0"/>
              <a:t>.</a:t>
            </a:r>
            <a:r>
              <a:rPr lang="en-US" sz="1600" dirty="0" err="1"/>
              <a:t>ru</a:t>
            </a:r>
            <a:r>
              <a:rPr lang="ru-RU" sz="1600" dirty="0"/>
              <a:t>/</a:t>
            </a:r>
            <a:r>
              <a:rPr lang="en-US" sz="1600" dirty="0" err="1"/>
              <a:t>teoriya</a:t>
            </a:r>
            <a:r>
              <a:rPr lang="ru-RU" sz="1600" dirty="0"/>
              <a:t>/</a:t>
            </a:r>
            <a:r>
              <a:rPr lang="en-US" sz="1600" dirty="0" err="1"/>
              <a:t>determin</a:t>
            </a:r>
            <a:r>
              <a:rPr lang="ru-RU" sz="1600" dirty="0"/>
              <a:t>/429-</a:t>
            </a:r>
            <a:r>
              <a:rPr lang="en-US" sz="1600" dirty="0" err="1"/>
              <a:t>tolerantnost</a:t>
            </a:r>
            <a:r>
              <a:rPr lang="ru-RU" sz="1600" dirty="0"/>
              <a:t>-</a:t>
            </a:r>
            <a:r>
              <a:rPr lang="en-US" sz="1600" dirty="0"/>
              <a:t>k</a:t>
            </a:r>
            <a:r>
              <a:rPr lang="ru-RU" sz="1600" dirty="0"/>
              <a:t>-</a:t>
            </a:r>
            <a:r>
              <a:rPr lang="en-US" sz="1600" dirty="0" err="1"/>
              <a:t>neopredelennosti</a:t>
            </a:r>
            <a:endParaRPr lang="ru-RU" sz="1600" dirty="0"/>
          </a:p>
          <a:p>
            <a:pPr marL="514350" lvl="0" indent="-514350">
              <a:buFont typeface="+mj-lt"/>
              <a:buAutoNum type="arabicPeriod"/>
            </a:pPr>
            <a:r>
              <a:rPr lang="ru-RU" sz="1600" dirty="0" smtClean="0"/>
              <a:t>Леонтьев </a:t>
            </a:r>
            <a:r>
              <a:rPr lang="ru-RU" sz="1600" dirty="0"/>
              <a:t>Д.А. Вызов неопределенности как центральная проблема психологии личности. Психологические исследования, 2015, 8(40), 2. </a:t>
            </a:r>
            <a:r>
              <a:rPr lang="ru-RU" sz="1600" dirty="0">
                <a:hlinkClick r:id="rId3"/>
              </a:rPr>
              <a:t>http://psystudy.ruС</a:t>
            </a:r>
            <a:endParaRPr lang="ru-RU" sz="1600" dirty="0"/>
          </a:p>
          <a:p>
            <a:pPr marL="514350" lvl="0" indent="-514350">
              <a:buFont typeface="+mj-lt"/>
              <a:buAutoNum type="arabicPeriod"/>
            </a:pPr>
            <a:r>
              <a:rPr lang="ru-RU" sz="1600" dirty="0" smtClean="0"/>
              <a:t>Корнилова </a:t>
            </a:r>
            <a:r>
              <a:rPr lang="ru-RU" sz="1600" dirty="0"/>
              <a:t>Т. В., Чумакова М. А. Шкалы толерантности и </a:t>
            </a:r>
            <a:r>
              <a:rPr lang="ru-RU" sz="1600" dirty="0" err="1"/>
              <a:t>интолерантности</a:t>
            </a:r>
            <a:r>
              <a:rPr lang="ru-RU" sz="1600" dirty="0"/>
              <a:t> к неопределенности в модификации опросника C. </a:t>
            </a:r>
            <a:r>
              <a:rPr lang="ru-RU" sz="1600" dirty="0" err="1"/>
              <a:t>Баднера</a:t>
            </a:r>
            <a:r>
              <a:rPr lang="ru-RU" sz="1600" dirty="0"/>
              <a:t> // Экспериментальная психология. 2014. № 1. С. 92–110.</a:t>
            </a:r>
          </a:p>
          <a:p>
            <a:pPr marL="514350" lvl="0" indent="-514350">
              <a:buFont typeface="+mj-lt"/>
              <a:buAutoNum type="arabicPeriod"/>
            </a:pPr>
            <a:r>
              <a:rPr lang="ru-RU" sz="1600" dirty="0" smtClean="0"/>
              <a:t>Франкл </a:t>
            </a:r>
            <a:r>
              <a:rPr lang="ru-RU" sz="1600" dirty="0"/>
              <a:t>В. Человек в поисках смысла: Сборник / Пер. с англ. и нем. Д. А. Леонтьева, М. П. Папуша, Е. В. </a:t>
            </a:r>
            <a:r>
              <a:rPr lang="ru-RU" sz="1600" dirty="0" err="1"/>
              <a:t>Эйдмана</a:t>
            </a:r>
            <a:r>
              <a:rPr lang="ru-RU" sz="1600" dirty="0"/>
              <a:t>. — М.: Прогресс, 1990. — 368 с.</a:t>
            </a:r>
          </a:p>
          <a:p>
            <a:pPr marL="514350" lvl="0" indent="-514350">
              <a:buFont typeface="+mj-lt"/>
              <a:buAutoNum type="arabicPeriod"/>
            </a:pPr>
            <a:r>
              <a:rPr lang="ru-RU" sz="1600" dirty="0" smtClean="0"/>
              <a:t>Корнилова </a:t>
            </a:r>
            <a:r>
              <a:rPr lang="ru-RU" sz="1600" dirty="0"/>
              <a:t>Т. В., Чумакова М. А. Шкалы толерантности и </a:t>
            </a:r>
            <a:r>
              <a:rPr lang="ru-RU" sz="1600" dirty="0" err="1"/>
              <a:t>интолерантности</a:t>
            </a:r>
            <a:r>
              <a:rPr lang="ru-RU" sz="1600" dirty="0"/>
              <a:t> к неопределенности в модификации опросника C. </a:t>
            </a:r>
            <a:r>
              <a:rPr lang="ru-RU" sz="1600" dirty="0" err="1"/>
              <a:t>Баднера</a:t>
            </a:r>
            <a:r>
              <a:rPr lang="ru-RU" sz="1600" dirty="0"/>
              <a:t> // Экспериментальная психология. 2014. № 1. С. 92–110.</a:t>
            </a:r>
          </a:p>
          <a:p>
            <a:pPr marL="514350" lvl="0" indent="-514350">
              <a:buFont typeface="+mj-lt"/>
              <a:buAutoNum type="arabicPeriod"/>
            </a:pPr>
            <a:r>
              <a:rPr lang="ru-RU" sz="1600" dirty="0" smtClean="0"/>
              <a:t>Корнев </a:t>
            </a:r>
            <a:r>
              <a:rPr lang="ru-RU" sz="1600" dirty="0"/>
              <a:t>К.И. Специфика </a:t>
            </a:r>
            <a:r>
              <a:rPr lang="ru-RU" sz="1600" dirty="0" err="1"/>
              <a:t>копинга</a:t>
            </a:r>
            <a:r>
              <a:rPr lang="ru-RU" sz="1600" dirty="0"/>
              <a:t> в условиях неопределенности // Человек в условиях неопределенности: сб. мат-лов </a:t>
            </a:r>
            <a:r>
              <a:rPr lang="ru-RU" sz="1600" dirty="0" err="1"/>
              <a:t>всерос</a:t>
            </a:r>
            <a:r>
              <a:rPr lang="ru-RU" sz="1600" dirty="0"/>
              <a:t>. </a:t>
            </a:r>
            <a:r>
              <a:rPr lang="ru-RU" sz="1600" dirty="0" err="1"/>
              <a:t>конф</a:t>
            </a:r>
            <a:r>
              <a:rPr lang="ru-RU" sz="1600" dirty="0"/>
              <a:t>. – Новосибирск, 2006.</a:t>
            </a:r>
          </a:p>
          <a:p>
            <a:pPr marL="514350" lvl="0" indent="-514350">
              <a:buFont typeface="+mj-lt"/>
              <a:buAutoNum type="arabicPeriod"/>
            </a:pPr>
            <a:r>
              <a:rPr lang="en-US" sz="1600" dirty="0" err="1" smtClean="0"/>
              <a:t>Wolfradt</a:t>
            </a:r>
            <a:r>
              <a:rPr lang="en-US" sz="1600" dirty="0" smtClean="0"/>
              <a:t> </a:t>
            </a:r>
            <a:r>
              <a:rPr lang="en-US" sz="1600" dirty="0"/>
              <a:t>U., </a:t>
            </a:r>
            <a:r>
              <a:rPr lang="en-US" sz="1600" dirty="0" err="1"/>
              <a:t>Pretz</a:t>
            </a:r>
            <a:r>
              <a:rPr lang="en-US" sz="1600" dirty="0"/>
              <a:t> J.E.  Individual differences in creativity: Personality, story writing, and hobbies // European Journal of Personality, 2001. </a:t>
            </a:r>
            <a:r>
              <a:rPr lang="ru-RU" sz="1600" dirty="0"/>
              <a:t>15. №4. PP.  297-310</a:t>
            </a:r>
            <a:r>
              <a:rPr lang="ru-RU" sz="1600" dirty="0" smtClean="0"/>
              <a:t>.</a:t>
            </a:r>
            <a:endParaRPr lang="ru-RU" sz="1600" dirty="0"/>
          </a:p>
        </p:txBody>
      </p:sp>
    </p:spTree>
    <p:extLst>
      <p:ext uri="{BB962C8B-B14F-4D97-AF65-F5344CB8AC3E}">
        <p14:creationId xmlns:p14="http://schemas.microsoft.com/office/powerpoint/2010/main" val="966198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685800" y="764705"/>
            <a:ext cx="7772400" cy="2835746"/>
          </a:xfrm>
        </p:spPr>
        <p:txBody>
          <a:bodyPr>
            <a:normAutofit/>
          </a:bodyPr>
          <a:lstStyle/>
          <a:p>
            <a:r>
              <a:rPr lang="ru-RU" sz="2000" dirty="0"/>
              <a:t>В заключение хотелось бы вспомнить высказывание  У.Черчеля: </a:t>
            </a:r>
            <a:r>
              <a:rPr lang="ru-RU" sz="2000" dirty="0" smtClean="0"/>
              <a:t/>
            </a:r>
            <a:br>
              <a:rPr lang="ru-RU" sz="2000" dirty="0" smtClean="0"/>
            </a:br>
            <a:r>
              <a:rPr lang="ru-RU" sz="2000" dirty="0"/>
              <a:t/>
            </a:r>
            <a:br>
              <a:rPr lang="ru-RU" sz="2000" dirty="0"/>
            </a:br>
            <a:r>
              <a:rPr lang="ru-RU" sz="2000" b="1" i="1" dirty="0" smtClean="0"/>
              <a:t>«Успех</a:t>
            </a:r>
            <a:r>
              <a:rPr lang="en-US" sz="2000" b="1" i="1" dirty="0" smtClean="0"/>
              <a:t> -</a:t>
            </a:r>
            <a:r>
              <a:rPr lang="ru-RU" sz="2000" b="1" i="1" dirty="0" smtClean="0"/>
              <a:t> </a:t>
            </a:r>
            <a:r>
              <a:rPr lang="ru-RU" sz="2000" b="1" i="1" dirty="0"/>
              <a:t>это умение двигаться от неудачи к </a:t>
            </a:r>
            <a:r>
              <a:rPr lang="ru-RU" sz="2000" b="1" i="1" dirty="0" smtClean="0"/>
              <a:t>неудаче</a:t>
            </a:r>
            <a:r>
              <a:rPr lang="en-US" sz="2000" b="1" i="1" dirty="0" smtClean="0"/>
              <a:t/>
            </a:r>
            <a:br>
              <a:rPr lang="en-US" sz="2000" b="1" i="1" dirty="0" smtClean="0"/>
            </a:br>
            <a:r>
              <a:rPr lang="ru-RU" sz="2000" b="1" i="1" dirty="0" smtClean="0"/>
              <a:t> </a:t>
            </a:r>
            <a:r>
              <a:rPr lang="ru-RU" sz="2000" b="1" i="1" dirty="0"/>
              <a:t>не теряя энтузиазма</a:t>
            </a:r>
            <a:r>
              <a:rPr lang="ru-RU" sz="2000" b="1" i="1" dirty="0" smtClean="0"/>
              <a:t>».</a:t>
            </a:r>
            <a:br>
              <a:rPr lang="ru-RU" sz="2000" b="1" i="1" dirty="0" smtClean="0"/>
            </a:br>
            <a:r>
              <a:rPr lang="ru-RU" sz="2000" dirty="0" smtClean="0"/>
              <a:t> </a:t>
            </a:r>
            <a:br>
              <a:rPr lang="ru-RU" sz="2000" dirty="0" smtClean="0"/>
            </a:br>
            <a:r>
              <a:rPr lang="ru-RU" sz="1800" dirty="0" smtClean="0"/>
              <a:t>Вооружившись </a:t>
            </a:r>
            <a:r>
              <a:rPr lang="ru-RU" sz="1800" dirty="0"/>
              <a:t>новыми знаниями и навыками, мы можем  достойно встретить любые перемены и максимально использовать </a:t>
            </a:r>
            <a:r>
              <a:rPr lang="ru-RU" sz="1800" dirty="0" smtClean="0"/>
              <a:t>открывающиеся возможности.</a:t>
            </a:r>
            <a:r>
              <a:rPr lang="ru-RU" sz="1800" dirty="0"/>
              <a:t/>
            </a:r>
            <a:br>
              <a:rPr lang="ru-RU" sz="1800" dirty="0"/>
            </a:br>
            <a:endParaRPr lang="ru-RU" sz="1800" dirty="0"/>
          </a:p>
        </p:txBody>
      </p:sp>
      <p:sp>
        <p:nvSpPr>
          <p:cNvPr id="4" name="Подзаголовок 3"/>
          <p:cNvSpPr>
            <a:spLocks noGrp="1"/>
          </p:cNvSpPr>
          <p:nvPr>
            <p:ph type="subTitle" idx="1"/>
          </p:nvPr>
        </p:nvSpPr>
        <p:spPr>
          <a:xfrm>
            <a:off x="1259632" y="4221088"/>
            <a:ext cx="6400800" cy="504056"/>
          </a:xfrm>
        </p:spPr>
        <p:txBody>
          <a:bodyPr>
            <a:noAutofit/>
          </a:bodyPr>
          <a:lstStyle/>
          <a:p>
            <a:r>
              <a:rPr lang="ru-RU" b="1" dirty="0" smtClean="0"/>
              <a:t>СПАСИБО ЗА ВНИМАНИЕ!</a:t>
            </a:r>
            <a:endParaRPr lang="ru-RU" b="1" dirty="0"/>
          </a:p>
        </p:txBody>
      </p:sp>
    </p:spTree>
    <p:extLst>
      <p:ext uri="{BB962C8B-B14F-4D97-AF65-F5344CB8AC3E}">
        <p14:creationId xmlns:p14="http://schemas.microsoft.com/office/powerpoint/2010/main" val="14476419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JCDISK\For Work\Вита\Вита 2\Толерантность к неопред-ти\neopredelennosti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580" y="0"/>
            <a:ext cx="9252520" cy="687368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716016" y="174411"/>
            <a:ext cx="4176464" cy="6524863"/>
          </a:xfrm>
          <a:prstGeom prst="rect">
            <a:avLst/>
          </a:prstGeom>
        </p:spPr>
        <p:txBody>
          <a:bodyPr wrap="square">
            <a:spAutoFit/>
          </a:bodyPr>
          <a:lstStyle/>
          <a:p>
            <a:r>
              <a:rPr lang="ru-RU" sz="2200" dirty="0">
                <a:solidFill>
                  <a:srgbClr val="271913"/>
                </a:solidFill>
              </a:rPr>
              <a:t>Современная жизнь – это бесконечное  принятие решений в условиях неопределенности. </a:t>
            </a:r>
            <a:endParaRPr lang="ru-RU" sz="2200" dirty="0" smtClean="0">
              <a:solidFill>
                <a:srgbClr val="271913"/>
              </a:solidFill>
            </a:endParaRPr>
          </a:p>
          <a:p>
            <a:endParaRPr lang="en-US" sz="2200" dirty="0" smtClean="0">
              <a:solidFill>
                <a:srgbClr val="271913"/>
              </a:solidFill>
            </a:endParaRPr>
          </a:p>
          <a:p>
            <a:pPr algn="r"/>
            <a:r>
              <a:rPr lang="ru-RU" sz="2200" dirty="0" smtClean="0">
                <a:solidFill>
                  <a:srgbClr val="271913"/>
                </a:solidFill>
              </a:rPr>
              <a:t>И </a:t>
            </a:r>
            <a:r>
              <a:rPr lang="ru-RU" sz="2200" dirty="0">
                <a:solidFill>
                  <a:srgbClr val="271913"/>
                </a:solidFill>
              </a:rPr>
              <a:t>если для одних это возможность проявить свою творческую натуру, преодолеть ограничения и открыться чему-то новому, то для других это дополнительный вызов, усложняющий процесс принятия решений [2</a:t>
            </a:r>
            <a:r>
              <a:rPr lang="ru-RU" sz="2200" dirty="0" smtClean="0">
                <a:solidFill>
                  <a:srgbClr val="271913"/>
                </a:solidFill>
              </a:rPr>
              <a:t>].</a:t>
            </a:r>
          </a:p>
          <a:p>
            <a:pPr algn="r"/>
            <a:r>
              <a:rPr lang="ru-RU" sz="2200" dirty="0" smtClean="0">
                <a:solidFill>
                  <a:srgbClr val="271913"/>
                </a:solidFill>
              </a:rPr>
              <a:t> </a:t>
            </a:r>
            <a:endParaRPr lang="en-US" sz="2200" dirty="0" smtClean="0">
              <a:solidFill>
                <a:srgbClr val="271913"/>
              </a:solidFill>
            </a:endParaRPr>
          </a:p>
          <a:p>
            <a:r>
              <a:rPr lang="ru-RU" sz="2200" dirty="0">
                <a:solidFill>
                  <a:srgbClr val="271913"/>
                </a:solidFill>
              </a:rPr>
              <a:t>Психологическая проблема отношения </a:t>
            </a:r>
            <a:r>
              <a:rPr lang="ru-RU" sz="2200" dirty="0" smtClean="0">
                <a:solidFill>
                  <a:srgbClr val="271913"/>
                </a:solidFill>
              </a:rPr>
              <a:t>к неопределенности </a:t>
            </a:r>
            <a:r>
              <a:rPr lang="ru-RU" sz="2200" dirty="0">
                <a:solidFill>
                  <a:srgbClr val="271913"/>
                </a:solidFill>
              </a:rPr>
              <a:t>во многом коренится в том, что само понятие неопределенности трудно вписывается в картину мира большинства людей. </a:t>
            </a:r>
          </a:p>
        </p:txBody>
      </p:sp>
    </p:spTree>
    <p:extLst>
      <p:ext uri="{BB962C8B-B14F-4D97-AF65-F5344CB8AC3E}">
        <p14:creationId xmlns:p14="http://schemas.microsoft.com/office/powerpoint/2010/main" val="20379073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79712" y="3429000"/>
            <a:ext cx="6645424" cy="2952328"/>
          </a:xfrm>
        </p:spPr>
        <p:txBody>
          <a:bodyPr>
            <a:normAutofit fontScale="92500"/>
          </a:bodyPr>
          <a:lstStyle/>
          <a:p>
            <a:pPr algn="just"/>
            <a:r>
              <a:rPr lang="ru-RU" sz="2200" dirty="0" smtClean="0"/>
              <a:t>В </a:t>
            </a:r>
            <a:r>
              <a:rPr lang="ru-RU" sz="2200" dirty="0" smtClean="0"/>
              <a:t>другой </a:t>
            </a:r>
            <a:r>
              <a:rPr lang="ru-RU" sz="2200" dirty="0" smtClean="0"/>
              <a:t>книге</a:t>
            </a:r>
            <a:r>
              <a:rPr lang="en-US" sz="2200" dirty="0" smtClean="0"/>
              <a:t> </a:t>
            </a:r>
            <a:r>
              <a:rPr lang="ru-RU" sz="2200" dirty="0" err="1" smtClean="0"/>
              <a:t>Талеб</a:t>
            </a:r>
            <a:r>
              <a:rPr lang="ru-RU" sz="2200" dirty="0" smtClean="0"/>
              <a:t>  </a:t>
            </a:r>
            <a:r>
              <a:rPr lang="ru-RU" sz="2200" dirty="0"/>
              <a:t>обосновывает значимость в современном мире психологической характеристики, которую он, за неимением более подходящего термина, называет </a:t>
            </a:r>
            <a:r>
              <a:rPr lang="ru-RU" sz="2200" b="1" i="1" dirty="0"/>
              <a:t>«</a:t>
            </a:r>
            <a:r>
              <a:rPr lang="ru-RU" sz="2200" b="1" i="1" dirty="0" err="1"/>
              <a:t>антихрупкость</a:t>
            </a:r>
            <a:r>
              <a:rPr lang="ru-RU" sz="2200" b="1" i="1" dirty="0"/>
              <a:t>»</a:t>
            </a:r>
            <a:r>
              <a:rPr lang="ru-RU" sz="2200" b="1" dirty="0"/>
              <a:t>. </a:t>
            </a:r>
            <a:r>
              <a:rPr lang="ru-RU" sz="2200" dirty="0" smtClean="0"/>
              <a:t>Суть </a:t>
            </a:r>
            <a:r>
              <a:rPr lang="ru-RU" sz="2200" dirty="0" err="1"/>
              <a:t>антихрупкости</a:t>
            </a:r>
            <a:r>
              <a:rPr lang="ru-RU" sz="2200" dirty="0"/>
              <a:t>, ее уникальность «состоит в том, что она </a:t>
            </a:r>
            <a:r>
              <a:rPr lang="ru-RU" sz="2200" b="1" i="1" dirty="0"/>
              <a:t>позволяет нам работать с неизвестностью</a:t>
            </a:r>
            <a:r>
              <a:rPr lang="ru-RU" sz="2200" dirty="0"/>
              <a:t>, делать что-то в условиях, когда мы не понимаем, что именно делаем — </a:t>
            </a:r>
            <a:r>
              <a:rPr lang="ru-RU" sz="2200" b="1" i="1" dirty="0"/>
              <a:t>и добиваться успеха</a:t>
            </a:r>
            <a:r>
              <a:rPr lang="ru-RU" sz="2200" dirty="0"/>
              <a:t>» [</a:t>
            </a:r>
            <a:r>
              <a:rPr lang="ru-RU" sz="2200" dirty="0" err="1"/>
              <a:t>Талеб</a:t>
            </a:r>
            <a:r>
              <a:rPr lang="ru-RU" sz="2200" dirty="0"/>
              <a:t>, 2014, с. 20].</a:t>
            </a:r>
          </a:p>
          <a:p>
            <a:endParaRPr lang="ru-RU" sz="2600" b="1" i="1" dirty="0" smtClean="0"/>
          </a:p>
        </p:txBody>
      </p:sp>
      <p:sp>
        <p:nvSpPr>
          <p:cNvPr id="2" name="Rectangle 1"/>
          <p:cNvSpPr/>
          <p:nvPr/>
        </p:nvSpPr>
        <p:spPr>
          <a:xfrm>
            <a:off x="611560" y="692696"/>
            <a:ext cx="6624736" cy="2554545"/>
          </a:xfrm>
          <a:prstGeom prst="rect">
            <a:avLst/>
          </a:prstGeom>
        </p:spPr>
        <p:txBody>
          <a:bodyPr wrap="square">
            <a:spAutoFit/>
          </a:bodyPr>
          <a:lstStyle/>
          <a:p>
            <a:pPr marL="285750" indent="-285750" algn="just">
              <a:buFont typeface="Arial" panose="020B0604020202020204" pitchFamily="34" charset="0"/>
              <a:buChar char="•"/>
            </a:pPr>
            <a:r>
              <a:rPr lang="ru-RU" sz="2000" dirty="0"/>
              <a:t>Д.Канеман в своих исследованиях, удостоенных Нобелевской премии по экономике [Канеман и др., 2005], и Н.Талеб [Талеб, 2012] в </a:t>
            </a:r>
            <a:r>
              <a:rPr lang="ru-RU" sz="2000" dirty="0" smtClean="0"/>
              <a:t>своей книге </a:t>
            </a:r>
            <a:r>
              <a:rPr lang="ru-RU" sz="2000" dirty="0"/>
              <a:t>«Черный лебедь» получившей всемирное признание, раскрыли многие </a:t>
            </a:r>
            <a:r>
              <a:rPr lang="ru-RU" sz="2000" b="1" i="1" dirty="0"/>
              <a:t>механизмы упрощения нами картины реальности</a:t>
            </a:r>
            <a:r>
              <a:rPr lang="ru-RU" sz="2000" dirty="0"/>
              <a:t>, в частности, </a:t>
            </a:r>
            <a:r>
              <a:rPr lang="ru-RU" sz="2000" b="1" i="1" dirty="0"/>
              <a:t>сведения неопределенности к определенности</a:t>
            </a:r>
            <a:r>
              <a:rPr lang="ru-RU" sz="2000" dirty="0"/>
              <a:t>, сомненного к несомненному, по Гераклиту.</a:t>
            </a:r>
          </a:p>
        </p:txBody>
      </p:sp>
    </p:spTree>
    <p:extLst>
      <p:ext uri="{BB962C8B-B14F-4D97-AF65-F5344CB8AC3E}">
        <p14:creationId xmlns:p14="http://schemas.microsoft.com/office/powerpoint/2010/main" val="11641056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066130"/>
          </a:xfrm>
        </p:spPr>
        <p:txBody>
          <a:bodyPr>
            <a:normAutofit/>
          </a:bodyPr>
          <a:lstStyle/>
          <a:p>
            <a:pPr algn="l"/>
            <a:r>
              <a:rPr lang="ru-RU" sz="2400" dirty="0"/>
              <a:t>Понятие толерантности к неопределенности</a:t>
            </a:r>
          </a:p>
        </p:txBody>
      </p:sp>
      <p:sp>
        <p:nvSpPr>
          <p:cNvPr id="3" name="Объект 2"/>
          <p:cNvSpPr>
            <a:spLocks noGrp="1"/>
          </p:cNvSpPr>
          <p:nvPr>
            <p:ph idx="1"/>
          </p:nvPr>
        </p:nvSpPr>
        <p:spPr>
          <a:xfrm>
            <a:off x="457200" y="1268760"/>
            <a:ext cx="8229600" cy="4857403"/>
          </a:xfrm>
        </p:spPr>
        <p:txBody>
          <a:bodyPr>
            <a:noAutofit/>
          </a:bodyPr>
          <a:lstStyle/>
          <a:p>
            <a:pPr algn="just"/>
            <a:r>
              <a:rPr lang="ru-RU" sz="1600" dirty="0" smtClean="0"/>
              <a:t>было </a:t>
            </a:r>
            <a:r>
              <a:rPr lang="ru-RU" sz="1600" dirty="0"/>
              <a:t>введено в середине прошлого века в теории Т. </a:t>
            </a:r>
            <a:r>
              <a:rPr lang="ru-RU" sz="1600" dirty="0" err="1"/>
              <a:t>Адорно</a:t>
            </a:r>
            <a:r>
              <a:rPr lang="ru-RU" sz="1600" dirty="0"/>
              <a:t> и его коллег (</a:t>
            </a:r>
            <a:r>
              <a:rPr lang="ru-RU" sz="1600" dirty="0" err="1"/>
              <a:t>Р.Сэнфорд</a:t>
            </a:r>
            <a:r>
              <a:rPr lang="ru-RU" sz="1600" dirty="0"/>
              <a:t>, </a:t>
            </a:r>
            <a:r>
              <a:rPr lang="ru-RU" sz="1600" dirty="0" err="1"/>
              <a:t>Э.Френкель-Брунсвик</a:t>
            </a:r>
            <a:r>
              <a:rPr lang="ru-RU" sz="1600" dirty="0"/>
              <a:t>, </a:t>
            </a:r>
            <a:r>
              <a:rPr lang="ru-RU" sz="1600" dirty="0" err="1"/>
              <a:t>Д.Левинсон</a:t>
            </a:r>
            <a:r>
              <a:rPr lang="ru-RU" sz="1600" dirty="0"/>
              <a:t>) и трактовалось, как способность справляться со сложностью окружающего мира [Гусев А. И.,2007]. </a:t>
            </a:r>
            <a:endParaRPr lang="ru-RU" sz="1600" dirty="0" smtClean="0"/>
          </a:p>
          <a:p>
            <a:pPr algn="just"/>
            <a:r>
              <a:rPr lang="ru-RU" sz="1600" dirty="0" smtClean="0"/>
              <a:t>Чаще </a:t>
            </a:r>
            <a:r>
              <a:rPr lang="ru-RU" sz="1600" dirty="0"/>
              <a:t>всего толерантность к неопределенности трактуют как устойчивую черту личности. В общем случае она рассматривается как </a:t>
            </a:r>
            <a:r>
              <a:rPr lang="ru-RU" sz="1600" b="1" dirty="0"/>
              <a:t>биполярное </a:t>
            </a:r>
            <a:r>
              <a:rPr lang="ru-RU" sz="1600" b="1" dirty="0" smtClean="0"/>
              <a:t>измерение</a:t>
            </a:r>
            <a:r>
              <a:rPr lang="ru-RU" sz="1600" dirty="0" smtClean="0"/>
              <a:t> </a:t>
            </a:r>
            <a:r>
              <a:rPr lang="ru-RU" sz="1600" dirty="0"/>
              <a:t>[Любарт Т. , Муширу К. , Торджман С. , Зенасни Ф., 2009].</a:t>
            </a:r>
          </a:p>
          <a:p>
            <a:pPr marL="0" indent="0" algn="r">
              <a:buNone/>
            </a:pPr>
            <a:endParaRPr lang="ru-RU" sz="1800" dirty="0"/>
          </a:p>
        </p:txBody>
      </p:sp>
      <p:sp>
        <p:nvSpPr>
          <p:cNvPr id="4" name="Rectangle 3"/>
          <p:cNvSpPr/>
          <p:nvPr/>
        </p:nvSpPr>
        <p:spPr>
          <a:xfrm>
            <a:off x="1403648" y="3140968"/>
            <a:ext cx="3247561" cy="25531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толерантность к неопределенности(ТН</a:t>
            </a:r>
            <a:r>
              <a:rPr lang="ru-RU" dirty="0" smtClean="0"/>
              <a:t>)</a:t>
            </a:r>
          </a:p>
          <a:p>
            <a:pPr algn="ctr"/>
            <a:r>
              <a:rPr lang="ru-RU" sz="1200" i="1" dirty="0"/>
              <a:t>следует понимать в качестве генерализованного личностного свойства, означающего стремление к изменениям, новизне и оригинальности, готовность идти непроторенными путями и предпочитать более сложные задачи, иметь возможность самостоятельности и выхода за рамки принятых ограничений</a:t>
            </a:r>
            <a:endParaRPr lang="ru-RU" sz="1200" dirty="0" smtClean="0"/>
          </a:p>
          <a:p>
            <a:pPr algn="ctr"/>
            <a:r>
              <a:rPr lang="ru-RU" dirty="0" smtClean="0"/>
              <a:t> </a:t>
            </a:r>
            <a:endParaRPr lang="en-US" dirty="0"/>
          </a:p>
        </p:txBody>
      </p:sp>
      <p:sp>
        <p:nvSpPr>
          <p:cNvPr id="5" name="Rectangle 4"/>
          <p:cNvSpPr/>
          <p:nvPr/>
        </p:nvSpPr>
        <p:spPr>
          <a:xfrm>
            <a:off x="4708815" y="3140968"/>
            <a:ext cx="3247561" cy="255314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интолерантность(ИТН), т.е. неспособность переносить </a:t>
            </a:r>
            <a:r>
              <a:rPr lang="ru-RU" dirty="0" smtClean="0"/>
              <a:t>неопределенность</a:t>
            </a:r>
          </a:p>
          <a:p>
            <a:pPr algn="ctr"/>
            <a:r>
              <a:rPr lang="ru-RU" sz="1200" i="1" dirty="0"/>
              <a:t>фокусирует стремление к ясности, упорядоченности во всем и неприятие неопределенности, предположение о главенствующей роли правил и принципов, дихотомическое разделение правильных и неправильных способов, мнений и ценностей</a:t>
            </a:r>
            <a:endParaRPr lang="ru-RU" sz="1200" dirty="0" smtClean="0"/>
          </a:p>
          <a:p>
            <a:pPr algn="ctr"/>
            <a:endParaRPr lang="en-US" dirty="0"/>
          </a:p>
        </p:txBody>
      </p:sp>
      <p:sp>
        <p:nvSpPr>
          <p:cNvPr id="6" name="Rectangle 5"/>
          <p:cNvSpPr/>
          <p:nvPr/>
        </p:nvSpPr>
        <p:spPr>
          <a:xfrm>
            <a:off x="611560" y="5919956"/>
            <a:ext cx="8075240" cy="584775"/>
          </a:xfrm>
          <a:prstGeom prst="rect">
            <a:avLst/>
          </a:prstGeom>
        </p:spPr>
        <p:txBody>
          <a:bodyPr wrap="square">
            <a:spAutoFit/>
          </a:bodyPr>
          <a:lstStyle/>
          <a:p>
            <a:pPr marL="285750" indent="-285750" algn="just">
              <a:buFont typeface="Arial" panose="020B0604020202020204" pitchFamily="34" charset="0"/>
              <a:buChar char="•"/>
            </a:pPr>
            <a:r>
              <a:rPr lang="ru-RU" sz="1600" dirty="0"/>
              <a:t>В. Корнилова, М. А. Чумакова (2014) оценивают ТН и ИТН не как два полюса одного континуума, а как </a:t>
            </a:r>
            <a:r>
              <a:rPr lang="ru-RU" sz="1600" b="1" i="1" dirty="0"/>
              <a:t>две разные переменные</a:t>
            </a:r>
            <a:r>
              <a:rPr lang="ru-RU" sz="1600" b="1" dirty="0"/>
              <a:t>.</a:t>
            </a:r>
            <a:endParaRPr lang="ru-RU" sz="1600" dirty="0"/>
          </a:p>
        </p:txBody>
      </p:sp>
    </p:spTree>
    <p:extLst>
      <p:ext uri="{BB962C8B-B14F-4D97-AF65-F5344CB8AC3E}">
        <p14:creationId xmlns:p14="http://schemas.microsoft.com/office/powerpoint/2010/main" val="3172754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l"/>
            <a:r>
              <a:rPr lang="ru-RU" sz="3200" dirty="0" smtClean="0"/>
              <a:t>Диагностика ТН</a:t>
            </a:r>
            <a:endParaRPr lang="ru-RU" sz="3200" dirty="0"/>
          </a:p>
        </p:txBody>
      </p:sp>
      <p:sp>
        <p:nvSpPr>
          <p:cNvPr id="3" name="Объект 2"/>
          <p:cNvSpPr>
            <a:spLocks noGrp="1"/>
          </p:cNvSpPr>
          <p:nvPr>
            <p:ph idx="1"/>
          </p:nvPr>
        </p:nvSpPr>
        <p:spPr>
          <a:xfrm>
            <a:off x="457200" y="1429938"/>
            <a:ext cx="8229600" cy="4824535"/>
          </a:xfrm>
        </p:spPr>
        <p:txBody>
          <a:bodyPr>
            <a:normAutofit/>
          </a:bodyPr>
          <a:lstStyle/>
          <a:p>
            <a:pPr marL="0" indent="0">
              <a:buNone/>
            </a:pPr>
            <a:r>
              <a:rPr lang="ru-RU" sz="2400" dirty="0" smtClean="0"/>
              <a:t>Основной инструмент:</a:t>
            </a:r>
          </a:p>
          <a:p>
            <a:pPr marL="0" indent="0">
              <a:buNone/>
            </a:pPr>
            <a:r>
              <a:rPr lang="ru-RU" sz="2400" b="1" dirty="0" smtClean="0"/>
              <a:t>Шкала толерантности к неопределенности. </a:t>
            </a:r>
            <a:r>
              <a:rPr lang="ru-RU" sz="2400" i="1" dirty="0" smtClean="0"/>
              <a:t>Стенли Баднер. 1962 год</a:t>
            </a:r>
          </a:p>
          <a:p>
            <a:endParaRPr lang="ru-RU" sz="2400" dirty="0" smtClean="0"/>
          </a:p>
          <a:p>
            <a:r>
              <a:rPr lang="ru-RU" sz="2400" dirty="0" smtClean="0"/>
              <a:t>Шкала ТН. </a:t>
            </a:r>
            <a:r>
              <a:rPr lang="ru-RU" sz="2400" i="1" dirty="0" smtClean="0"/>
              <a:t>Вольфрадт </a:t>
            </a:r>
            <a:r>
              <a:rPr lang="ru-RU" sz="2400" i="1" dirty="0"/>
              <a:t>и </a:t>
            </a:r>
            <a:r>
              <a:rPr lang="ru-RU" sz="2400" i="1" dirty="0" smtClean="0"/>
              <a:t>Претц. 2001 год. </a:t>
            </a:r>
          </a:p>
          <a:p>
            <a:r>
              <a:rPr lang="ru-RU" sz="2400" dirty="0" smtClean="0"/>
              <a:t>Адаптация шкалы С. Баднера. </a:t>
            </a:r>
            <a:r>
              <a:rPr lang="ru-RU" sz="2400" i="1" dirty="0" smtClean="0"/>
              <a:t>Г.У. Солдатова, Л.А. Шайгерова 2008 год.</a:t>
            </a:r>
          </a:p>
          <a:p>
            <a:r>
              <a:rPr lang="ru-RU" sz="2400" dirty="0"/>
              <a:t>Адаптация шкалы С. Баднера. </a:t>
            </a:r>
            <a:r>
              <a:rPr lang="ru-RU" sz="2400" i="1" dirty="0" smtClean="0"/>
              <a:t>Т.В. Корнилова, М.А. Чумакова 2014 год</a:t>
            </a:r>
            <a:r>
              <a:rPr lang="ru-RU" sz="2400" dirty="0" smtClean="0"/>
              <a:t>. </a:t>
            </a:r>
          </a:p>
          <a:p>
            <a:r>
              <a:rPr lang="ru-RU" sz="2400" dirty="0" smtClean="0"/>
              <a:t>Пересечения </a:t>
            </a:r>
            <a:r>
              <a:rPr lang="ru-RU" sz="2400" dirty="0"/>
              <a:t>со шкалой самоэффективности. ТН связана с высоким уровнем самоэффективности, а ИТН – с низкой</a:t>
            </a:r>
          </a:p>
        </p:txBody>
      </p:sp>
    </p:spTree>
    <p:extLst>
      <p:ext uri="{BB962C8B-B14F-4D97-AF65-F5344CB8AC3E}">
        <p14:creationId xmlns:p14="http://schemas.microsoft.com/office/powerpoint/2010/main" val="7588920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764704"/>
            <a:ext cx="7632848" cy="584775"/>
          </a:xfrm>
          <a:prstGeom prst="rect">
            <a:avLst/>
          </a:prstGeom>
        </p:spPr>
        <p:txBody>
          <a:bodyPr wrap="square">
            <a:spAutoFit/>
          </a:bodyPr>
          <a:lstStyle/>
          <a:p>
            <a:endParaRPr lang="ru-RU" sz="1600" b="1" dirty="0" smtClean="0"/>
          </a:p>
          <a:p>
            <a:pPr algn="just"/>
            <a:endParaRPr lang="ru-RU" sz="1600" dirty="0"/>
          </a:p>
        </p:txBody>
      </p:sp>
      <p:sp>
        <p:nvSpPr>
          <p:cNvPr id="3" name="TextBox 2"/>
          <p:cNvSpPr txBox="1"/>
          <p:nvPr/>
        </p:nvSpPr>
        <p:spPr>
          <a:xfrm>
            <a:off x="395536" y="410761"/>
            <a:ext cx="8748464" cy="5755422"/>
          </a:xfrm>
          <a:prstGeom prst="rect">
            <a:avLst/>
          </a:prstGeom>
          <a:noFill/>
        </p:spPr>
        <p:txBody>
          <a:bodyPr wrap="square" rtlCol="0">
            <a:spAutoFit/>
          </a:bodyPr>
          <a:lstStyle/>
          <a:p>
            <a:pPr algn="ctr"/>
            <a:endParaRPr lang="ru-RU" sz="2000" dirty="0" smtClean="0"/>
          </a:p>
          <a:p>
            <a:pPr algn="ctr"/>
            <a:r>
              <a:rPr lang="ru-RU" sz="2100" dirty="0" smtClean="0"/>
              <a:t>Фактически </a:t>
            </a:r>
            <a:r>
              <a:rPr lang="ru-RU" sz="2100" dirty="0"/>
              <a:t>есть </a:t>
            </a:r>
            <a:r>
              <a:rPr lang="ru-RU" sz="2100" b="1" dirty="0"/>
              <a:t>две основные стратегии</a:t>
            </a:r>
            <a:r>
              <a:rPr lang="ru-RU" sz="2100" dirty="0"/>
              <a:t>, которые можно применять в ответ на условия неопределенности:</a:t>
            </a:r>
          </a:p>
          <a:p>
            <a:pPr lvl="0"/>
            <a:endParaRPr lang="ru-RU" sz="2100" b="1" i="1" dirty="0" smtClean="0"/>
          </a:p>
          <a:p>
            <a:pPr lvl="0"/>
            <a:r>
              <a:rPr lang="ru-RU" sz="2000" b="1" i="1" dirty="0" smtClean="0"/>
              <a:t>Самостоятельное </a:t>
            </a:r>
            <a:r>
              <a:rPr lang="ru-RU" sz="2000" b="1" i="1" dirty="0"/>
              <a:t>создание</a:t>
            </a:r>
            <a:r>
              <a:rPr lang="ru-RU" sz="2000" i="1" dirty="0"/>
              <a:t> </a:t>
            </a:r>
            <a:r>
              <a:rPr lang="ru-RU" sz="2000" b="1" i="1" dirty="0"/>
              <a:t>определенности</a:t>
            </a:r>
            <a:r>
              <a:rPr lang="ru-RU" sz="2000" i="1" dirty="0"/>
              <a:t> </a:t>
            </a:r>
            <a:r>
              <a:rPr lang="ru-RU" sz="2000" i="1" dirty="0" smtClean="0"/>
              <a:t>  </a:t>
            </a:r>
            <a:r>
              <a:rPr lang="ru-RU" sz="1600" dirty="0" smtClean="0"/>
              <a:t>в </a:t>
            </a:r>
            <a:r>
              <a:rPr lang="ru-RU" sz="1600" dirty="0"/>
              <a:t>случае, если это возможно.</a:t>
            </a:r>
          </a:p>
          <a:p>
            <a:r>
              <a:rPr lang="ru-RU" sz="1600" i="1" dirty="0" smtClean="0"/>
              <a:t>Например</a:t>
            </a:r>
            <a:r>
              <a:rPr lang="ru-RU" sz="1600" i="1" dirty="0"/>
              <a:t>, перед человеком стоит сложная задача. У него есть представление о том, какой результат нужно получить по итогу решения этой задачи, но у него нет готового алгоритма ее решения. Тем не менее, он может сам разработать план, по которому будет действовать. При необходимости этот план можно корректировать, но базовые сценарии будут сохраняться, что поможет человеку дойти до цели. </a:t>
            </a:r>
            <a:endParaRPr lang="ru-RU" sz="1600" i="1" dirty="0" smtClean="0"/>
          </a:p>
          <a:p>
            <a:r>
              <a:rPr lang="ru-RU" dirty="0" smtClean="0"/>
              <a:t>Это </a:t>
            </a:r>
            <a:r>
              <a:rPr lang="ru-RU" dirty="0"/>
              <a:t>пример </a:t>
            </a:r>
            <a:r>
              <a:rPr lang="ru-RU" dirty="0" smtClean="0"/>
              <a:t> </a:t>
            </a:r>
            <a:r>
              <a:rPr lang="ru-RU" b="1" i="1" dirty="0" smtClean="0"/>
              <a:t>проблемно-ориентированного</a:t>
            </a:r>
            <a:r>
              <a:rPr lang="en-US" b="1" i="1" dirty="0" smtClean="0"/>
              <a:t> </a:t>
            </a:r>
            <a:r>
              <a:rPr lang="ru-RU" i="1" dirty="0" smtClean="0"/>
              <a:t>копинга</a:t>
            </a:r>
            <a:r>
              <a:rPr lang="ru-RU" i="1" dirty="0"/>
              <a:t>.</a:t>
            </a:r>
          </a:p>
          <a:p>
            <a:pPr lvl="0"/>
            <a:endParaRPr lang="ru-RU" sz="2000" b="1" i="1" dirty="0" smtClean="0"/>
          </a:p>
          <a:p>
            <a:pPr lvl="0"/>
            <a:r>
              <a:rPr lang="ru-RU" sz="2000" b="1" i="1" dirty="0" smtClean="0"/>
              <a:t>Безусловное </a:t>
            </a:r>
            <a:r>
              <a:rPr lang="ru-RU" sz="2000" b="1" i="1" dirty="0"/>
              <a:t>принятие</a:t>
            </a:r>
            <a:r>
              <a:rPr lang="ru-RU" sz="2000" i="1" dirty="0"/>
              <a:t> </a:t>
            </a:r>
            <a:r>
              <a:rPr lang="ru-RU" sz="2000" b="1" i="1" dirty="0"/>
              <a:t>неопределенности</a:t>
            </a:r>
            <a:r>
              <a:rPr lang="ru-RU" i="1" dirty="0"/>
              <a:t> </a:t>
            </a:r>
            <a:r>
              <a:rPr lang="ru-RU" sz="1600" dirty="0"/>
              <a:t>как факта, на который </a:t>
            </a:r>
            <a:r>
              <a:rPr lang="ru-RU" sz="1600" dirty="0" smtClean="0"/>
              <a:t>невозможно повлиять</a:t>
            </a:r>
            <a:r>
              <a:rPr lang="ru-RU" sz="1600" dirty="0"/>
              <a:t>.</a:t>
            </a:r>
          </a:p>
          <a:p>
            <a:r>
              <a:rPr lang="ru-RU" sz="1600" i="1" dirty="0"/>
              <a:t>Например, человек столкнулся с заболеванием, которое невозможно полностью </a:t>
            </a:r>
            <a:r>
              <a:rPr lang="ru-RU" sz="1600" i="1" dirty="0" smtClean="0"/>
              <a:t>излечить</a:t>
            </a:r>
            <a:r>
              <a:rPr lang="ru-RU" sz="1600" i="1" dirty="0"/>
              <a:t>. Развитие его заболевания сложно прогнозируемо, и он погружен в состояние неопределенности относительно своего будущего. Если объективно повлиять на </a:t>
            </a:r>
            <a:r>
              <a:rPr lang="ru-RU" sz="1600" i="1" dirty="0" smtClean="0"/>
              <a:t>ту </a:t>
            </a:r>
            <a:r>
              <a:rPr lang="ru-RU" sz="1600" i="1" dirty="0"/>
              <a:t>ситуацию человек не может, то важно суметь принять ее и сконцентрироваться на решении других задач, нежели на переживании стресса, вызванного самим состоянием неопределенности</a:t>
            </a:r>
            <a:r>
              <a:rPr lang="ru-RU" sz="1600" dirty="0"/>
              <a:t>. </a:t>
            </a:r>
            <a:endParaRPr lang="ru-RU" sz="1600" dirty="0" smtClean="0"/>
          </a:p>
          <a:p>
            <a:r>
              <a:rPr lang="ru-RU" dirty="0"/>
              <a:t>Т</a:t>
            </a:r>
            <a:r>
              <a:rPr lang="ru-RU" dirty="0" smtClean="0"/>
              <a:t>акая </a:t>
            </a:r>
            <a:r>
              <a:rPr lang="ru-RU" dirty="0"/>
              <a:t>стратегия относится уже </a:t>
            </a:r>
            <a:r>
              <a:rPr lang="ru-RU" dirty="0" smtClean="0"/>
              <a:t>к  </a:t>
            </a:r>
            <a:r>
              <a:rPr lang="ru-RU" b="1" i="1" dirty="0"/>
              <a:t>эмоционально-ориентированному</a:t>
            </a:r>
            <a:r>
              <a:rPr lang="ru-RU" i="1" dirty="0"/>
              <a:t> </a:t>
            </a:r>
            <a:r>
              <a:rPr lang="ru-RU" i="1" dirty="0" err="1"/>
              <a:t>копингу</a:t>
            </a:r>
            <a:r>
              <a:rPr lang="ru-RU" i="1" dirty="0"/>
              <a:t> </a:t>
            </a:r>
            <a:r>
              <a:rPr lang="ru-RU" dirty="0"/>
              <a:t>[2].  </a:t>
            </a:r>
          </a:p>
        </p:txBody>
      </p:sp>
    </p:spTree>
    <p:extLst>
      <p:ext uri="{BB962C8B-B14F-4D97-AF65-F5344CB8AC3E}">
        <p14:creationId xmlns:p14="http://schemas.microsoft.com/office/powerpoint/2010/main" val="20278682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323527" y="260648"/>
            <a:ext cx="8496945" cy="6192688"/>
          </a:xfrm>
        </p:spPr>
        <p:txBody>
          <a:bodyPr>
            <a:normAutofit fontScale="40000" lnSpcReduction="20000"/>
          </a:bodyPr>
          <a:lstStyle/>
          <a:p>
            <a:pPr algn="just"/>
            <a:endParaRPr lang="en-US" sz="2900" i="1" dirty="0" smtClean="0"/>
          </a:p>
          <a:p>
            <a:pPr marL="0" indent="0" algn="just">
              <a:buNone/>
            </a:pPr>
            <a:r>
              <a:rPr lang="ru-RU" sz="4200" b="1" i="1" dirty="0"/>
              <a:t>Самостоятельное создание</a:t>
            </a:r>
            <a:r>
              <a:rPr lang="ru-RU" sz="4200" i="1" dirty="0"/>
              <a:t> </a:t>
            </a:r>
            <a:r>
              <a:rPr lang="ru-RU" sz="4200" b="1" i="1" dirty="0"/>
              <a:t>определенности</a:t>
            </a:r>
            <a:r>
              <a:rPr lang="ru-RU" sz="4200" i="1" dirty="0"/>
              <a:t> </a:t>
            </a:r>
            <a:endParaRPr lang="ru-RU" sz="4200" i="1" dirty="0" smtClean="0"/>
          </a:p>
          <a:p>
            <a:pPr marL="0" indent="0" algn="just">
              <a:buNone/>
            </a:pPr>
            <a:r>
              <a:rPr lang="ru-RU" sz="4000" dirty="0" smtClean="0"/>
              <a:t>один </a:t>
            </a:r>
            <a:r>
              <a:rPr lang="ru-RU" sz="4000" dirty="0"/>
              <a:t>из способов сохранения внутреннего равновесия – </a:t>
            </a:r>
            <a:r>
              <a:rPr lang="ru-RU" sz="4000" b="1" i="1" dirty="0"/>
              <a:t>это создание и поддержание определенности внутри себя</a:t>
            </a:r>
            <a:r>
              <a:rPr lang="ru-RU" sz="4000" dirty="0"/>
              <a:t>. Для этого человек может опереться на правила, нормы, алгоритмы, которые выработал он сам, либо те, что предлагаются ему социумом. </a:t>
            </a:r>
          </a:p>
          <a:p>
            <a:pPr algn="just"/>
            <a:endParaRPr lang="en-US" sz="3300" i="1" dirty="0" smtClean="0"/>
          </a:p>
          <a:p>
            <a:pPr algn="just"/>
            <a:endParaRPr lang="en-US" sz="2000" i="1" dirty="0"/>
          </a:p>
          <a:p>
            <a:pPr marL="800100" lvl="2" indent="0" algn="just">
              <a:lnSpc>
                <a:spcPct val="120000"/>
              </a:lnSpc>
              <a:buNone/>
            </a:pPr>
            <a:r>
              <a:rPr lang="ru-RU" sz="4500" i="1" dirty="0" smtClean="0"/>
              <a:t>В </a:t>
            </a:r>
            <a:r>
              <a:rPr lang="ru-RU" sz="4500" i="1" dirty="0"/>
              <a:t>работе «Человек в поисках смысла» Виктор </a:t>
            </a:r>
            <a:r>
              <a:rPr lang="ru-RU" sz="4500" i="1" dirty="0" err="1"/>
              <a:t>Франкл</a:t>
            </a:r>
            <a:r>
              <a:rPr lang="ru-RU" sz="4500" i="1" dirty="0"/>
              <a:t> описывает свой психотерапевтический метод, опираясь на личный опыт выживания в концлагере: «Так, я помню, как однажды утром шёл из лагеря, не способный больше терпеть голод, холод и боль в ступне, опухшей от водянки, обмороженной и гноящейся. Моё положение казалось мне безнадёжным. Затем я представил себя стоящим за кафедрой в большом, красивом, тёплом и светлом лекционном зале перед заинтересованной аудиторией, я читал лекцию на тему «Групповые психотерапевтические опыты в концентрационном лагере» и говорил обо всём, через что прошёл. Поверьте мне, в тот момент я не мог надеяться, что настанет тот день, когда мне действительно представится возможность прочесть такую лекцию»[5]. </a:t>
            </a:r>
          </a:p>
          <a:p>
            <a:pPr lvl="2" algn="just"/>
            <a:endParaRPr lang="ru-RU" sz="2900" dirty="0" smtClean="0"/>
          </a:p>
          <a:p>
            <a:pPr marL="0" indent="0" algn="just">
              <a:lnSpc>
                <a:spcPct val="120000"/>
              </a:lnSpc>
              <a:buNone/>
            </a:pPr>
            <a:endParaRPr lang="ru-RU" sz="2900" b="1" dirty="0" smtClean="0"/>
          </a:p>
          <a:p>
            <a:pPr marL="0" indent="0" algn="just">
              <a:lnSpc>
                <a:spcPct val="120000"/>
              </a:lnSpc>
              <a:buNone/>
            </a:pPr>
            <a:r>
              <a:rPr lang="ru-RU" sz="4000" b="1" dirty="0" smtClean="0"/>
              <a:t>Что </a:t>
            </a:r>
            <a:r>
              <a:rPr lang="ru-RU" sz="4000" b="1" dirty="0"/>
              <a:t>бы ни происходило вовне, человек, сохраняющий определенность внутри себя, будет продолжать целенаправленное движение. </a:t>
            </a:r>
            <a:r>
              <a:rPr lang="ru-RU" sz="4000" dirty="0"/>
              <a:t>При этом важно, чтобы человек мог отделить неопределенность внешнего мира от своего внутреннего состояния.</a:t>
            </a:r>
          </a:p>
        </p:txBody>
      </p:sp>
    </p:spTree>
    <p:extLst>
      <p:ext uri="{BB962C8B-B14F-4D97-AF65-F5344CB8AC3E}">
        <p14:creationId xmlns:p14="http://schemas.microsoft.com/office/powerpoint/2010/main" val="298053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Rectangle 2"/>
          <p:cNvSpPr/>
          <p:nvPr/>
        </p:nvSpPr>
        <p:spPr>
          <a:xfrm>
            <a:off x="368092" y="1628800"/>
            <a:ext cx="3384376" cy="2585323"/>
          </a:xfrm>
          <a:prstGeom prst="rect">
            <a:avLst/>
          </a:prstGeom>
        </p:spPr>
        <p:txBody>
          <a:bodyPr wrap="square">
            <a:spAutoFit/>
          </a:bodyPr>
          <a:lstStyle/>
          <a:p>
            <a:r>
              <a:rPr lang="ru-RU" sz="2400" dirty="0">
                <a:solidFill>
                  <a:srgbClr val="282A25"/>
                </a:solidFill>
              </a:rPr>
              <a:t>Однако далеко не каждая личность способна создавать эту внутреннюю определенность и стабильность. </a:t>
            </a:r>
            <a:endParaRPr lang="ru-RU" dirty="0">
              <a:solidFill>
                <a:srgbClr val="282A25"/>
              </a:solidFill>
            </a:endParaRPr>
          </a:p>
          <a:p>
            <a:pPr algn="just"/>
            <a:r>
              <a:rPr lang="ru-RU" i="1" dirty="0"/>
              <a:t> </a:t>
            </a:r>
            <a:endParaRPr lang="ru-RU" dirty="0"/>
          </a:p>
        </p:txBody>
      </p:sp>
      <p:sp>
        <p:nvSpPr>
          <p:cNvPr id="5" name="Rectangle 4"/>
          <p:cNvSpPr/>
          <p:nvPr/>
        </p:nvSpPr>
        <p:spPr>
          <a:xfrm>
            <a:off x="4176464" y="4307612"/>
            <a:ext cx="4211960" cy="1569660"/>
          </a:xfrm>
          <a:prstGeom prst="rect">
            <a:avLst/>
          </a:prstGeom>
        </p:spPr>
        <p:txBody>
          <a:bodyPr wrap="square">
            <a:spAutoFit/>
          </a:bodyPr>
          <a:lstStyle/>
          <a:p>
            <a:pPr algn="r"/>
            <a:r>
              <a:rPr lang="ru-RU" sz="2400" dirty="0">
                <a:solidFill>
                  <a:srgbClr val="27302D"/>
                </a:solidFill>
              </a:rPr>
              <a:t>Задачей психотерапевта, психолога в этом случае является помочь в приобретении таких навыков.</a:t>
            </a:r>
          </a:p>
        </p:txBody>
      </p:sp>
    </p:spTree>
    <p:extLst>
      <p:ext uri="{BB962C8B-B14F-4D97-AF65-F5344CB8AC3E}">
        <p14:creationId xmlns:p14="http://schemas.microsoft.com/office/powerpoint/2010/main" val="36980149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4907" y="1097805"/>
            <a:ext cx="8311975" cy="1107060"/>
          </a:xfrm>
        </p:spPr>
        <p:txBody>
          <a:bodyPr>
            <a:normAutofit/>
          </a:bodyPr>
          <a:lstStyle/>
          <a:p>
            <a:pPr algn="l"/>
            <a:r>
              <a:rPr lang="ru-RU" sz="1600" b="1" dirty="0" smtClean="0"/>
              <a:t>                                                       </a:t>
            </a:r>
            <a:br>
              <a:rPr lang="ru-RU" sz="1600" b="1" dirty="0" smtClean="0"/>
            </a:br>
            <a:r>
              <a:rPr lang="ru-RU" sz="1600" b="1" dirty="0"/>
              <a:t> </a:t>
            </a:r>
            <a:r>
              <a:rPr lang="ru-RU" sz="1600" b="1" dirty="0" smtClean="0"/>
              <a:t>                                                         </a:t>
            </a:r>
            <a:r>
              <a:rPr lang="ru-RU" sz="1800" b="1" dirty="0" smtClean="0"/>
              <a:t>Практика </a:t>
            </a:r>
            <a:r>
              <a:rPr lang="ru-RU" sz="1800" b="1" dirty="0"/>
              <a:t>«Расширение в 8</a:t>
            </a:r>
            <a:r>
              <a:rPr lang="ru-RU" sz="1800" b="1" dirty="0" smtClean="0"/>
              <a:t>»</a:t>
            </a:r>
            <a:r>
              <a:rPr lang="ru-RU" sz="1600" dirty="0" smtClean="0"/>
              <a:t/>
            </a:r>
            <a:br>
              <a:rPr lang="ru-RU" sz="1600" dirty="0" smtClean="0"/>
            </a:br>
            <a:r>
              <a:rPr lang="ru-RU" sz="1600" dirty="0" smtClean="0"/>
              <a:t>Сформулируйте </a:t>
            </a:r>
            <a:r>
              <a:rPr lang="ru-RU" sz="1600" dirty="0"/>
              <a:t>свой запрос. Ответьте на вопросы, ответы впишите в квадраты.</a:t>
            </a:r>
            <a:br>
              <a:rPr lang="ru-RU" sz="1600" dirty="0"/>
            </a:br>
            <a:endParaRPr lang="ru-RU" sz="1600" dirty="0"/>
          </a:p>
        </p:txBody>
      </p:sp>
      <p:sp>
        <p:nvSpPr>
          <p:cNvPr id="3" name="Rectangle 2"/>
          <p:cNvSpPr/>
          <p:nvPr/>
        </p:nvSpPr>
        <p:spPr>
          <a:xfrm>
            <a:off x="431031" y="250643"/>
            <a:ext cx="8712969" cy="338554"/>
          </a:xfrm>
          <a:prstGeom prst="rect">
            <a:avLst/>
          </a:prstGeom>
        </p:spPr>
        <p:txBody>
          <a:bodyPr wrap="square">
            <a:spAutoFit/>
          </a:bodyPr>
          <a:lstStyle/>
          <a:p>
            <a:pPr algn="just"/>
            <a:r>
              <a:rPr lang="ru-RU" sz="1600" dirty="0" smtClean="0"/>
              <a:t>Пример </a:t>
            </a:r>
            <a:r>
              <a:rPr lang="ru-RU" sz="1600" dirty="0"/>
              <a:t>одной из психокоррекционных техник  используемых в нашем </a:t>
            </a:r>
            <a:r>
              <a:rPr lang="ru-RU" sz="1600" dirty="0" smtClean="0"/>
              <a:t>отделении</a:t>
            </a:r>
            <a:endParaRPr lang="ru-RU" sz="1600" dirty="0"/>
          </a:p>
        </p:txBody>
      </p:sp>
      <p:sp>
        <p:nvSpPr>
          <p:cNvPr id="4" name="Rectangle 3"/>
          <p:cNvSpPr/>
          <p:nvPr/>
        </p:nvSpPr>
        <p:spPr>
          <a:xfrm>
            <a:off x="1907704" y="738074"/>
            <a:ext cx="6984776" cy="646331"/>
          </a:xfrm>
          <a:prstGeom prst="rect">
            <a:avLst/>
          </a:prstGeom>
        </p:spPr>
        <p:txBody>
          <a:bodyPr wrap="square">
            <a:spAutoFit/>
          </a:bodyPr>
          <a:lstStyle/>
          <a:p>
            <a:pPr algn="r"/>
            <a:r>
              <a:rPr lang="ru-RU" b="1" i="1" dirty="0">
                <a:solidFill>
                  <a:srgbClr val="002060"/>
                </a:solidFill>
              </a:rPr>
              <a:t>«Счастье побочный продукт системно организованной жизни</a:t>
            </a:r>
            <a:r>
              <a:rPr lang="ru-RU" b="1" i="1" dirty="0" smtClean="0">
                <a:solidFill>
                  <a:srgbClr val="002060"/>
                </a:solidFill>
              </a:rPr>
              <a:t>». (В. Франкл) </a:t>
            </a:r>
            <a:endParaRPr lang="ru-RU" b="1" i="1" dirty="0">
              <a:solidFill>
                <a:srgbClr val="002060"/>
              </a:solidFill>
            </a:endParaRPr>
          </a:p>
        </p:txBody>
      </p:sp>
      <p:sp>
        <p:nvSpPr>
          <p:cNvPr id="9" name="Rectangle 8"/>
          <p:cNvSpPr/>
          <p:nvPr/>
        </p:nvSpPr>
        <p:spPr>
          <a:xfrm>
            <a:off x="434359" y="2176574"/>
            <a:ext cx="3685045" cy="2862322"/>
          </a:xfrm>
          <a:prstGeom prst="rect">
            <a:avLst/>
          </a:prstGeom>
        </p:spPr>
        <p:txBody>
          <a:bodyPr wrap="square">
            <a:spAutoFit/>
          </a:bodyPr>
          <a:lstStyle/>
          <a:p>
            <a:pPr marL="342900" indent="-342900">
              <a:buFont typeface="+mj-lt"/>
              <a:buAutoNum type="arabicPeriod"/>
            </a:pPr>
            <a:r>
              <a:rPr lang="ru-RU" dirty="0" smtClean="0"/>
              <a:t>Кто </a:t>
            </a:r>
            <a:r>
              <a:rPr lang="ru-RU" dirty="0"/>
              <a:t>рядом со мной идет к </a:t>
            </a:r>
            <a:r>
              <a:rPr lang="ru-RU" dirty="0" smtClean="0"/>
              <a:t>цели?</a:t>
            </a:r>
          </a:p>
          <a:p>
            <a:pPr marL="342900" indent="-342900">
              <a:buFont typeface="+mj-lt"/>
              <a:buAutoNum type="arabicPeriod"/>
            </a:pPr>
            <a:r>
              <a:rPr lang="ru-RU" dirty="0" smtClean="0"/>
              <a:t>Что </a:t>
            </a:r>
            <a:r>
              <a:rPr lang="ru-RU" dirty="0"/>
              <a:t>я делаю для того, чтобы прийти к цели? (что делаю конкретно </a:t>
            </a:r>
            <a:r>
              <a:rPr lang="ru-RU" dirty="0" smtClean="0"/>
              <a:t>я)</a:t>
            </a:r>
          </a:p>
          <a:p>
            <a:pPr marL="342900" indent="-342900">
              <a:buFont typeface="+mj-lt"/>
              <a:buAutoNum type="arabicPeriod"/>
            </a:pPr>
            <a:r>
              <a:rPr lang="ru-RU" dirty="0" smtClean="0"/>
              <a:t>Где </a:t>
            </a:r>
            <a:r>
              <a:rPr lang="ru-RU" dirty="0"/>
              <a:t>я должен(а) находиться телесно? И в какой эмоции должно быть мое сознание, чтобы я мог(ла) прийти к </a:t>
            </a:r>
            <a:r>
              <a:rPr lang="ru-RU" dirty="0" smtClean="0"/>
              <a:t>цели?</a:t>
            </a:r>
          </a:p>
          <a:p>
            <a:pPr marL="342900" indent="-342900">
              <a:buFont typeface="+mj-lt"/>
              <a:buAutoNum type="arabicPeriod"/>
            </a:pPr>
            <a:r>
              <a:rPr lang="ru-RU" dirty="0" smtClean="0"/>
              <a:t>Какие </a:t>
            </a:r>
            <a:r>
              <a:rPr lang="ru-RU" dirty="0"/>
              <a:t>сроки экологичны для меня в достижении </a:t>
            </a:r>
            <a:r>
              <a:rPr lang="ru-RU" dirty="0" smtClean="0"/>
              <a:t>результата?</a:t>
            </a:r>
          </a:p>
        </p:txBody>
      </p:sp>
      <p:sp>
        <p:nvSpPr>
          <p:cNvPr id="10" name="Rectangle 9"/>
          <p:cNvSpPr/>
          <p:nvPr/>
        </p:nvSpPr>
        <p:spPr>
          <a:xfrm>
            <a:off x="434359" y="4941168"/>
            <a:ext cx="8149541" cy="1477328"/>
          </a:xfrm>
          <a:prstGeom prst="rect">
            <a:avLst/>
          </a:prstGeom>
        </p:spPr>
        <p:txBody>
          <a:bodyPr wrap="square">
            <a:spAutoFit/>
          </a:bodyPr>
          <a:lstStyle/>
          <a:p>
            <a:pPr marL="342900" indent="-342900">
              <a:buFont typeface="+mj-lt"/>
              <a:buAutoNum type="arabicPeriod" startAt="5"/>
            </a:pPr>
            <a:r>
              <a:rPr lang="ru-RU" dirty="0"/>
              <a:t>Для чего мне нужно достичь результата?</a:t>
            </a:r>
          </a:p>
          <a:p>
            <a:pPr marL="342900" indent="-342900">
              <a:buFont typeface="+mj-lt"/>
              <a:buAutoNum type="arabicPeriod" startAt="5"/>
            </a:pPr>
            <a:r>
              <a:rPr lang="ru-RU" dirty="0"/>
              <a:t>С чем, с какими ресурсами я иду в эту цель?</a:t>
            </a:r>
          </a:p>
          <a:p>
            <a:pPr marL="342900" indent="-342900">
              <a:buFont typeface="+mj-lt"/>
              <a:buAutoNum type="arabicPeriod" startAt="5"/>
            </a:pPr>
            <a:r>
              <a:rPr lang="ru-RU" dirty="0"/>
              <a:t>Без чего я должна идти к цели? От чего отказаться?</a:t>
            </a:r>
          </a:p>
          <a:p>
            <a:pPr marL="342900" indent="-342900">
              <a:buFont typeface="+mj-lt"/>
              <a:buAutoNum type="arabicPeriod" startAt="5"/>
            </a:pPr>
            <a:r>
              <a:rPr lang="ru-RU" dirty="0"/>
              <a:t>Что дальше? Какая новая цель родится во мне?</a:t>
            </a:r>
            <a:br>
              <a:rPr lang="ru-RU" dirty="0"/>
            </a:br>
            <a:endParaRPr lang="en-US" dirty="0"/>
          </a:p>
        </p:txBody>
      </p:sp>
      <p:pic>
        <p:nvPicPr>
          <p:cNvPr id="11" name="Picture 10"/>
          <p:cNvPicPr>
            <a:picLocks noChangeAspect="1"/>
          </p:cNvPicPr>
          <p:nvPr/>
        </p:nvPicPr>
        <p:blipFill rotWithShape="1">
          <a:blip r:embed="rId3">
            <a:duotone>
              <a:schemeClr val="accent1">
                <a:shade val="45000"/>
                <a:satMod val="135000"/>
              </a:schemeClr>
              <a:prstClr val="white"/>
            </a:duotone>
            <a:extLst>
              <a:ext uri="{BEBA8EAE-BF5A-486C-A8C5-ECC9F3942E4B}">
                <a14:imgProps xmlns:a14="http://schemas.microsoft.com/office/drawing/2010/main">
                  <a14:imgLayer r:embed="rId4">
                    <a14:imgEffect>
                      <a14:colorTemperature colorTemp="11500"/>
                    </a14:imgEffect>
                  </a14:imgLayer>
                </a14:imgProps>
              </a:ext>
              <a:ext uri="{28A0092B-C50C-407E-A947-70E740481C1C}">
                <a14:useLocalDpi xmlns:a14="http://schemas.microsoft.com/office/drawing/2010/main" val="0"/>
              </a:ext>
            </a:extLst>
          </a:blip>
          <a:srcRect l="2525" t="2031" r="2192" b="3949"/>
          <a:stretch/>
        </p:blipFill>
        <p:spPr>
          <a:xfrm>
            <a:off x="4067944" y="2203295"/>
            <a:ext cx="4858336" cy="2736304"/>
          </a:xfrm>
          <a:prstGeom prst="rect">
            <a:avLst/>
          </a:prstGeom>
        </p:spPr>
      </p:pic>
    </p:spTree>
    <p:extLst>
      <p:ext uri="{BB962C8B-B14F-4D97-AF65-F5344CB8AC3E}">
        <p14:creationId xmlns:p14="http://schemas.microsoft.com/office/powerpoint/2010/main" val="7278993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1547</TotalTime>
  <Words>1794</Words>
  <Application>Microsoft Office PowerPoint</Application>
  <PresentationFormat>Экран (4:3)</PresentationFormat>
  <Paragraphs>120</Paragraphs>
  <Slides>14</Slides>
  <Notes>8</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  ДОКТМО Отделение семейно-психоневрологического и психотерапевтического консультирования  </vt:lpstr>
      <vt:lpstr>Презентация PowerPoint</vt:lpstr>
      <vt:lpstr>Презентация PowerPoint</vt:lpstr>
      <vt:lpstr>Понятие толерантности к неопределенности</vt:lpstr>
      <vt:lpstr>Диагностика ТН</vt:lpstr>
      <vt:lpstr>Презентация PowerPoint</vt:lpstr>
      <vt:lpstr>Презентация PowerPoint</vt:lpstr>
      <vt:lpstr>Презентация PowerPoint</vt:lpstr>
      <vt:lpstr>                                                                                                                  Практика «Расширение в 8» Сформулируйте свой запрос. Ответьте на вопросы, ответы впишите в квадраты. </vt:lpstr>
      <vt:lpstr>Презентация PowerPoint</vt:lpstr>
      <vt:lpstr>Презентация PowerPoint</vt:lpstr>
      <vt:lpstr>Презентация PowerPoint</vt:lpstr>
      <vt:lpstr>Список литературы:</vt:lpstr>
      <vt:lpstr>В заключение хотелось бы вспомнить высказывание  У.Черчеля:   «Успех - это умение двигаться от неудачи к неудаче  не теряя энтузиазма».   Вооружившись новыми знаниями и навыками, мы можем  достойно встретить любые перемены и максимально использовать открывающиеся возможности.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All</dc:creator>
  <cp:lastModifiedBy>All</cp:lastModifiedBy>
  <cp:revision>87</cp:revision>
  <dcterms:created xsi:type="dcterms:W3CDTF">2019-07-09T11:38:29Z</dcterms:created>
  <dcterms:modified xsi:type="dcterms:W3CDTF">2020-11-04T23:37:07Z</dcterms:modified>
</cp:coreProperties>
</file>