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6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6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7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23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31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37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45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2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E15C8-087E-48DA-9E5C-41D327B87A3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685C2-76D6-42C5-B1D5-235612A6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7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Users\Профессор\Desktop\ber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7442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5" y="411510"/>
            <a:ext cx="91139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Сочетание психической </a:t>
            </a:r>
            <a:r>
              <a:rPr lang="ru-RU" sz="4000" b="1" dirty="0" smtClean="0">
                <a:solidFill>
                  <a:srgbClr val="FFFF00"/>
                </a:solidFill>
              </a:rPr>
              <a:t>патологии и </a:t>
            </a:r>
            <a:r>
              <a:rPr lang="ru-RU" sz="4000" b="1" dirty="0">
                <a:solidFill>
                  <a:srgbClr val="FFFF00"/>
                </a:solidFill>
              </a:rPr>
              <a:t>нарушений репродуктивного здоровья в подростковом возрасте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93" y="2211710"/>
            <a:ext cx="9155833" cy="3034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aseline="30000" dirty="0" smtClean="0">
              <a:solidFill>
                <a:srgbClr val="FFFF00"/>
              </a:solidFill>
            </a:endParaRPr>
          </a:p>
          <a:p>
            <a:pPr algn="ctr">
              <a:lnSpc>
                <a:spcPts val="2500"/>
              </a:lnSpc>
            </a:pP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Титиевский С.В., </a:t>
            </a:r>
            <a:r>
              <a:rPr lang="ru-RU" sz="2800" baseline="30000" dirty="0">
                <a:solidFill>
                  <a:srgbClr val="FFFF00"/>
                </a:solidFill>
              </a:rPr>
              <a:t>2</a:t>
            </a:r>
            <a:r>
              <a:rPr lang="ru-RU" sz="2800" dirty="0" smtClean="0">
                <a:solidFill>
                  <a:srgbClr val="FFFF00"/>
                </a:solidFill>
              </a:rPr>
              <a:t>Воеводина В.С</a:t>
            </a:r>
            <a:r>
              <a:rPr lang="ru-RU" sz="2800" dirty="0">
                <a:solidFill>
                  <a:srgbClr val="FFFF00"/>
                </a:solidFill>
              </a:rPr>
              <a:t>., </a:t>
            </a: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Побережная Н.В., </a:t>
            </a: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Черепков В.Н., </a:t>
            </a: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Гашкова Л.А., </a:t>
            </a: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Фирсова Г.М.,       </a:t>
            </a:r>
            <a:r>
              <a:rPr lang="ru-RU" sz="2800" baseline="30000" dirty="0" smtClean="0">
                <a:solidFill>
                  <a:srgbClr val="FFFF00"/>
                </a:solidFill>
              </a:rPr>
              <a:t>1</a:t>
            </a:r>
            <a:r>
              <a:rPr lang="ru-RU" sz="2800" dirty="0" smtClean="0">
                <a:solidFill>
                  <a:srgbClr val="FFFF00"/>
                </a:solidFill>
              </a:rPr>
              <a:t>Данилова Е.М.</a:t>
            </a:r>
          </a:p>
          <a:p>
            <a:pPr algn="ctr">
              <a:lnSpc>
                <a:spcPts val="2200"/>
              </a:lnSpc>
            </a:pPr>
            <a:endParaRPr lang="ru-RU" sz="2000" dirty="0" smtClean="0">
              <a:solidFill>
                <a:srgbClr val="FFFF00"/>
              </a:solidFill>
            </a:endParaRPr>
          </a:p>
          <a:p>
            <a:pPr algn="ctr">
              <a:lnSpc>
                <a:spcPts val="2200"/>
              </a:lnSpc>
            </a:pPr>
            <a:r>
              <a:rPr lang="ru-RU" sz="2000" baseline="30000" dirty="0">
                <a:solidFill>
                  <a:srgbClr val="FFFF00"/>
                </a:solidFill>
              </a:rPr>
              <a:t>1</a:t>
            </a:r>
            <a:r>
              <a:rPr lang="ru-RU" sz="2000" dirty="0" smtClean="0">
                <a:solidFill>
                  <a:srgbClr val="FFFF00"/>
                </a:solidFill>
              </a:rPr>
              <a:t>ГОО </a:t>
            </a:r>
            <a:r>
              <a:rPr lang="ru-RU" sz="2000" dirty="0">
                <a:solidFill>
                  <a:srgbClr val="FFFF00"/>
                </a:solidFill>
              </a:rPr>
              <a:t>ВПО «ДОНЕЦКИЙ НАЦИОНАЛЬНЫЙ </a:t>
            </a:r>
            <a:r>
              <a:rPr lang="ru-RU" sz="2000" dirty="0" smtClean="0">
                <a:solidFill>
                  <a:srgbClr val="FFFF00"/>
                </a:solidFill>
              </a:rPr>
              <a:t>МЕДИЦИНСКИЙ УНИВЕРСИТЕТ ИМ. М. ГОРЬКОГО»</a:t>
            </a:r>
          </a:p>
          <a:p>
            <a:pPr algn="ctr">
              <a:lnSpc>
                <a:spcPts val="2200"/>
              </a:lnSpc>
            </a:pPr>
            <a:r>
              <a:rPr lang="ru-RU" sz="2000" baseline="30000" dirty="0" smtClean="0">
                <a:solidFill>
                  <a:srgbClr val="FFFF00"/>
                </a:solidFill>
              </a:rPr>
              <a:t>2</a:t>
            </a:r>
            <a:r>
              <a:rPr lang="ru-RU" sz="2000" dirty="0" smtClean="0">
                <a:solidFill>
                  <a:srgbClr val="FFFF00"/>
                </a:solidFill>
              </a:rPr>
              <a:t>Республиканская клиническая психоневрологическая больница – медико-психологический центр, Донецк</a:t>
            </a:r>
            <a:endParaRPr lang="ru-RU" sz="2000" dirty="0">
              <a:solidFill>
                <a:srgbClr val="FFFF00"/>
              </a:solidFill>
            </a:endParaRPr>
          </a:p>
          <a:p>
            <a:pPr algn="ctr">
              <a:lnSpc>
                <a:spcPts val="22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3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5343" y="465138"/>
            <a:ext cx="6300192" cy="433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Дальнейший анализ с использованием условий взаимодействия подтвердил значительно более сильную связь между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самоповреждающим</a:t>
            </a:r>
            <a:r>
              <a:rPr lang="ru-RU" sz="2400" dirty="0">
                <a:solidFill>
                  <a:srgbClr val="002060"/>
                </a:solidFill>
              </a:rPr>
              <a:t> поведением и началом половой жизни у учащихся с низким уровнем риска несексуального поведения по сравнению с учениками с высоким риском несексуального поведения (p = 0,024).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Точно </a:t>
            </a:r>
            <a:r>
              <a:rPr lang="ru-RU" sz="2400" dirty="0">
                <a:solidFill>
                  <a:srgbClr val="002060"/>
                </a:solidFill>
              </a:rPr>
              <a:t>так же, связь между попытками суицида и началом половой жизни в группе с низким уровнем риска несексуального поведения была значительно сильнее, чем в группе с высоким уровнем риска несексуального поведения (p = 0,038). </a:t>
            </a:r>
          </a:p>
        </p:txBody>
      </p:sp>
      <p:sp>
        <p:nvSpPr>
          <p:cNvPr id="3" name="AutoShape 2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4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917575" y="124596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6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8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20" descr="Репродуктивное здоровье - это что такое? Каковы его составляющие и  характеристики?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66" name="Picture 22" descr="Репродуктивное здоровь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550761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19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648" y="411510"/>
            <a:ext cx="8784976" cy="433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Стратифицированный анализ по возрасту и полу показал особенно сильную связь между психопатологией и началом половой жизни у младших (по сравнению со старшими) учеников и у девушек (по сравнению с юношами).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Анализ</a:t>
            </a:r>
            <a:r>
              <a:rPr lang="ru-RU" sz="2400" dirty="0">
                <a:solidFill>
                  <a:srgbClr val="002060"/>
                </a:solidFill>
              </a:rPr>
              <a:t>, включающий условия взаимодействия, обнаружил значительно более сильную (p&lt;0,05) связь между депрессией, выраженными суицидальными идеями,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самоповреждающим</a:t>
            </a:r>
            <a:r>
              <a:rPr lang="ru-RU" sz="2400" dirty="0">
                <a:solidFill>
                  <a:srgbClr val="002060"/>
                </a:solidFill>
              </a:rPr>
              <a:t> поведением или попытками самоубийства и началом половой жизни у учеников ≤15 лет по сравнению с их старшими сверстниками.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При </a:t>
            </a:r>
            <a:r>
              <a:rPr lang="ru-RU" sz="2400" dirty="0">
                <a:solidFill>
                  <a:srgbClr val="002060"/>
                </a:solidFill>
              </a:rPr>
              <a:t>этом, связь между тревогой или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самоповреждающим</a:t>
            </a:r>
            <a:r>
              <a:rPr lang="ru-RU" sz="2400" dirty="0">
                <a:solidFill>
                  <a:srgbClr val="002060"/>
                </a:solidFill>
              </a:rPr>
              <a:t> поведением и началом половой жизни была значительно сильнее (p&lt;0,05) у девушек по сравнению с юношами.</a:t>
            </a:r>
          </a:p>
        </p:txBody>
      </p:sp>
    </p:spTree>
    <p:extLst>
      <p:ext uri="{BB962C8B-B14F-4D97-AF65-F5344CB8AC3E}">
        <p14:creationId xmlns:p14="http://schemas.microsoft.com/office/powerpoint/2010/main" val="60574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5873"/>
            <a:ext cx="9016617" cy="5239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u="sng" dirty="0">
                <a:solidFill>
                  <a:srgbClr val="002060"/>
                </a:solidFill>
              </a:rPr>
              <a:t>Риск для репродуктивного </a:t>
            </a:r>
            <a:r>
              <a:rPr lang="ru-RU" sz="2400" u="sng" dirty="0" smtClean="0">
                <a:solidFill>
                  <a:srgbClr val="002060"/>
                </a:solidFill>
              </a:rPr>
              <a:t>здоровья</a:t>
            </a:r>
          </a:p>
          <a:p>
            <a:pPr algn="ctr">
              <a:lnSpc>
                <a:spcPts val="17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Сексуальный опыт был связан как минимум с одним из рассматриваемых факторов репродуктивного риска в 60% случаев: 52,4% сообщили о наличии более одного сексуального партнера (40,1% девушек и 65,4% юношей); 14,7% сообщили о том, что редко использовали или не использовали презервативы (18,3% девушек и 10,8% юношей); 3% сообщили о последовавшей беременности (2,5% девушек и 3,6% мужчин).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Половина </a:t>
            </a:r>
            <a:r>
              <a:rPr lang="ru-RU" sz="2400" dirty="0">
                <a:solidFill>
                  <a:srgbClr val="002060"/>
                </a:solidFill>
              </a:rPr>
              <a:t>подростков сообщила об одном факторе репродуктивного риска, 9% - о двух, а 0,6% - обо всех трех рассматриваемых факторах риска.  </a:t>
            </a:r>
          </a:p>
          <a:p>
            <a:pPr>
              <a:lnSpc>
                <a:spcPts val="18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Наличие </a:t>
            </a:r>
            <a:r>
              <a:rPr lang="ru-RU" sz="2400" dirty="0">
                <a:solidFill>
                  <a:srgbClr val="002060"/>
                </a:solidFill>
              </a:rPr>
              <a:t>каждого проявления психопатологии значительно увеличивало шансы оказаться на более высоком уровне риска для репродуктивного здоровья. Это было особенно очевидно при начале половой жизни со множественными факторами репродуктивного риска </a:t>
            </a:r>
            <a:r>
              <a:rPr lang="ru-RU" sz="2400" dirty="0" smtClean="0">
                <a:solidFill>
                  <a:srgbClr val="002060"/>
                </a:solidFill>
              </a:rPr>
              <a:t>(</a:t>
            </a:r>
            <a:r>
              <a:rPr lang="ru-RU" sz="2400" dirty="0">
                <a:solidFill>
                  <a:srgbClr val="002060"/>
                </a:solidFill>
              </a:rPr>
              <a:t>по сравнению с отсутствием половой жизни).</a:t>
            </a:r>
          </a:p>
        </p:txBody>
      </p:sp>
    </p:spTree>
    <p:extLst>
      <p:ext uri="{BB962C8B-B14F-4D97-AF65-F5344CB8AC3E}">
        <p14:creationId xmlns:p14="http://schemas.microsoft.com/office/powerpoint/2010/main" val="3029577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112" y="-13411"/>
            <a:ext cx="8964488" cy="5157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Широкий спектр психопатологических проявлений </a:t>
            </a:r>
            <a:r>
              <a:rPr lang="ru-RU" sz="2400" dirty="0" smtClean="0">
                <a:solidFill>
                  <a:srgbClr val="002060"/>
                </a:solidFill>
              </a:rPr>
              <a:t>положительно </a:t>
            </a:r>
            <a:r>
              <a:rPr lang="ru-RU" sz="2400" dirty="0">
                <a:solidFill>
                  <a:srgbClr val="002060"/>
                </a:solidFill>
              </a:rPr>
              <a:t>связан с началом половой жизни, независимо от возраста и пола.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Эта связь сильнее при </a:t>
            </a:r>
            <a:r>
              <a:rPr lang="ru-RU" sz="2400" dirty="0">
                <a:solidFill>
                  <a:srgbClr val="002060"/>
                </a:solidFill>
              </a:rPr>
              <a:t>более явных </a:t>
            </a:r>
            <a:r>
              <a:rPr lang="ru-RU" sz="2400" dirty="0" smtClean="0">
                <a:solidFill>
                  <a:srgbClr val="002060"/>
                </a:solidFill>
              </a:rPr>
              <a:t>проявлениях, </a:t>
            </a:r>
            <a:r>
              <a:rPr lang="ru-RU" sz="2400" dirty="0">
                <a:solidFill>
                  <a:srgbClr val="002060"/>
                </a:solidFill>
              </a:rPr>
              <a:t>таких как самоповреждение и попытки самоубийства.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Однако </a:t>
            </a:r>
            <a:r>
              <a:rPr lang="ru-RU" sz="2400" dirty="0">
                <a:solidFill>
                  <a:srgbClr val="002060"/>
                </a:solidFill>
              </a:rPr>
              <a:t>депрессия или тревога также </a:t>
            </a:r>
            <a:r>
              <a:rPr lang="ru-RU" sz="2400" dirty="0" smtClean="0">
                <a:solidFill>
                  <a:srgbClr val="002060"/>
                </a:solidFill>
              </a:rPr>
              <a:t>связаны </a:t>
            </a:r>
            <a:r>
              <a:rPr lang="ru-RU" sz="2400" dirty="0">
                <a:solidFill>
                  <a:srgbClr val="002060"/>
                </a:solidFill>
              </a:rPr>
              <a:t>с началом половой жизни, что согласуется с природой подростковой психопатологии [</a:t>
            </a:r>
            <a:r>
              <a:rPr lang="en-US" sz="2400" dirty="0" err="1">
                <a:solidFill>
                  <a:srgbClr val="002060"/>
                </a:solidFill>
              </a:rPr>
              <a:t>Bal</a:t>
            </a:r>
            <a:r>
              <a:rPr lang="ru-RU" sz="2400" dirty="0">
                <a:solidFill>
                  <a:srgbClr val="002060"/>
                </a:solidFill>
              </a:rPr>
              <a:t>á</a:t>
            </a:r>
            <a:r>
              <a:rPr lang="en-US" sz="2400" dirty="0" err="1">
                <a:solidFill>
                  <a:srgbClr val="002060"/>
                </a:solidFill>
              </a:rPr>
              <a:t>zs</a:t>
            </a:r>
            <a:r>
              <a:rPr lang="en-US" sz="2400" dirty="0">
                <a:solidFill>
                  <a:srgbClr val="002060"/>
                </a:solidFill>
              </a:rPr>
              <a:t> J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2013].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Связь </a:t>
            </a:r>
            <a:r>
              <a:rPr lang="ru-RU" sz="2400" dirty="0">
                <a:solidFill>
                  <a:srgbClr val="002060"/>
                </a:solidFill>
              </a:rPr>
              <a:t>между явной психопатологией и началом половой жизни </a:t>
            </a:r>
            <a:r>
              <a:rPr lang="ru-RU" sz="2400" dirty="0" smtClean="0">
                <a:solidFill>
                  <a:srgbClr val="002060"/>
                </a:solidFill>
              </a:rPr>
              <a:t>сильнее </a:t>
            </a:r>
            <a:r>
              <a:rPr lang="ru-RU" sz="2400" dirty="0">
                <a:solidFill>
                  <a:srgbClr val="002060"/>
                </a:solidFill>
              </a:rPr>
              <a:t>среди учеников с низким уровнем риска несексуального поведения по сравнению с учениками с высоким риском несексуального поведения.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Кроме </a:t>
            </a:r>
            <a:r>
              <a:rPr lang="ru-RU" sz="2400" dirty="0">
                <a:solidFill>
                  <a:srgbClr val="002060"/>
                </a:solidFill>
              </a:rPr>
              <a:t>того, </a:t>
            </a:r>
            <a:r>
              <a:rPr lang="ru-RU" sz="2400" dirty="0" smtClean="0">
                <a:solidFill>
                  <a:srgbClr val="002060"/>
                </a:solidFill>
              </a:rPr>
              <a:t>более сильна </a:t>
            </a:r>
            <a:r>
              <a:rPr lang="ru-RU" sz="2400" dirty="0">
                <a:solidFill>
                  <a:srgbClr val="002060"/>
                </a:solidFill>
              </a:rPr>
              <a:t>связь между депрессией, серьезными суицидальными идеями,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самоповреждающим</a:t>
            </a:r>
            <a:r>
              <a:rPr lang="ru-RU" sz="2400" dirty="0">
                <a:solidFill>
                  <a:srgbClr val="002060"/>
                </a:solidFill>
              </a:rPr>
              <a:t> поведением или попытками самоубийства и началом половой жизни у учеников младше 15 лет по сравнению с их старшими сверстниками. При этом, связь между тревогой или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самоповреждающим</a:t>
            </a:r>
            <a:r>
              <a:rPr lang="ru-RU" sz="2400" dirty="0">
                <a:solidFill>
                  <a:srgbClr val="002060"/>
                </a:solidFill>
              </a:rPr>
              <a:t> поведением и началом половой жизни </a:t>
            </a:r>
            <a:r>
              <a:rPr lang="ru-RU" sz="2400" dirty="0" smtClean="0">
                <a:solidFill>
                  <a:srgbClr val="002060"/>
                </a:solidFill>
              </a:rPr>
              <a:t>сильнее </a:t>
            </a:r>
            <a:r>
              <a:rPr lang="ru-RU" sz="2400" dirty="0">
                <a:solidFill>
                  <a:srgbClr val="002060"/>
                </a:solidFill>
              </a:rPr>
              <a:t>у девочек по сравнению с мальчиками.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Наконец</a:t>
            </a:r>
            <a:r>
              <a:rPr lang="ru-RU" sz="2400" dirty="0">
                <a:solidFill>
                  <a:srgbClr val="002060"/>
                </a:solidFill>
              </a:rPr>
              <a:t>, ученики с психопатологическими проявлениями чаще </a:t>
            </a:r>
            <a:r>
              <a:rPr lang="ru-RU" sz="2400" dirty="0" smtClean="0">
                <a:solidFill>
                  <a:srgbClr val="002060"/>
                </a:solidFill>
              </a:rPr>
              <a:t>имеют </a:t>
            </a:r>
            <a:r>
              <a:rPr lang="ru-RU" sz="2400" dirty="0">
                <a:solidFill>
                  <a:srgbClr val="002060"/>
                </a:solidFill>
              </a:rPr>
              <a:t>повышенный риск нарушения репродуктивного здоровья. </a:t>
            </a:r>
          </a:p>
        </p:txBody>
      </p:sp>
    </p:spTree>
    <p:extLst>
      <p:ext uri="{BB962C8B-B14F-4D97-AF65-F5344CB8AC3E}">
        <p14:creationId xmlns:p14="http://schemas.microsoft.com/office/powerpoint/2010/main" val="331465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331" y="123478"/>
            <a:ext cx="88924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Физиологическое репродуктивное и половое развитие характеризует переход подростка от детства к взрослой жизни.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этот период женщины и мужчины становятся фертильными, и многие из них также начинают половую жизнь.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европейских странах начало половой жизни часто происходит в возрасте от 16 до 18 лет, тогда как до 15 лет оно встречается реже [</a:t>
            </a:r>
            <a:r>
              <a:rPr lang="en-US" sz="2400" dirty="0" err="1">
                <a:solidFill>
                  <a:srgbClr val="002060"/>
                </a:solidFill>
              </a:rPr>
              <a:t>Crochard</a:t>
            </a:r>
            <a:r>
              <a:rPr lang="en-US" sz="2400" dirty="0">
                <a:solidFill>
                  <a:srgbClr val="002060"/>
                </a:solidFill>
              </a:rPr>
              <a:t> 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2009].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Только </a:t>
            </a:r>
            <a:r>
              <a:rPr lang="ru-RU" sz="2400" dirty="0">
                <a:solidFill>
                  <a:srgbClr val="002060"/>
                </a:solidFill>
              </a:rPr>
              <a:t>13% подростков младше 15 лет сообщили о сексуальном дебюте по сравнению с 38% подростков старше 15 лет.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73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1470"/>
            <a:ext cx="8964488" cy="496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Очевидная связь между сексуальным поведением и риском неблагоприятных последствий для репродуктивного здоровья часто является предметом исследований и политических усилий в области здоровья подростков.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Идея </a:t>
            </a:r>
            <a:r>
              <a:rPr lang="ru-RU" sz="2400" dirty="0">
                <a:solidFill>
                  <a:srgbClr val="002060"/>
                </a:solidFill>
              </a:rPr>
              <a:t>раннего сексуального дебюта как пути к сексуальному и репродуктивному риску обычно вызывала обоснованные реакции, направленные на избежание или откладывание половой жизни или на минимизацию рисков посредством специального обучения и ухода.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Однако </a:t>
            </a:r>
            <a:r>
              <a:rPr lang="ru-RU" sz="2400" dirty="0">
                <a:solidFill>
                  <a:srgbClr val="002060"/>
                </a:solidFill>
              </a:rPr>
              <a:t>время начала половой жизни само по себе не может рассматриваться как независимый маркер риска, поскольку рискованная сексуальная активность часто связана с несексуальным рискованным поведением (например, злоупотреблением </a:t>
            </a:r>
            <a:r>
              <a:rPr lang="ru-RU" sz="2400" dirty="0" err="1">
                <a:solidFill>
                  <a:srgbClr val="002060"/>
                </a:solidFill>
              </a:rPr>
              <a:t>психоактивными</a:t>
            </a:r>
            <a:r>
              <a:rPr lang="ru-RU" sz="2400" dirty="0">
                <a:solidFill>
                  <a:srgbClr val="002060"/>
                </a:solidFill>
              </a:rPr>
              <a:t> веществами) [</a:t>
            </a:r>
            <a:r>
              <a:rPr lang="ru-RU" sz="2400" dirty="0" err="1">
                <a:solidFill>
                  <a:srgbClr val="002060"/>
                </a:solidFill>
              </a:rPr>
              <a:t>Olesen</a:t>
            </a:r>
            <a:r>
              <a:rPr lang="ru-RU" sz="2400" dirty="0">
                <a:solidFill>
                  <a:srgbClr val="002060"/>
                </a:solidFill>
              </a:rPr>
              <a:t> T.B.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2012;  </a:t>
            </a:r>
            <a:r>
              <a:rPr lang="en-US" sz="2400" dirty="0" err="1">
                <a:solidFill>
                  <a:srgbClr val="002060"/>
                </a:solidFill>
              </a:rPr>
              <a:t>Gambadauro</a:t>
            </a:r>
            <a:r>
              <a:rPr lang="en-US" sz="2400" dirty="0">
                <a:solidFill>
                  <a:srgbClr val="002060"/>
                </a:solidFill>
              </a:rPr>
              <a:t> P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2018; </a:t>
            </a:r>
            <a:r>
              <a:rPr lang="en-US" sz="2400" dirty="0" err="1">
                <a:solidFill>
                  <a:srgbClr val="002060"/>
                </a:solidFill>
              </a:rPr>
              <a:t>Makenzius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Larsson M</a:t>
            </a:r>
            <a:r>
              <a:rPr lang="ru-RU" sz="2400" dirty="0">
                <a:solidFill>
                  <a:srgbClr val="002060"/>
                </a:solidFill>
              </a:rPr>
              <a:t>., 2013;  </a:t>
            </a:r>
            <a:r>
              <a:rPr lang="en-US" sz="2400" dirty="0">
                <a:solidFill>
                  <a:srgbClr val="002060"/>
                </a:solidFill>
              </a:rPr>
              <a:t>Cornelius J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2007], воздействием детской травмы [</a:t>
            </a:r>
            <a:r>
              <a:rPr lang="en-US" sz="2400" dirty="0" err="1">
                <a:solidFill>
                  <a:srgbClr val="002060"/>
                </a:solidFill>
              </a:rPr>
              <a:t>Gambadauro</a:t>
            </a:r>
            <a:r>
              <a:rPr lang="en-US" sz="2400" dirty="0">
                <a:solidFill>
                  <a:srgbClr val="002060"/>
                </a:solidFill>
              </a:rPr>
              <a:t> P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2018; </a:t>
            </a:r>
            <a:r>
              <a:rPr lang="en-US" sz="2400" dirty="0" err="1">
                <a:solidFill>
                  <a:srgbClr val="002060"/>
                </a:solidFill>
              </a:rPr>
              <a:t>Makenzius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Larsson M</a:t>
            </a:r>
            <a:r>
              <a:rPr lang="ru-RU" sz="2400" dirty="0">
                <a:solidFill>
                  <a:srgbClr val="002060"/>
                </a:solidFill>
              </a:rPr>
              <a:t>., 2013;  </a:t>
            </a:r>
            <a:r>
              <a:rPr lang="en-US" sz="2400" dirty="0">
                <a:solidFill>
                  <a:srgbClr val="002060"/>
                </a:solidFill>
              </a:rPr>
              <a:t>Lundgren 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Amin A</a:t>
            </a:r>
            <a:r>
              <a:rPr lang="ru-RU" sz="2400" dirty="0">
                <a:solidFill>
                  <a:srgbClr val="002060"/>
                </a:solidFill>
              </a:rPr>
              <a:t>., 2015] или проблемными социальными взаимодействиями (например, со сверстниками, школой или семьей) [</a:t>
            </a:r>
            <a:r>
              <a:rPr lang="en-US" sz="2400" dirty="0" err="1">
                <a:solidFill>
                  <a:srgbClr val="002060"/>
                </a:solidFill>
              </a:rPr>
              <a:t>Gambadauro</a:t>
            </a:r>
            <a:r>
              <a:rPr lang="en-US" sz="2400" dirty="0">
                <a:solidFill>
                  <a:srgbClr val="002060"/>
                </a:solidFill>
              </a:rPr>
              <a:t> P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2018; </a:t>
            </a:r>
            <a:r>
              <a:rPr lang="en-US" sz="2400" dirty="0" err="1">
                <a:solidFill>
                  <a:srgbClr val="002060"/>
                </a:solidFill>
              </a:rPr>
              <a:t>Makenzius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Larsson M</a:t>
            </a:r>
            <a:r>
              <a:rPr lang="ru-RU" sz="2400" dirty="0">
                <a:solidFill>
                  <a:srgbClr val="002060"/>
                </a:solidFill>
              </a:rPr>
              <a:t>., 2013]. </a:t>
            </a:r>
          </a:p>
        </p:txBody>
      </p:sp>
    </p:spTree>
    <p:extLst>
      <p:ext uri="{BB962C8B-B14F-4D97-AF65-F5344CB8AC3E}">
        <p14:creationId xmlns:p14="http://schemas.microsoft.com/office/powerpoint/2010/main" val="7561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339502"/>
            <a:ext cx="5544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Таким образом, редукционистский взгляд на репродуктивное здоровье как изолированную область может предложить лишь ограниченное понимание рискованного поведения подростков и вряд ли может быть использован для разработки столь необходимых и отстаиваемых </a:t>
            </a:r>
            <a:r>
              <a:rPr lang="ru-RU" sz="2400" dirty="0" err="1">
                <a:solidFill>
                  <a:srgbClr val="002060"/>
                </a:solidFill>
              </a:rPr>
              <a:t>межсекторальных</a:t>
            </a:r>
            <a:r>
              <a:rPr lang="ru-RU" sz="2400" dirty="0">
                <a:solidFill>
                  <a:srgbClr val="002060"/>
                </a:solidFill>
              </a:rPr>
              <a:t> и многокомпонентных действий для благополучия подростков [</a:t>
            </a:r>
            <a:r>
              <a:rPr lang="en-US" sz="2400" dirty="0">
                <a:solidFill>
                  <a:srgbClr val="002060"/>
                </a:solidFill>
              </a:rPr>
              <a:t>Patton G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C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2016].</a:t>
            </a:r>
          </a:p>
        </p:txBody>
      </p:sp>
      <p:pic>
        <p:nvPicPr>
          <p:cNvPr id="4098" name="Picture 2" descr="Визит к детскому гинекологу - нюансы психологической подготов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962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096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892480" cy="489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Аспекты взаимосвязи между сексуальным и несексуальным рискованным поведением можно интерпретировать через </a:t>
            </a:r>
            <a:r>
              <a:rPr lang="ru-RU" sz="2400" dirty="0" smtClean="0">
                <a:solidFill>
                  <a:srgbClr val="002060"/>
                </a:solidFill>
              </a:rPr>
              <a:t>«эффект шлюза» </a:t>
            </a:r>
            <a:r>
              <a:rPr lang="ru-RU" sz="2400" dirty="0">
                <a:solidFill>
                  <a:srgbClr val="002060"/>
                </a:solidFill>
              </a:rPr>
              <a:t>(например, злоупотребление </a:t>
            </a:r>
            <a:r>
              <a:rPr lang="ru-RU" sz="2400" dirty="0" err="1">
                <a:solidFill>
                  <a:srgbClr val="002060"/>
                </a:solidFill>
              </a:rPr>
              <a:t>психоактивными</a:t>
            </a:r>
            <a:r>
              <a:rPr lang="ru-RU" sz="2400" dirty="0">
                <a:solidFill>
                  <a:srgbClr val="002060"/>
                </a:solidFill>
              </a:rPr>
              <a:t> веществами или </a:t>
            </a:r>
            <a:r>
              <a:rPr lang="ru-RU" sz="2400" dirty="0" err="1">
                <a:solidFill>
                  <a:srgbClr val="002060"/>
                </a:solidFill>
              </a:rPr>
              <a:t>виктимизация</a:t>
            </a:r>
            <a:r>
              <a:rPr lang="ru-RU" sz="2400" dirty="0">
                <a:solidFill>
                  <a:srgbClr val="002060"/>
                </a:solidFill>
              </a:rPr>
              <a:t> способствуют незащищенному сексу) [</a:t>
            </a:r>
            <a:r>
              <a:rPr lang="en-US" sz="2400" dirty="0">
                <a:solidFill>
                  <a:srgbClr val="002060"/>
                </a:solidFill>
              </a:rPr>
              <a:t>Hale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Однако</a:t>
            </a:r>
            <a:r>
              <a:rPr lang="ru-RU" sz="2400" dirty="0">
                <a:solidFill>
                  <a:srgbClr val="002060"/>
                </a:solidFill>
              </a:rPr>
              <a:t>, такая интерпретация не учитывает тот факт, что подростки часто группируются по нескольким видам рискованного поведения, что приводит к неэффективному надзору и реагированию [</a:t>
            </a:r>
            <a:r>
              <a:rPr lang="en-US" sz="2400" dirty="0">
                <a:solidFill>
                  <a:srgbClr val="002060"/>
                </a:solidFill>
              </a:rPr>
              <a:t>Hale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Альтернативная </a:t>
            </a:r>
            <a:r>
              <a:rPr lang="ru-RU" sz="2400" dirty="0">
                <a:solidFill>
                  <a:srgbClr val="002060"/>
                </a:solidFill>
              </a:rPr>
              <a:t>или дополнительная интерпретация может быть основана на модели синдрома поведенческого риска, которая рассматривает принятие риска подростками в контексте более широких коррелятов, таких как индивидуальная и социальная уязвимость [</a:t>
            </a:r>
            <a:r>
              <a:rPr lang="en-US" sz="2400" dirty="0">
                <a:solidFill>
                  <a:srgbClr val="002060"/>
                </a:solidFill>
              </a:rPr>
              <a:t>Hale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2012; </a:t>
            </a:r>
            <a:r>
              <a:rPr lang="en-US" sz="2400" dirty="0" err="1">
                <a:solidFill>
                  <a:srgbClr val="002060"/>
                </a:solidFill>
              </a:rPr>
              <a:t>Jessor</a:t>
            </a:r>
            <a:r>
              <a:rPr lang="en-US" sz="2400" dirty="0">
                <a:solidFill>
                  <a:srgbClr val="002060"/>
                </a:solidFill>
              </a:rPr>
              <a:t> R</a:t>
            </a:r>
            <a:r>
              <a:rPr lang="ru-RU" sz="2400" dirty="0">
                <a:solidFill>
                  <a:srgbClr val="002060"/>
                </a:solidFill>
              </a:rPr>
              <a:t>., 1991; </a:t>
            </a:r>
            <a:r>
              <a:rPr lang="en-US" sz="2400" dirty="0" err="1">
                <a:solidFill>
                  <a:srgbClr val="002060"/>
                </a:solidFill>
              </a:rPr>
              <a:t>Kaess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2014; </a:t>
            </a:r>
            <a:r>
              <a:rPr lang="en-US" sz="2400" dirty="0">
                <a:solidFill>
                  <a:srgbClr val="002060"/>
                </a:solidFill>
              </a:rPr>
              <a:t>de </a:t>
            </a:r>
            <a:r>
              <a:rPr lang="en-US" sz="2400" dirty="0" err="1">
                <a:solidFill>
                  <a:srgbClr val="002060"/>
                </a:solidFill>
              </a:rPr>
              <a:t>Looze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2015]. </a:t>
            </a:r>
          </a:p>
        </p:txBody>
      </p:sp>
    </p:spTree>
    <p:extLst>
      <p:ext uri="{BB962C8B-B14F-4D97-AF65-F5344CB8AC3E}">
        <p14:creationId xmlns:p14="http://schemas.microsoft.com/office/powerpoint/2010/main" val="401438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23478"/>
            <a:ext cx="88924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Таким образом, </a:t>
            </a:r>
            <a:r>
              <a:rPr lang="ru-RU" sz="2400" dirty="0" smtClean="0">
                <a:solidFill>
                  <a:srgbClr val="002060"/>
                </a:solidFill>
              </a:rPr>
              <a:t>гипотеза </a:t>
            </a:r>
            <a:r>
              <a:rPr lang="ru-RU" sz="2400" dirty="0">
                <a:solidFill>
                  <a:srgbClr val="002060"/>
                </a:solidFill>
              </a:rPr>
              <a:t>о том, что подростковая психопатология может быть связана с ранней/рискованной сексуальной активностью, </a:t>
            </a:r>
            <a:r>
              <a:rPr lang="ru-RU" sz="2400" dirty="0" smtClean="0">
                <a:solidFill>
                  <a:srgbClr val="002060"/>
                </a:solidFill>
              </a:rPr>
              <a:t>хорошо обоснована. 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При этом, большинство </a:t>
            </a:r>
            <a:r>
              <a:rPr lang="ru-RU" sz="2400" dirty="0">
                <a:solidFill>
                  <a:srgbClr val="002060"/>
                </a:solidFill>
              </a:rPr>
              <a:t>связанных </a:t>
            </a:r>
            <a:r>
              <a:rPr lang="ru-RU" sz="2400" dirty="0" smtClean="0">
                <a:solidFill>
                  <a:srgbClr val="002060"/>
                </a:solidFill>
              </a:rPr>
              <a:t>с данной гипотезой наблюдений </a:t>
            </a:r>
            <a:r>
              <a:rPr lang="ru-RU" sz="2400" dirty="0">
                <a:solidFill>
                  <a:srgbClr val="002060"/>
                </a:solidFill>
              </a:rPr>
              <a:t>происходит из США и сосредоточено на депрессии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 err="1">
                <a:solidFill>
                  <a:srgbClr val="002060"/>
                </a:solidFill>
              </a:rPr>
              <a:t>Hallfors</a:t>
            </a:r>
            <a:r>
              <a:rPr lang="en-US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D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2005; </a:t>
            </a:r>
            <a:r>
              <a:rPr lang="en-US" sz="2400" dirty="0">
                <a:solidFill>
                  <a:srgbClr val="002060"/>
                </a:solidFill>
              </a:rPr>
              <a:t>Lehrer J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2006; </a:t>
            </a:r>
            <a:r>
              <a:rPr lang="en-US" sz="2400" dirty="0">
                <a:solidFill>
                  <a:srgbClr val="002060"/>
                </a:solidFill>
              </a:rPr>
              <a:t>Meier AM</a:t>
            </a:r>
            <a:r>
              <a:rPr lang="ru-RU" sz="2400" dirty="0">
                <a:solidFill>
                  <a:srgbClr val="002060"/>
                </a:solidFill>
              </a:rPr>
              <a:t>., 2007; </a:t>
            </a:r>
            <a:r>
              <a:rPr lang="en-US" sz="2400" dirty="0">
                <a:solidFill>
                  <a:srgbClr val="002060"/>
                </a:solidFill>
              </a:rPr>
              <a:t>Rink E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Tricker</a:t>
            </a:r>
            <a:r>
              <a:rPr lang="en-US" sz="2400" dirty="0">
                <a:solidFill>
                  <a:srgbClr val="002060"/>
                </a:solidFill>
              </a:rPr>
              <a:t> 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Harvey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.,  2007;  </a:t>
            </a:r>
            <a:r>
              <a:rPr lang="en-US" sz="2400" dirty="0">
                <a:solidFill>
                  <a:srgbClr val="002060"/>
                </a:solidFill>
              </a:rPr>
              <a:t>Jamieson L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K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Wade T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J</a:t>
            </a:r>
            <a:r>
              <a:rPr lang="ru-RU" sz="2400" dirty="0">
                <a:solidFill>
                  <a:srgbClr val="002060"/>
                </a:solidFill>
              </a:rPr>
              <a:t>., 2011], тогда как меньше исследований рассматривают молодых европейцев [</a:t>
            </a:r>
            <a:r>
              <a:rPr lang="en-US" sz="2400" dirty="0" err="1">
                <a:solidFill>
                  <a:srgbClr val="002060"/>
                </a:solidFill>
              </a:rPr>
              <a:t>Kaltiala</a:t>
            </a:r>
            <a:r>
              <a:rPr lang="ru-RU" sz="2400" dirty="0">
                <a:solidFill>
                  <a:srgbClr val="002060"/>
                </a:solidFill>
              </a:rPr>
              <a:t>-</a:t>
            </a:r>
            <a:r>
              <a:rPr lang="en-US" sz="2400" dirty="0" err="1">
                <a:solidFill>
                  <a:srgbClr val="002060"/>
                </a:solidFill>
              </a:rPr>
              <a:t>Heino</a:t>
            </a:r>
            <a:r>
              <a:rPr lang="en-US" sz="2400" dirty="0">
                <a:solidFill>
                  <a:srgbClr val="002060"/>
                </a:solidFill>
              </a:rPr>
              <a:t> 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Fr</a:t>
            </a:r>
            <a:r>
              <a:rPr lang="ru-RU" sz="2400" dirty="0">
                <a:solidFill>
                  <a:srgbClr val="002060"/>
                </a:solidFill>
              </a:rPr>
              <a:t>ö</a:t>
            </a:r>
            <a:r>
              <a:rPr lang="en-US" sz="2400" dirty="0" err="1">
                <a:solidFill>
                  <a:srgbClr val="002060"/>
                </a:solidFill>
              </a:rPr>
              <a:t>jd</a:t>
            </a:r>
            <a:r>
              <a:rPr lang="en-US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Marttunen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 err="1">
                <a:solidFill>
                  <a:srgbClr val="002060"/>
                </a:solidFill>
              </a:rPr>
              <a:t>Heidmets</a:t>
            </a:r>
            <a:r>
              <a:rPr lang="en-US" sz="2400" dirty="0">
                <a:solidFill>
                  <a:srgbClr val="002060"/>
                </a:solidFill>
              </a:rPr>
              <a:t> L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2010] или другие психопатологические проявления, такие как </a:t>
            </a:r>
            <a:r>
              <a:rPr lang="ru-RU" sz="2400" dirty="0" err="1">
                <a:solidFill>
                  <a:srgbClr val="002060"/>
                </a:solidFill>
              </a:rPr>
              <a:t>суицидальность</a:t>
            </a:r>
            <a:r>
              <a:rPr lang="ru-RU" sz="2400" dirty="0">
                <a:solidFill>
                  <a:srgbClr val="002060"/>
                </a:solidFill>
              </a:rPr>
              <a:t> [</a:t>
            </a:r>
            <a:r>
              <a:rPr lang="en-US" sz="2400" dirty="0" err="1">
                <a:solidFill>
                  <a:srgbClr val="002060"/>
                </a:solidFill>
              </a:rPr>
              <a:t>Hallfors</a:t>
            </a:r>
            <a:r>
              <a:rPr lang="en-US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D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2004; </a:t>
            </a:r>
            <a:r>
              <a:rPr lang="en-US" sz="2400" dirty="0" err="1">
                <a:solidFill>
                  <a:srgbClr val="002060"/>
                </a:solidFill>
              </a:rPr>
              <a:t>Heidmets</a:t>
            </a:r>
            <a:r>
              <a:rPr lang="en-US" sz="2400" dirty="0">
                <a:solidFill>
                  <a:srgbClr val="002060"/>
                </a:solidFill>
              </a:rPr>
              <a:t> L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2010]. </a:t>
            </a:r>
          </a:p>
        </p:txBody>
      </p:sp>
    </p:spTree>
    <p:extLst>
      <p:ext uri="{BB962C8B-B14F-4D97-AF65-F5344CB8AC3E}">
        <p14:creationId xmlns:p14="http://schemas.microsoft.com/office/powerpoint/2010/main" val="2130712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847" y="411510"/>
            <a:ext cx="8892480" cy="433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Можно сделать выводы о том, что, во-первых</a:t>
            </a:r>
            <a:r>
              <a:rPr lang="ru-RU" sz="2400" dirty="0">
                <a:solidFill>
                  <a:srgbClr val="002060"/>
                </a:solidFill>
              </a:rPr>
              <a:t>, связь между психопатологией и началом половой жизни существует </a:t>
            </a:r>
            <a:r>
              <a:rPr lang="ru-RU" sz="2400" dirty="0" smtClean="0">
                <a:solidFill>
                  <a:srgbClr val="002060"/>
                </a:solidFill>
              </a:rPr>
              <a:t>и </a:t>
            </a:r>
            <a:r>
              <a:rPr lang="ru-RU" sz="2400" dirty="0">
                <a:solidFill>
                  <a:srgbClr val="002060"/>
                </a:solidFill>
              </a:rPr>
              <a:t>включает более широкий спектр проявлений, помимо депрессии; во-вторых, </a:t>
            </a:r>
            <a:r>
              <a:rPr lang="ru-RU" sz="2400" dirty="0" smtClean="0">
                <a:solidFill>
                  <a:srgbClr val="002060"/>
                </a:solidFill>
              </a:rPr>
              <a:t>предполагается </a:t>
            </a:r>
            <a:r>
              <a:rPr lang="ru-RU" sz="2400" dirty="0">
                <a:solidFill>
                  <a:srgbClr val="002060"/>
                </a:solidFill>
              </a:rPr>
              <a:t>согласованность между </a:t>
            </a:r>
            <a:r>
              <a:rPr lang="ru-RU" sz="2400" dirty="0" smtClean="0">
                <a:solidFill>
                  <a:srgbClr val="002060"/>
                </a:solidFill>
              </a:rPr>
              <a:t>областями </a:t>
            </a:r>
            <a:r>
              <a:rPr lang="ru-RU" sz="2400" dirty="0">
                <a:solidFill>
                  <a:srgbClr val="002060"/>
                </a:solidFill>
              </a:rPr>
              <a:t>психического и репродуктивного здоровья, поскольку сила связи увеличивается с более явными психопатологическими проявлениями или повышенным риском для репродуктивного здоровья.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Более сильная связь среди тех, кто сообщает о сексуальном дебюте к 15 годам, вероятно, объясняется тем, что сексуальная активность менее нормативна в более молодом возрасте.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Поэтому </a:t>
            </a:r>
            <a:r>
              <a:rPr lang="ru-RU" sz="2400" dirty="0">
                <a:solidFill>
                  <a:srgbClr val="002060"/>
                </a:solidFill>
              </a:rPr>
              <a:t>это чаще встречается среди уязвимых подростков, которые также практикуют другие виды рискованного поведения и подвергаются худшим последствиям для здоровья в подростковом и взрослом возрасте. </a:t>
            </a:r>
          </a:p>
        </p:txBody>
      </p:sp>
    </p:spTree>
    <p:extLst>
      <p:ext uri="{BB962C8B-B14F-4D97-AF65-F5344CB8AC3E}">
        <p14:creationId xmlns:p14="http://schemas.microsoft.com/office/powerpoint/2010/main" val="185693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648" y="195486"/>
            <a:ext cx="8892480" cy="4726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Подростковый возраст – уникальный период в жизни человека, характеризующийся стремительным развитием, которое включает в себя изменения, связанные с репродукцией, и, зачастую, начало половой жизни.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Развитие </a:t>
            </a:r>
            <a:r>
              <a:rPr lang="ru-RU" sz="2400" dirty="0">
                <a:solidFill>
                  <a:srgbClr val="002060"/>
                </a:solidFill>
              </a:rPr>
              <a:t>сексуальности в подростковом возрасте является физиологичным, однако, раннее начало половой жизни подразумевает риск немедленно возникающих или будущих неблагоприятных последствий для репродуктивного здоровья, таких как нежелательная подростковая беременность и её последствия [</a:t>
            </a:r>
            <a:r>
              <a:rPr lang="en-US" sz="2400" dirty="0" err="1">
                <a:solidFill>
                  <a:srgbClr val="002060"/>
                </a:solidFill>
              </a:rPr>
              <a:t>Lepp</a:t>
            </a:r>
            <a:r>
              <a:rPr lang="ru-RU" sz="2400" dirty="0">
                <a:solidFill>
                  <a:srgbClr val="002060"/>
                </a:solidFill>
              </a:rPr>
              <a:t>ä</a:t>
            </a:r>
            <a:r>
              <a:rPr lang="en-US" sz="2400" dirty="0" err="1">
                <a:solidFill>
                  <a:srgbClr val="002060"/>
                </a:solidFill>
              </a:rPr>
              <a:t>lahti</a:t>
            </a:r>
            <a:r>
              <a:rPr lang="en-US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2013;  </a:t>
            </a:r>
            <a:r>
              <a:rPr lang="en-US" sz="2400" dirty="0" err="1">
                <a:solidFill>
                  <a:srgbClr val="002060"/>
                </a:solidFill>
              </a:rPr>
              <a:t>Otterblad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Olausson</a:t>
            </a:r>
            <a:r>
              <a:rPr lang="en-US" sz="2400" dirty="0">
                <a:solidFill>
                  <a:srgbClr val="002060"/>
                </a:solidFill>
              </a:rPr>
              <a:t> P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2004].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Незащищенные </a:t>
            </a:r>
            <a:r>
              <a:rPr lang="ru-RU" sz="2400" dirty="0">
                <a:solidFill>
                  <a:srgbClr val="002060"/>
                </a:solidFill>
              </a:rPr>
              <a:t>сексуальные отношения повышают риск инфекций, передаваемых половым путем, что также может иметь последствия для будущего здоровья и фертильности [</a:t>
            </a:r>
            <a:r>
              <a:rPr lang="ru-RU" sz="2400" dirty="0" err="1">
                <a:solidFill>
                  <a:srgbClr val="002060"/>
                </a:solidFill>
              </a:rPr>
              <a:t>Olesen</a:t>
            </a:r>
            <a:r>
              <a:rPr lang="ru-RU" sz="2400" dirty="0">
                <a:solidFill>
                  <a:srgbClr val="002060"/>
                </a:solidFill>
              </a:rPr>
              <a:t> T.B.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2012; </a:t>
            </a:r>
            <a:r>
              <a:rPr lang="en-US" sz="2400" dirty="0">
                <a:solidFill>
                  <a:srgbClr val="002060"/>
                </a:solidFill>
              </a:rPr>
              <a:t>Scott M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2011; 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 err="1">
                <a:solidFill>
                  <a:srgbClr val="002060"/>
                </a:solidFill>
              </a:rPr>
              <a:t>Remschmidt</a:t>
            </a:r>
            <a:r>
              <a:rPr lang="en-US" sz="2400" dirty="0">
                <a:solidFill>
                  <a:srgbClr val="002060"/>
                </a:solidFill>
              </a:rPr>
              <a:t> C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</a:p>
        </p:txBody>
      </p:sp>
    </p:spTree>
    <p:extLst>
      <p:ext uri="{BB962C8B-B14F-4D97-AF65-F5344CB8AC3E}">
        <p14:creationId xmlns:p14="http://schemas.microsoft.com/office/powerpoint/2010/main" val="205606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022" y="555526"/>
            <a:ext cx="8892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Сильная </a:t>
            </a:r>
            <a:r>
              <a:rPr lang="ru-RU" sz="3200" dirty="0">
                <a:solidFill>
                  <a:srgbClr val="002060"/>
                </a:solidFill>
              </a:rPr>
              <a:t>связь в случае явной психопатологии, наблюдаемая среди молодых женщин, которые обычно переживают более поздний сексуальный дебют [</a:t>
            </a:r>
            <a:r>
              <a:rPr lang="en-US" sz="3200" dirty="0" err="1">
                <a:solidFill>
                  <a:srgbClr val="002060"/>
                </a:solidFill>
              </a:rPr>
              <a:t>Crochard</a:t>
            </a:r>
            <a:r>
              <a:rPr lang="en-US" sz="3200" dirty="0">
                <a:solidFill>
                  <a:srgbClr val="002060"/>
                </a:solidFill>
              </a:rPr>
              <a:t> A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en-US" sz="3200" dirty="0">
                <a:solidFill>
                  <a:srgbClr val="002060"/>
                </a:solidFill>
              </a:rPr>
              <a:t>et al</a:t>
            </a:r>
            <a:r>
              <a:rPr lang="ru-RU" sz="3200" dirty="0">
                <a:solidFill>
                  <a:srgbClr val="002060"/>
                </a:solidFill>
              </a:rPr>
              <a:t>., 2009], предполагает, что поведение, нарушающее нормы, может быть связано с </a:t>
            </a:r>
            <a:r>
              <a:rPr lang="ru-RU" sz="3200" dirty="0" err="1">
                <a:solidFill>
                  <a:srgbClr val="002060"/>
                </a:solidFill>
              </a:rPr>
              <a:t>дисфункциональными</a:t>
            </a:r>
            <a:r>
              <a:rPr lang="ru-RU" sz="3200" dirty="0">
                <a:solidFill>
                  <a:srgbClr val="002060"/>
                </a:solidFill>
              </a:rPr>
              <a:t> ситуациями, в которых сосуществуют рискованное поведение и плохое психическое здоровье.</a:t>
            </a:r>
          </a:p>
        </p:txBody>
      </p:sp>
    </p:spTree>
    <p:extLst>
      <p:ext uri="{BB962C8B-B14F-4D97-AF65-F5344CB8AC3E}">
        <p14:creationId xmlns:p14="http://schemas.microsoft.com/office/powerpoint/2010/main" val="2000509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035" y="123478"/>
            <a:ext cx="88924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Более </a:t>
            </a:r>
            <a:r>
              <a:rPr lang="ru-RU" sz="2400" dirty="0">
                <a:solidFill>
                  <a:srgbClr val="002060"/>
                </a:solidFill>
              </a:rPr>
              <a:t>сильная связь между явной психопатологией и началом половой жизни среди учеников с поведением с низким уровнем риска является интересным и </a:t>
            </a:r>
            <a:r>
              <a:rPr lang="ru-RU" sz="2400" dirty="0" smtClean="0">
                <a:solidFill>
                  <a:srgbClr val="002060"/>
                </a:solidFill>
              </a:rPr>
              <a:t>отчасти </a:t>
            </a:r>
            <a:r>
              <a:rPr lang="ru-RU" sz="2400" dirty="0">
                <a:solidFill>
                  <a:srgbClr val="002060"/>
                </a:solidFill>
              </a:rPr>
              <a:t>неожиданным открытием.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При </a:t>
            </a:r>
            <a:r>
              <a:rPr lang="ru-RU" sz="2400" dirty="0">
                <a:solidFill>
                  <a:srgbClr val="002060"/>
                </a:solidFill>
              </a:rPr>
              <a:t>отсутствии психопатологии более высокая распространенность начала половой жизни среди учеников, практикующих несколько несексуальных рискованных форм поведения, может быть связана с механизмами доступа (например, несексуальное поведение в качестве провоцирующего рискованный секс) и согласуется с известной кластеризацией рискованного поведения неконтролируемых подростков с проблемами поведения и </a:t>
            </a:r>
            <a:r>
              <a:rPr lang="ru-RU" sz="2400" dirty="0" err="1">
                <a:solidFill>
                  <a:srgbClr val="002060"/>
                </a:solidFill>
              </a:rPr>
              <a:t>гиперактивности</a:t>
            </a:r>
            <a:r>
              <a:rPr lang="ru-RU" sz="2400" dirty="0">
                <a:solidFill>
                  <a:srgbClr val="002060"/>
                </a:solidFill>
              </a:rPr>
              <a:t> (т.е., </a:t>
            </a:r>
            <a:r>
              <a:rPr lang="ru-RU" sz="2400" dirty="0" err="1">
                <a:solidFill>
                  <a:srgbClr val="002060"/>
                </a:solidFill>
              </a:rPr>
              <a:t>экстернализации</a:t>
            </a:r>
            <a:r>
              <a:rPr lang="ru-RU" sz="2400" dirty="0">
                <a:solidFill>
                  <a:srgbClr val="002060"/>
                </a:solidFill>
              </a:rPr>
              <a:t>) [</a:t>
            </a:r>
            <a:r>
              <a:rPr lang="en-US" sz="2400" dirty="0" err="1">
                <a:solidFill>
                  <a:srgbClr val="002060"/>
                </a:solidFill>
              </a:rPr>
              <a:t>Carli</a:t>
            </a:r>
            <a:r>
              <a:rPr lang="en-US" sz="2400" dirty="0">
                <a:solidFill>
                  <a:srgbClr val="002060"/>
                </a:solidFill>
              </a:rPr>
              <a:t> V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2014; </a:t>
            </a:r>
            <a:r>
              <a:rPr lang="en-US" sz="2400" dirty="0" err="1">
                <a:solidFill>
                  <a:srgbClr val="002060"/>
                </a:solidFill>
              </a:rPr>
              <a:t>Baams</a:t>
            </a:r>
            <a:r>
              <a:rPr lang="en-US" sz="2400" dirty="0">
                <a:solidFill>
                  <a:srgbClr val="002060"/>
                </a:solidFill>
              </a:rPr>
              <a:t> L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</a:p>
        </p:txBody>
      </p:sp>
    </p:spTree>
    <p:extLst>
      <p:ext uri="{BB962C8B-B14F-4D97-AF65-F5344CB8AC3E}">
        <p14:creationId xmlns:p14="http://schemas.microsoft.com/office/powerpoint/2010/main" val="1351506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2594"/>
            <a:ext cx="8964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Напротив, о начале половой жизни чаще всего </a:t>
            </a:r>
            <a:r>
              <a:rPr lang="ru-RU" sz="2400" dirty="0" smtClean="0">
                <a:solidFill>
                  <a:srgbClr val="002060"/>
                </a:solidFill>
              </a:rPr>
              <a:t>сообщают </a:t>
            </a:r>
            <a:r>
              <a:rPr lang="ru-RU" sz="2400" dirty="0">
                <a:solidFill>
                  <a:srgbClr val="002060"/>
                </a:solidFill>
              </a:rPr>
              <a:t>ученики с наличием психопатологии, независимо от выраженности их несексуального рискованного поведения.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Таким </a:t>
            </a:r>
            <a:r>
              <a:rPr lang="ru-RU" sz="2400" dirty="0">
                <a:solidFill>
                  <a:srgbClr val="002060"/>
                </a:solidFill>
              </a:rPr>
              <a:t>образом, </a:t>
            </a:r>
            <a:r>
              <a:rPr lang="ru-RU" sz="2400" dirty="0" err="1">
                <a:solidFill>
                  <a:srgbClr val="002060"/>
                </a:solidFill>
              </a:rPr>
              <a:t>интернализующие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симптомы могут </a:t>
            </a:r>
            <a:r>
              <a:rPr lang="ru-RU" sz="2400" dirty="0">
                <a:solidFill>
                  <a:srgbClr val="002060"/>
                </a:solidFill>
              </a:rPr>
              <a:t>играть определенную роль, когда дело касается сексуального поведения, и следует признать возможность двунаправленных отношений.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совокупности эти результаты объясняют, почему нацеливание на индивидуальное рискованное поведение без учёта основных факторов уязвимости, таких как плохое психическое здоровье, может быть неэффективным способом повышения благополучия подростков.</a:t>
            </a:r>
          </a:p>
        </p:txBody>
      </p:sp>
    </p:spTree>
    <p:extLst>
      <p:ext uri="{BB962C8B-B14F-4D97-AF65-F5344CB8AC3E}">
        <p14:creationId xmlns:p14="http://schemas.microsoft.com/office/powerpoint/2010/main" val="3590204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11" y="285802"/>
            <a:ext cx="89644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Существующие проблемы в различных областях благополучия подростков могут представлять собой различные проявления более сложного синдрома поведенческого риска [</a:t>
            </a:r>
            <a:r>
              <a:rPr lang="en-US" sz="2400" dirty="0">
                <a:solidFill>
                  <a:srgbClr val="002060"/>
                </a:solidFill>
              </a:rPr>
              <a:t>Hale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Viner R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., 2012], что также влечет за собой социальные и контекстные факторы.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Например</a:t>
            </a:r>
            <a:r>
              <a:rPr lang="ru-RU" sz="2400" dirty="0">
                <a:solidFill>
                  <a:srgbClr val="002060"/>
                </a:solidFill>
              </a:rPr>
              <a:t>, достаток семьи, по-видимому, связан с сексуальным поведением подростков, хотя степень и направление этой связи </a:t>
            </a:r>
            <a:r>
              <a:rPr lang="ru-RU" sz="2400" dirty="0" smtClean="0">
                <a:solidFill>
                  <a:srgbClr val="002060"/>
                </a:solidFill>
              </a:rPr>
              <a:t>неясны, а мальчики</a:t>
            </a:r>
            <a:r>
              <a:rPr lang="ru-RU" sz="2400" dirty="0">
                <a:solidFill>
                  <a:srgbClr val="002060"/>
                </a:solidFill>
              </a:rPr>
              <a:t>, в целом, чаще, чем девочки, сообщают о половом акте к 15 годам, </a:t>
            </a:r>
            <a:r>
              <a:rPr lang="ru-RU" sz="2400" dirty="0" smtClean="0">
                <a:solidFill>
                  <a:srgbClr val="002060"/>
                </a:solidFill>
              </a:rPr>
              <a:t>хотя такое </a:t>
            </a:r>
            <a:r>
              <a:rPr lang="ru-RU" sz="2400" dirty="0">
                <a:solidFill>
                  <a:srgbClr val="002060"/>
                </a:solidFill>
              </a:rPr>
              <a:t>неравенство наблюдается не во всех странах или регионах [</a:t>
            </a:r>
            <a:r>
              <a:rPr lang="en-US" sz="2400" dirty="0">
                <a:solidFill>
                  <a:srgbClr val="002060"/>
                </a:solidFill>
              </a:rPr>
              <a:t>WHO</a:t>
            </a:r>
            <a:r>
              <a:rPr lang="ru-RU" sz="2400" dirty="0">
                <a:solidFill>
                  <a:srgbClr val="002060"/>
                </a:solidFill>
              </a:rPr>
              <a:t>, 2016].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450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157" y="195486"/>
            <a:ext cx="8892480" cy="4581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dirty="0">
                <a:solidFill>
                  <a:srgbClr val="002060"/>
                </a:solidFill>
              </a:rPr>
              <a:t>Подростковым врачам необходимо осознавать возможность того, что риск для репродуктивного здоровья чрезмерно высок среди подростков с психопатологией.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Эти </a:t>
            </a:r>
            <a:r>
              <a:rPr lang="ru-RU" sz="2400" dirty="0">
                <a:solidFill>
                  <a:srgbClr val="002060"/>
                </a:solidFill>
              </a:rPr>
              <a:t>знания могут быть полезным инструментом для раннего выявления молодых людей, которые подвергаются определенному риску или нуждаются в индивидуальных вмешательствах [</a:t>
            </a:r>
            <a:r>
              <a:rPr lang="en-US" sz="2400" dirty="0" err="1">
                <a:solidFill>
                  <a:srgbClr val="002060"/>
                </a:solidFill>
              </a:rPr>
              <a:t>Kaess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Всеобъемлющие </a:t>
            </a:r>
            <a:r>
              <a:rPr lang="ru-RU" sz="2400" dirty="0">
                <a:solidFill>
                  <a:srgbClr val="002060"/>
                </a:solidFill>
              </a:rPr>
              <a:t>наблюдение и политика должны также учитывать ограничения в интерпретации </a:t>
            </a:r>
            <a:r>
              <a:rPr lang="ru-RU" sz="2400" dirty="0" smtClean="0">
                <a:solidFill>
                  <a:srgbClr val="002060"/>
                </a:solidFill>
              </a:rPr>
              <a:t>«эффекта шлюза» </a:t>
            </a:r>
            <a:r>
              <a:rPr lang="ru-RU" sz="2400" dirty="0">
                <a:solidFill>
                  <a:srgbClr val="002060"/>
                </a:solidFill>
              </a:rPr>
              <a:t>и различия между мальчиками и девочками, которые особенно уязвимы из-за очевидных особенностей влияния на репродуктивное здоровье </a:t>
            </a:r>
            <a:r>
              <a:rPr lang="ru-RU" sz="2400" dirty="0" smtClean="0">
                <a:solidFill>
                  <a:srgbClr val="002060"/>
                </a:solidFill>
              </a:rPr>
              <a:t>женщин </a:t>
            </a:r>
            <a:r>
              <a:rPr lang="en-US" sz="2400" dirty="0" smtClean="0">
                <a:solidFill>
                  <a:srgbClr val="002060"/>
                </a:solidFill>
              </a:rPr>
              <a:t>[</a:t>
            </a:r>
            <a:r>
              <a:rPr lang="en-US" sz="2400" dirty="0" err="1" smtClean="0">
                <a:solidFill>
                  <a:srgbClr val="002060"/>
                </a:solidFill>
              </a:rPr>
              <a:t>Gambadauro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. et </a:t>
            </a:r>
            <a:r>
              <a:rPr lang="en-US" sz="2400" dirty="0">
                <a:solidFill>
                  <a:srgbClr val="002060"/>
                </a:solidFill>
              </a:rPr>
              <a:t>al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r>
              <a:rPr lang="ru-RU" sz="2400" dirty="0" smtClean="0">
                <a:solidFill>
                  <a:srgbClr val="002060"/>
                </a:solidFill>
              </a:rPr>
              <a:t>, 2018</a:t>
            </a:r>
            <a:r>
              <a:rPr lang="en-US" sz="2400" dirty="0" smtClean="0">
                <a:solidFill>
                  <a:srgbClr val="002060"/>
                </a:solidFill>
              </a:rPr>
              <a:t>].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21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83518"/>
            <a:ext cx="8892480" cy="405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Возможные взаимодействия между ключевыми областями благополучия </a:t>
            </a:r>
            <a:r>
              <a:rPr lang="ru-RU" sz="2400" dirty="0" smtClean="0">
                <a:solidFill>
                  <a:srgbClr val="002060"/>
                </a:solidFill>
              </a:rPr>
              <a:t>подростков </a:t>
            </a:r>
            <a:r>
              <a:rPr lang="ru-RU" sz="2400" dirty="0">
                <a:solidFill>
                  <a:srgbClr val="002060"/>
                </a:solidFill>
              </a:rPr>
              <a:t>часто игнорируются [</a:t>
            </a:r>
            <a:r>
              <a:rPr lang="en-US" sz="2400" dirty="0">
                <a:solidFill>
                  <a:srgbClr val="002060"/>
                </a:solidFill>
              </a:rPr>
              <a:t>Hale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>
                <a:solidFill>
                  <a:srgbClr val="002060"/>
                </a:solidFill>
              </a:rPr>
              <a:t>Viner R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., 2012; </a:t>
            </a:r>
            <a:r>
              <a:rPr lang="en-US" sz="2400" dirty="0">
                <a:solidFill>
                  <a:srgbClr val="002060"/>
                </a:solidFill>
              </a:rPr>
              <a:t>Avery L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Lazdane</a:t>
            </a:r>
            <a:r>
              <a:rPr lang="en-US" sz="2400" dirty="0">
                <a:solidFill>
                  <a:srgbClr val="002060"/>
                </a:solidFill>
              </a:rPr>
              <a:t> G</a:t>
            </a:r>
            <a:r>
              <a:rPr lang="ru-RU" sz="2400" dirty="0">
                <a:solidFill>
                  <a:srgbClr val="002060"/>
                </a:solidFill>
              </a:rPr>
              <a:t>., 2010]. 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Однако </a:t>
            </a:r>
            <a:r>
              <a:rPr lang="ru-RU" sz="2400" dirty="0">
                <a:solidFill>
                  <a:srgbClr val="002060"/>
                </a:solidFill>
              </a:rPr>
              <a:t>кластеризация и корреляты их рискованного поведения согласованы на международном уровне [</a:t>
            </a:r>
            <a:r>
              <a:rPr lang="en-US" sz="2400" dirty="0">
                <a:solidFill>
                  <a:srgbClr val="002060"/>
                </a:solidFill>
              </a:rPr>
              <a:t>de </a:t>
            </a:r>
            <a:r>
              <a:rPr lang="en-US" sz="2400" dirty="0" err="1">
                <a:solidFill>
                  <a:srgbClr val="002060"/>
                </a:solidFill>
              </a:rPr>
              <a:t>Looze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2015], и признано, что эффективные стратегии здоровья подростков требуют </a:t>
            </a:r>
            <a:r>
              <a:rPr lang="ru-RU" sz="2400" dirty="0" err="1">
                <a:solidFill>
                  <a:srgbClr val="002060"/>
                </a:solidFill>
              </a:rPr>
              <a:t>межсекторальных</a:t>
            </a:r>
            <a:r>
              <a:rPr lang="ru-RU" sz="2400" dirty="0">
                <a:solidFill>
                  <a:srgbClr val="002060"/>
                </a:solidFill>
              </a:rPr>
              <a:t> и многокомпонентных действий [</a:t>
            </a:r>
            <a:r>
              <a:rPr lang="en-US" sz="2400" dirty="0">
                <a:solidFill>
                  <a:srgbClr val="002060"/>
                </a:solidFill>
              </a:rPr>
              <a:t>Patton G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C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2016]. 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этом контексте </a:t>
            </a:r>
            <a:r>
              <a:rPr lang="ru-RU" sz="2400" dirty="0" err="1" smtClean="0">
                <a:solidFill>
                  <a:srgbClr val="002060"/>
                </a:solidFill>
              </a:rPr>
              <a:t>подчеркива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 err="1" smtClean="0">
                <a:solidFill>
                  <a:srgbClr val="002060"/>
                </a:solidFill>
              </a:rPr>
              <a:t>тся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необходимость и потенциал широких совместных усилий по профилактике заболеваний и улучшению текущего и будущего здоровья молодых </a:t>
            </a:r>
            <a:r>
              <a:rPr lang="ru-RU" sz="2400" dirty="0" smtClean="0">
                <a:solidFill>
                  <a:srgbClr val="002060"/>
                </a:solidFill>
              </a:rPr>
              <a:t>людей</a:t>
            </a:r>
            <a:r>
              <a:rPr lang="en-US" sz="2400" dirty="0" smtClean="0">
                <a:solidFill>
                  <a:srgbClr val="002060"/>
                </a:solidFill>
              </a:rPr>
              <a:t> [</a:t>
            </a:r>
            <a:r>
              <a:rPr lang="en-US" sz="2400" dirty="0" err="1" smtClean="0">
                <a:solidFill>
                  <a:srgbClr val="002060"/>
                </a:solidFill>
              </a:rPr>
              <a:t>Gambadauro</a:t>
            </a:r>
            <a:r>
              <a:rPr lang="en-US" sz="2400" dirty="0" smtClean="0">
                <a:solidFill>
                  <a:srgbClr val="002060"/>
                </a:solidFill>
              </a:rPr>
              <a:t> P. et al.</a:t>
            </a:r>
            <a:r>
              <a:rPr lang="ru-RU" sz="2400" dirty="0" smtClean="0">
                <a:solidFill>
                  <a:srgbClr val="002060"/>
                </a:solidFill>
              </a:rPr>
              <a:t>, 2018</a:t>
            </a:r>
            <a:r>
              <a:rPr lang="en-US" sz="2400" dirty="0" smtClean="0">
                <a:solidFill>
                  <a:srgbClr val="002060"/>
                </a:solidFill>
              </a:rPr>
              <a:t>].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087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5200" y="267494"/>
            <a:ext cx="5868144" cy="473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Таким образом</a:t>
            </a:r>
            <a:r>
              <a:rPr lang="ru-RU" sz="2400" dirty="0" smtClean="0">
                <a:solidFill>
                  <a:srgbClr val="002060"/>
                </a:solidFill>
              </a:rPr>
              <a:t>, у девочек-подростков </a:t>
            </a:r>
            <a:r>
              <a:rPr lang="ru-RU" sz="2400" dirty="0">
                <a:solidFill>
                  <a:srgbClr val="002060"/>
                </a:solidFill>
              </a:rPr>
              <a:t>психопатология связана с ранним началом половой жизни и риском для репродуктивного здоровья.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Это </a:t>
            </a:r>
            <a:r>
              <a:rPr lang="ru-RU" sz="2400" dirty="0">
                <a:solidFill>
                  <a:srgbClr val="002060"/>
                </a:solidFill>
              </a:rPr>
              <a:t>особенно очевидно в случае более явных проявлений, таких как самоповреждение и </a:t>
            </a:r>
            <a:r>
              <a:rPr lang="ru-RU" sz="2400" dirty="0" err="1">
                <a:solidFill>
                  <a:srgbClr val="002060"/>
                </a:solidFill>
              </a:rPr>
              <a:t>суицидальность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Кроме </a:t>
            </a:r>
            <a:r>
              <a:rPr lang="ru-RU" sz="2400" dirty="0">
                <a:solidFill>
                  <a:srgbClr val="002060"/>
                </a:solidFill>
              </a:rPr>
              <a:t>того, связь между психопатологией и началом половой жизни особенно велика у учащихся младше 15 лет, а в случае явной психопатологии – у учащихся с низким профилем несексуального рискованного поведения или у девушек.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Эти </a:t>
            </a:r>
            <a:r>
              <a:rPr lang="ru-RU" sz="2400" dirty="0">
                <a:solidFill>
                  <a:srgbClr val="002060"/>
                </a:solidFill>
              </a:rPr>
              <a:t>результаты следует принимать во внимание при разработке мероприятий по укреплению здоровья </a:t>
            </a:r>
            <a:r>
              <a:rPr lang="ru-RU" sz="2400" dirty="0" smtClean="0">
                <a:solidFill>
                  <a:srgbClr val="002060"/>
                </a:solidFill>
              </a:rPr>
              <a:t>и </a:t>
            </a:r>
            <a:r>
              <a:rPr lang="ru-RU" sz="2400" dirty="0">
                <a:solidFill>
                  <a:srgbClr val="002060"/>
                </a:solidFill>
              </a:rPr>
              <a:t>профилактике заболеваний </a:t>
            </a:r>
            <a:r>
              <a:rPr lang="ru-RU" sz="2400" dirty="0" smtClean="0">
                <a:solidFill>
                  <a:srgbClr val="002060"/>
                </a:solidFill>
              </a:rPr>
              <a:t>у </a:t>
            </a:r>
            <a:r>
              <a:rPr lang="ru-RU" sz="2400" dirty="0">
                <a:solidFill>
                  <a:srgbClr val="002060"/>
                </a:solidFill>
              </a:rPr>
              <a:t>подростков.</a:t>
            </a:r>
          </a:p>
        </p:txBody>
      </p:sp>
      <p:pic>
        <p:nvPicPr>
          <p:cNvPr id="5122" name="Picture 2" descr="Детская гинекология в «Нордине»: осмотр девочек и консультация у детского  гинеколо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" y="1491630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42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031" y="411510"/>
            <a:ext cx="8964488" cy="405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Женщины, начавшие половую жизнь до 15 лет, в более позднем возрасте чаще сообщают о недостаточном использовании противозачаточных средств, одновременной связи с несколькими половыми партнерами и серийной моногамии [</a:t>
            </a:r>
            <a:r>
              <a:rPr lang="en-US" sz="2400" dirty="0">
                <a:solidFill>
                  <a:srgbClr val="002060"/>
                </a:solidFill>
              </a:rPr>
              <a:t>Scott M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2011;  </a:t>
            </a:r>
            <a:r>
              <a:rPr lang="en-US" sz="2400" dirty="0">
                <a:solidFill>
                  <a:srgbClr val="002060"/>
                </a:solidFill>
              </a:rPr>
              <a:t>Magnusson B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2012; </a:t>
            </a:r>
            <a:r>
              <a:rPr lang="en-US" sz="2400" dirty="0">
                <a:solidFill>
                  <a:srgbClr val="002060"/>
                </a:solidFill>
              </a:rPr>
              <a:t>Magnusson B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Помимо </a:t>
            </a:r>
            <a:r>
              <a:rPr lang="ru-RU" sz="2400" dirty="0">
                <a:solidFill>
                  <a:srgbClr val="002060"/>
                </a:solidFill>
              </a:rPr>
              <a:t>рисков для репродуктивного здоровья, раннее начало половой жизни связано с рискованным поведением несексуального характера (например, курением или злоупотреблением </a:t>
            </a:r>
            <a:r>
              <a:rPr lang="ru-RU" sz="2400" dirty="0" err="1">
                <a:solidFill>
                  <a:srgbClr val="002060"/>
                </a:solidFill>
              </a:rPr>
              <a:t>психоактивными</a:t>
            </a:r>
            <a:r>
              <a:rPr lang="ru-RU" sz="2400" dirty="0">
                <a:solidFill>
                  <a:srgbClr val="002060"/>
                </a:solidFill>
              </a:rPr>
              <a:t> веществами), контекстной уязвимостью (например, издевательствами, прогулами, низкой родительской активностью) и психологическими затруднениями [</a:t>
            </a:r>
            <a:r>
              <a:rPr lang="en-US" sz="2400" dirty="0" err="1">
                <a:solidFill>
                  <a:srgbClr val="002060"/>
                </a:solidFill>
              </a:rPr>
              <a:t>Gambadauro</a:t>
            </a:r>
            <a:r>
              <a:rPr lang="en-US" sz="2400" dirty="0">
                <a:solidFill>
                  <a:srgbClr val="002060"/>
                </a:solidFill>
              </a:rPr>
              <a:t> P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2018], которые нередки у девочек и мальчиков [</a:t>
            </a:r>
            <a:r>
              <a:rPr lang="en-US" sz="2400" dirty="0" err="1">
                <a:solidFill>
                  <a:srgbClr val="002060"/>
                </a:solidFill>
              </a:rPr>
              <a:t>Carli</a:t>
            </a:r>
            <a:r>
              <a:rPr lang="en-US" sz="2400" dirty="0">
                <a:solidFill>
                  <a:srgbClr val="002060"/>
                </a:solidFill>
              </a:rPr>
              <a:t> V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2014].</a:t>
            </a:r>
          </a:p>
        </p:txBody>
      </p:sp>
    </p:spTree>
    <p:extLst>
      <p:ext uri="{BB962C8B-B14F-4D97-AF65-F5344CB8AC3E}">
        <p14:creationId xmlns:p14="http://schemas.microsoft.com/office/powerpoint/2010/main" val="171118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83518"/>
            <a:ext cx="896448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Потенциальные последствия сексуального поведения подростков могут быть физическими, психическими и социальными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Lefkowitz</a:t>
            </a:r>
            <a:r>
              <a:rPr lang="de-DE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Welsh</a:t>
            </a:r>
            <a:r>
              <a:rPr lang="de-DE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P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Связь </a:t>
            </a:r>
            <a:r>
              <a:rPr lang="ru-RU" sz="2400" dirty="0">
                <a:solidFill>
                  <a:srgbClr val="002060"/>
                </a:solidFill>
              </a:rPr>
              <a:t>между ранним началом половой жизни и психопатологическими проявлениями, такими как депрессия, была обнаружена в исследованиях, которые проводились в США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 err="1">
                <a:solidFill>
                  <a:srgbClr val="002060"/>
                </a:solidFill>
              </a:rPr>
              <a:t>Hallfors</a:t>
            </a:r>
            <a:r>
              <a:rPr lang="en-US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D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2004, 2005; </a:t>
            </a:r>
            <a:r>
              <a:rPr lang="en-US" sz="2400" dirty="0">
                <a:solidFill>
                  <a:srgbClr val="002060"/>
                </a:solidFill>
              </a:rPr>
              <a:t>Lehrer J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2006; </a:t>
            </a:r>
            <a:r>
              <a:rPr lang="en-US" sz="2400" dirty="0">
                <a:solidFill>
                  <a:srgbClr val="002060"/>
                </a:solidFill>
              </a:rPr>
              <a:t>Meier AM</a:t>
            </a:r>
            <a:r>
              <a:rPr lang="ru-RU" sz="2400" dirty="0">
                <a:solidFill>
                  <a:srgbClr val="002060"/>
                </a:solidFill>
              </a:rPr>
              <a:t>., 2007] и в европейских странах [</a:t>
            </a:r>
            <a:r>
              <a:rPr lang="en-US" sz="2400" dirty="0" err="1">
                <a:solidFill>
                  <a:srgbClr val="002060"/>
                </a:solidFill>
              </a:rPr>
              <a:t>Kaltiala</a:t>
            </a:r>
            <a:r>
              <a:rPr lang="ru-RU" sz="2400" dirty="0">
                <a:solidFill>
                  <a:srgbClr val="002060"/>
                </a:solidFill>
              </a:rPr>
              <a:t>-</a:t>
            </a:r>
            <a:r>
              <a:rPr lang="en-US" sz="2400" dirty="0" err="1">
                <a:solidFill>
                  <a:srgbClr val="002060"/>
                </a:solidFill>
              </a:rPr>
              <a:t>Heino</a:t>
            </a:r>
            <a:r>
              <a:rPr lang="en-US" sz="2400" dirty="0">
                <a:solidFill>
                  <a:srgbClr val="002060"/>
                </a:solidFill>
              </a:rPr>
              <a:t> 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Fr</a:t>
            </a:r>
            <a:r>
              <a:rPr lang="ru-RU" sz="2400" dirty="0">
                <a:solidFill>
                  <a:srgbClr val="002060"/>
                </a:solidFill>
              </a:rPr>
              <a:t>ö</a:t>
            </a:r>
            <a:r>
              <a:rPr lang="en-US" sz="2400" dirty="0" err="1">
                <a:solidFill>
                  <a:srgbClr val="002060"/>
                </a:solidFill>
              </a:rPr>
              <a:t>jd</a:t>
            </a:r>
            <a:r>
              <a:rPr lang="en-US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Marttunen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 err="1">
                <a:solidFill>
                  <a:srgbClr val="002060"/>
                </a:solidFill>
              </a:rPr>
              <a:t>Heidmets</a:t>
            </a:r>
            <a:r>
              <a:rPr lang="en-US" sz="2400" dirty="0">
                <a:solidFill>
                  <a:srgbClr val="002060"/>
                </a:solidFill>
              </a:rPr>
              <a:t> L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2010].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97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339502"/>
            <a:ext cx="8784976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Хотя есть данные о том, что раннее начало половой жизни может привести к неблагоприятным последствиям для психического здоровья [</a:t>
            </a:r>
            <a:r>
              <a:rPr lang="en-US" sz="2400" dirty="0">
                <a:solidFill>
                  <a:srgbClr val="002060"/>
                </a:solidFill>
              </a:rPr>
              <a:t>Meier AM</a:t>
            </a:r>
            <a:r>
              <a:rPr lang="ru-RU" sz="2400" dirty="0">
                <a:solidFill>
                  <a:srgbClr val="002060"/>
                </a:solidFill>
              </a:rPr>
              <a:t>., 2007], депрессия также может предшествовать и предсказать начало сексуальной жизни, наличие нескольких партнеров и непостоянное использование презервативов у подростков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2015; </a:t>
            </a:r>
            <a:r>
              <a:rPr lang="en-US" sz="2400" dirty="0">
                <a:solidFill>
                  <a:srgbClr val="002060"/>
                </a:solidFill>
              </a:rPr>
              <a:t>Lehrer J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2006;  </a:t>
            </a:r>
            <a:r>
              <a:rPr lang="en-US" sz="2400" dirty="0" err="1">
                <a:solidFill>
                  <a:srgbClr val="002060"/>
                </a:solidFill>
              </a:rPr>
              <a:t>Kaltiala</a:t>
            </a:r>
            <a:r>
              <a:rPr lang="ru-RU" sz="2400" dirty="0">
                <a:solidFill>
                  <a:srgbClr val="002060"/>
                </a:solidFill>
              </a:rPr>
              <a:t>-</a:t>
            </a:r>
            <a:r>
              <a:rPr lang="en-US" sz="2400" dirty="0" err="1">
                <a:solidFill>
                  <a:srgbClr val="002060"/>
                </a:solidFill>
              </a:rPr>
              <a:t>Heino</a:t>
            </a:r>
            <a:r>
              <a:rPr lang="en-US" sz="2400" dirty="0">
                <a:solidFill>
                  <a:srgbClr val="002060"/>
                </a:solidFill>
              </a:rPr>
              <a:t> R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Fr</a:t>
            </a:r>
            <a:r>
              <a:rPr lang="ru-RU" sz="2400" dirty="0">
                <a:solidFill>
                  <a:srgbClr val="002060"/>
                </a:solidFill>
              </a:rPr>
              <a:t>ö</a:t>
            </a:r>
            <a:r>
              <a:rPr lang="en-US" sz="2400" dirty="0" err="1">
                <a:solidFill>
                  <a:srgbClr val="002060"/>
                </a:solidFill>
              </a:rPr>
              <a:t>jd</a:t>
            </a:r>
            <a:r>
              <a:rPr lang="en-US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en-US" sz="2400" dirty="0" err="1">
                <a:solidFill>
                  <a:srgbClr val="002060"/>
                </a:solidFill>
              </a:rPr>
              <a:t>Marttunen</a:t>
            </a:r>
            <a:r>
              <a:rPr lang="en-US" sz="2400" dirty="0">
                <a:solidFill>
                  <a:srgbClr val="002060"/>
                </a:solidFill>
              </a:rPr>
              <a:t> M</a:t>
            </a:r>
            <a:r>
              <a:rPr lang="ru-RU" sz="2400" dirty="0">
                <a:solidFill>
                  <a:srgbClr val="002060"/>
                </a:solidFill>
              </a:rPr>
              <a:t>., 2015].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Проблемы </a:t>
            </a:r>
            <a:r>
              <a:rPr lang="ru-RU" sz="2400" dirty="0">
                <a:solidFill>
                  <a:srgbClr val="002060"/>
                </a:solidFill>
              </a:rPr>
              <a:t>с психическим здоровьем предсказывают плохой </a:t>
            </a:r>
            <a:r>
              <a:rPr lang="ru-RU" sz="2400" dirty="0" err="1">
                <a:solidFill>
                  <a:srgbClr val="002060"/>
                </a:solidFill>
              </a:rPr>
              <a:t>комплайенс</a:t>
            </a:r>
            <a:r>
              <a:rPr lang="ru-RU" sz="2400" dirty="0">
                <a:solidFill>
                  <a:srgbClr val="002060"/>
                </a:solidFill>
              </a:rPr>
              <a:t> в отношении предписанных контрацептивов [</a:t>
            </a:r>
            <a:r>
              <a:rPr lang="en-US" sz="2400" dirty="0">
                <a:solidFill>
                  <a:srgbClr val="002060"/>
                </a:solidFill>
              </a:rPr>
              <a:t>Zink T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M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2002], а </a:t>
            </a:r>
            <a:r>
              <a:rPr lang="ru-RU" sz="2400" dirty="0" smtClean="0">
                <a:solidFill>
                  <a:srgbClr val="002060"/>
                </a:solidFill>
              </a:rPr>
              <a:t>депрессия обычно увеличивает риск нежелательной беременности среди молодых американских женщин, хотя это не относится к белым или имеющим более высокий социально-экономический статус [</a:t>
            </a:r>
            <a:r>
              <a:rPr lang="en-US" sz="2400" dirty="0" smtClean="0">
                <a:solidFill>
                  <a:srgbClr val="002060"/>
                </a:solidFill>
              </a:rPr>
              <a:t>Hall K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r>
              <a:rPr lang="en-US" sz="2400" dirty="0" smtClean="0">
                <a:solidFill>
                  <a:srgbClr val="002060"/>
                </a:solidFill>
              </a:rPr>
              <a:t>S</a:t>
            </a:r>
            <a:r>
              <a:rPr lang="ru-RU" sz="2400" dirty="0" smtClean="0">
                <a:solidFill>
                  <a:srgbClr val="002060"/>
                </a:solidFill>
              </a:rPr>
              <a:t>., </a:t>
            </a:r>
            <a:r>
              <a:rPr lang="en-US" sz="2400" dirty="0" smtClean="0">
                <a:solidFill>
                  <a:srgbClr val="002060"/>
                </a:solidFill>
              </a:rPr>
              <a:t>Richards J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r>
              <a:rPr lang="en-US" sz="2400" dirty="0" smtClean="0">
                <a:solidFill>
                  <a:srgbClr val="002060"/>
                </a:solidFill>
              </a:rPr>
              <a:t>L</a:t>
            </a:r>
            <a:r>
              <a:rPr lang="ru-RU" sz="2400" dirty="0" smtClean="0">
                <a:solidFill>
                  <a:srgbClr val="002060"/>
                </a:solidFill>
              </a:rPr>
              <a:t>., </a:t>
            </a:r>
            <a:r>
              <a:rPr lang="en-US" sz="2400" dirty="0" smtClean="0">
                <a:solidFill>
                  <a:srgbClr val="002060"/>
                </a:solidFill>
              </a:rPr>
              <a:t>Harris K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r>
              <a:rPr lang="en-US" sz="2400" dirty="0" smtClean="0">
                <a:solidFill>
                  <a:srgbClr val="002060"/>
                </a:solidFill>
              </a:rPr>
              <a:t>M</a:t>
            </a:r>
            <a:r>
              <a:rPr lang="ru-RU" sz="2400" dirty="0" smtClean="0">
                <a:solidFill>
                  <a:srgbClr val="002060"/>
                </a:solidFill>
              </a:rPr>
              <a:t>., 2017].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57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9593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Сложная и, вероятно, двунаправленная связь между психическим здоровьем и сексуальным поведением согласуется с концептуальным представлением о том, что факторы, влияющие на сексуальную активность, также определяют то, как подростки воспринимают и оценивают свое собственное поведение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Lefkowitz</a:t>
            </a:r>
            <a:r>
              <a:rPr lang="de-DE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Welsh</a:t>
            </a:r>
            <a:r>
              <a:rPr lang="de-DE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P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Хотя </a:t>
            </a:r>
            <a:r>
              <a:rPr lang="ru-RU" sz="2400" dirty="0">
                <a:solidFill>
                  <a:srgbClr val="002060"/>
                </a:solidFill>
              </a:rPr>
              <a:t>сексуальное поведение может напрямую приводить к последствиям для соматического здоровья, именно его восприятие, возможно, опосредует влияние на психическое и социальное здоровье [</a:t>
            </a:r>
            <a:r>
              <a:rPr lang="de-DE" sz="2400" dirty="0" err="1">
                <a:solidFill>
                  <a:srgbClr val="002060"/>
                </a:solidFill>
              </a:rPr>
              <a:t>Vasilenko</a:t>
            </a:r>
            <a:r>
              <a:rPr lang="de-DE" sz="2400" dirty="0">
                <a:solidFill>
                  <a:srgbClr val="002060"/>
                </a:solidFill>
              </a:rPr>
              <a:t> S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A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Lefkowitz</a:t>
            </a:r>
            <a:r>
              <a:rPr lang="de-DE" sz="2400" dirty="0">
                <a:solidFill>
                  <a:srgbClr val="002060"/>
                </a:solidFill>
              </a:rPr>
              <a:t> E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S</a:t>
            </a:r>
            <a:r>
              <a:rPr lang="ru-RU" sz="2400" dirty="0">
                <a:solidFill>
                  <a:srgbClr val="002060"/>
                </a:solidFill>
              </a:rPr>
              <a:t>., </a:t>
            </a:r>
            <a:r>
              <a:rPr lang="de-DE" sz="2400" dirty="0" err="1">
                <a:solidFill>
                  <a:srgbClr val="002060"/>
                </a:solidFill>
              </a:rPr>
              <a:t>Welsh</a:t>
            </a:r>
            <a:r>
              <a:rPr lang="de-DE" sz="2400" dirty="0">
                <a:solidFill>
                  <a:srgbClr val="002060"/>
                </a:solidFill>
              </a:rPr>
              <a:t> D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de-DE" sz="2400" dirty="0">
                <a:solidFill>
                  <a:srgbClr val="002060"/>
                </a:solidFill>
              </a:rPr>
              <a:t>P</a:t>
            </a:r>
            <a:r>
              <a:rPr lang="ru-RU" sz="2400" dirty="0">
                <a:solidFill>
                  <a:srgbClr val="002060"/>
                </a:solidFill>
              </a:rPr>
              <a:t>., 2014]. </a:t>
            </a:r>
          </a:p>
        </p:txBody>
      </p:sp>
    </p:spTree>
    <p:extLst>
      <p:ext uri="{BB962C8B-B14F-4D97-AF65-F5344CB8AC3E}">
        <p14:creationId xmlns:p14="http://schemas.microsoft.com/office/powerpoint/2010/main" val="48019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016" y="339502"/>
            <a:ext cx="8856984" cy="4213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Исследователями европейских стран, с использованием информации, собранной в рамках проекта SEYLE (Спасение и расширение прав и возможностей молодых людей в Европе), о здоровье и благополучии 12 395 подростков (55,2% девушек и 44,8% юношей), со средним возрастом 15 лет, посещавших 179 школ в Австрии, Эстонии, Франции, Германии, Венгрии, Ирландии, Израиле, Италии, Румынии, Словении и Испании [</a:t>
            </a:r>
            <a:r>
              <a:rPr lang="en-US" sz="2400" dirty="0">
                <a:solidFill>
                  <a:srgbClr val="002060"/>
                </a:solidFill>
              </a:rPr>
              <a:t>Wasserman D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2010; </a:t>
            </a:r>
            <a:r>
              <a:rPr lang="en-US" sz="2400" dirty="0" err="1">
                <a:solidFill>
                  <a:srgbClr val="002060"/>
                </a:solidFill>
              </a:rPr>
              <a:t>Carli</a:t>
            </a:r>
            <a:r>
              <a:rPr lang="en-US" sz="2400" dirty="0">
                <a:solidFill>
                  <a:srgbClr val="002060"/>
                </a:solidFill>
              </a:rPr>
              <a:t> V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en-US" sz="2400" dirty="0">
                <a:solidFill>
                  <a:srgbClr val="002060"/>
                </a:solidFill>
              </a:rPr>
              <a:t>et al</a:t>
            </a:r>
            <a:r>
              <a:rPr lang="ru-RU" sz="2400" dirty="0">
                <a:solidFill>
                  <a:srgbClr val="002060"/>
                </a:solidFill>
              </a:rPr>
              <a:t>., 2013], проведена оценка того, имеют ли учащиеся с психопатологическими проявлениями, такими как депрессия, тревога,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самоповреждающее</a:t>
            </a:r>
            <a:r>
              <a:rPr lang="ru-RU" sz="2400" dirty="0">
                <a:solidFill>
                  <a:srgbClr val="002060"/>
                </a:solidFill>
              </a:rPr>
              <a:t> поведение и </a:t>
            </a:r>
            <a:r>
              <a:rPr lang="ru-RU" sz="2400" dirty="0" err="1">
                <a:solidFill>
                  <a:srgbClr val="002060"/>
                </a:solidFill>
              </a:rPr>
              <a:t>суицидальность</a:t>
            </a:r>
            <a:r>
              <a:rPr lang="ru-RU" sz="2400" dirty="0">
                <a:solidFill>
                  <a:srgbClr val="002060"/>
                </a:solidFill>
              </a:rPr>
              <a:t>, более высокий риск нарушения репродуктивного здоровья, определяемый более ранним началом половой жизни и связанными с ним факторами риска; помимо этого было изучено, влияют ли на силу связи между психопатологией и началом половой жизни возраст, полом или наличие несексуального рискованного поведения. </a:t>
            </a:r>
          </a:p>
        </p:txBody>
      </p:sp>
    </p:spTree>
    <p:extLst>
      <p:ext uri="{BB962C8B-B14F-4D97-AF65-F5344CB8AC3E}">
        <p14:creationId xmlns:p14="http://schemas.microsoft.com/office/powerpoint/2010/main" val="34483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555526"/>
            <a:ext cx="5554418" cy="4213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</a:rPr>
              <a:t>О начале половой жизни сообщили 18,8% респондентов (средний возраст 15,39 ± 0,87 лет).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Значительно </a:t>
            </a:r>
            <a:r>
              <a:rPr lang="ru-RU" sz="2400" dirty="0">
                <a:solidFill>
                  <a:srgbClr val="002060"/>
                </a:solidFill>
              </a:rPr>
              <a:t>чаще оно отмечено у мальчиков (21,3% против 16,9% у девочек; p&lt;0,001), а также у лиц старше 15 лет (38,0% против 13,2% у </a:t>
            </a:r>
            <a:r>
              <a:rPr lang="ru-RU" sz="2400" dirty="0" smtClean="0">
                <a:solidFill>
                  <a:srgbClr val="002060"/>
                </a:solidFill>
              </a:rPr>
              <a:t>школьников </a:t>
            </a:r>
            <a:r>
              <a:rPr lang="ru-RU" sz="2400" dirty="0">
                <a:solidFill>
                  <a:srgbClr val="002060"/>
                </a:solidFill>
              </a:rPr>
              <a:t>≤15 лет; p&lt;0,001).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Частота </a:t>
            </a:r>
            <a:r>
              <a:rPr lang="ru-RU" sz="2400" dirty="0">
                <a:solidFill>
                  <a:srgbClr val="002060"/>
                </a:solidFill>
              </a:rPr>
              <a:t>начала половой жизни также была значительно выше в группе с выраженным рискованным поведением несексуального характера (20,7% против 18,2% в группе без отчетливости подобного поведения; p = 0,009).</a:t>
            </a:r>
          </a:p>
        </p:txBody>
      </p:sp>
      <p:pic>
        <p:nvPicPr>
          <p:cNvPr id="2050" name="Picture 2" descr="Детский гинеколог в Воронеже | Медицинский центр Здоровый ребе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1" y="1779662"/>
            <a:ext cx="33147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9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267494"/>
            <a:ext cx="5976664" cy="473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>
                <a:solidFill>
                  <a:srgbClr val="002060"/>
                </a:solidFill>
              </a:rPr>
              <a:t>Распространенность сообщения о начале половой жизни была значительно выше среди учащихся с наличием тревоги, депрессии, </a:t>
            </a:r>
            <a:r>
              <a:rPr lang="ru-RU" sz="2400" dirty="0" err="1">
                <a:solidFill>
                  <a:srgbClr val="002060"/>
                </a:solidFill>
              </a:rPr>
              <a:t>самоповреждающего</a:t>
            </a:r>
            <a:r>
              <a:rPr lang="ru-RU" sz="2400" dirty="0">
                <a:solidFill>
                  <a:srgbClr val="002060"/>
                </a:solidFill>
              </a:rPr>
              <a:t> поведения, тяжелых суицидальных </a:t>
            </a:r>
            <a:r>
              <a:rPr lang="ru-RU" sz="2400" dirty="0" err="1">
                <a:solidFill>
                  <a:srgbClr val="002060"/>
                </a:solidFill>
              </a:rPr>
              <a:t>идеаций</a:t>
            </a:r>
            <a:r>
              <a:rPr lang="ru-RU" sz="2400" dirty="0">
                <a:solidFill>
                  <a:srgbClr val="002060"/>
                </a:solidFill>
              </a:rPr>
              <a:t> и попыток самоубийства.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Все </a:t>
            </a:r>
            <a:r>
              <a:rPr lang="ru-RU" sz="2400" dirty="0">
                <a:solidFill>
                  <a:srgbClr val="002060"/>
                </a:solidFill>
              </a:rPr>
              <a:t>психопатологические проявления были достоверно связаны с зарегистрированным началом половой жизни.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Результаты </a:t>
            </a:r>
            <a:r>
              <a:rPr lang="ru-RU" sz="2400" dirty="0">
                <a:solidFill>
                  <a:srgbClr val="002060"/>
                </a:solidFill>
              </a:rPr>
              <a:t>логистического регрессионного анализа остались неизменными даже с поправкой на страну происхождения учащихся.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Стратифицированный </a:t>
            </a:r>
            <a:r>
              <a:rPr lang="ru-RU" sz="2400" dirty="0">
                <a:solidFill>
                  <a:srgbClr val="002060"/>
                </a:solidFill>
              </a:rPr>
              <a:t>анализ показал более сильную связь среди учащихся с низким профилем несексуального рискованного поведения. </a:t>
            </a:r>
          </a:p>
        </p:txBody>
      </p:sp>
      <p:pic>
        <p:nvPicPr>
          <p:cNvPr id="3074" name="Picture 2" descr="Чего не желательно делать пациенткам с точки зрения гинеколо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52" y="176221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928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2795</Words>
  <Application>Microsoft Office PowerPoint</Application>
  <PresentationFormat>Экран (16:9)</PresentationFormat>
  <Paragraphs>113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16</cp:revision>
  <dcterms:created xsi:type="dcterms:W3CDTF">2020-09-13T18:01:41Z</dcterms:created>
  <dcterms:modified xsi:type="dcterms:W3CDTF">2020-10-31T16:08:00Z</dcterms:modified>
</cp:coreProperties>
</file>