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7" r:id="rId2"/>
    <p:sldId id="289" r:id="rId3"/>
    <p:sldId id="309" r:id="rId4"/>
    <p:sldId id="290" r:id="rId5"/>
    <p:sldId id="303" r:id="rId6"/>
    <p:sldId id="329" r:id="rId7"/>
    <p:sldId id="291" r:id="rId8"/>
    <p:sldId id="312" r:id="rId9"/>
    <p:sldId id="328" r:id="rId10"/>
    <p:sldId id="330" r:id="rId11"/>
    <p:sldId id="310" r:id="rId12"/>
    <p:sldId id="311" r:id="rId13"/>
    <p:sldId id="314" r:id="rId14"/>
    <p:sldId id="295" r:id="rId15"/>
    <p:sldId id="301" r:id="rId16"/>
    <p:sldId id="28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336" autoAdjust="0"/>
  </p:normalViewPr>
  <p:slideViewPr>
    <p:cSldViewPr>
      <p:cViewPr>
        <p:scale>
          <a:sx n="79" d="100"/>
          <a:sy n="79" d="100"/>
        </p:scale>
        <p:origin x="-103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E9C0E7-9D77-49FF-BC7F-C625FBFB5DA4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B08B74-775C-4C39-A23F-21C7B38C2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7B35D-8EC0-461F-9502-4BD5901AC269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2001A-9499-49AE-A1E6-9F8E65603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C244B-1E13-4D1D-8D0F-4703B4752505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647D-3025-430B-B217-8C3B97DF2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5517232"/>
            <a:ext cx="5508104" cy="1102022"/>
          </a:xfrm>
        </p:spPr>
        <p:txBody>
          <a:bodyPr/>
          <a:lstStyle>
            <a:lvl1pPr>
              <a:defRPr b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D7AE-B9A4-4184-B3A6-E3E1AE36C340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1120-3579-4EFB-A5C3-2F6717E8E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05247-D3D6-4E38-8EBC-7B2EDDC84954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A99A-B3D2-4F4C-886C-29E29E811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148D12-7DA0-49EF-AEB2-835623C6529E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39B495-AEE7-414F-9CFD-E7A497A97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3E10A-DBB2-4B69-B12E-2FC55DDFC75C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F4BE8-21EC-4A6C-9759-4A0FF8C34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1B77-FBA4-4B29-93C4-39B3CB9B6F1A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5E9CC-62D9-48A5-87C1-CD2E5069E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BEDE-B733-434C-8F29-0E8B15CFD1E8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240E-9D6B-4923-B45E-4C4C325D4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BCDE7E-541C-41C4-8221-55FC7A9A5FF2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046707-4C75-409D-8727-6D3E11B9A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F526-A673-4FE1-9DFF-505B480F427F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5EA0-E8B9-437A-85E6-88CD60E4C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E074B6-4D91-4151-92A0-3F778DC888F7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BF4CD1-CA9A-41F4-AEB3-F973F7955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D0B4013-9E90-4C71-ABB4-D175A3502FF8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2B7512B-4203-4A99-8488-90794E1D2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2" r:id="rId2"/>
    <p:sldLayoutId id="2147483811" r:id="rId3"/>
    <p:sldLayoutId id="2147483803" r:id="rId4"/>
    <p:sldLayoutId id="2147483804" r:id="rId5"/>
    <p:sldLayoutId id="2147483805" r:id="rId6"/>
    <p:sldLayoutId id="2147483812" r:id="rId7"/>
    <p:sldLayoutId id="2147483806" r:id="rId8"/>
    <p:sldLayoutId id="2147483813" r:id="rId9"/>
    <p:sldLayoutId id="2147483807" r:id="rId10"/>
    <p:sldLayoutId id="2147483808" r:id="rId11"/>
    <p:sldLayoutId id="2147483809" r:id="rId12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99C2E5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9C2E5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FF781E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FF781E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C9D583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ирина\Desktop\ОРДИНАТУРА\gerb2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1371034" cy="117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611560" y="3242336"/>
            <a:ext cx="7848872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Кандидат медицинских наук, доцент кафедры педиатрии № 3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err="1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Бордюгова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 Елена Вячеславовна</a:t>
            </a:r>
          </a:p>
          <a:p>
            <a:pPr algn="ctr">
              <a:lnSpc>
                <a:spcPct val="90000"/>
              </a:lnSpc>
              <a:defRPr/>
            </a:pPr>
            <a:endParaRPr lang="ru-RU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Ординатор 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Суслова </a:t>
            </a:r>
            <a:r>
              <a:rPr lang="ru-RU" sz="1600" b="1">
                <a:solidFill>
                  <a:schemeClr val="bg2">
                    <a:lumMod val="10000"/>
                  </a:schemeClr>
                </a:solidFill>
                <a:latin typeface="+mj-lt"/>
              </a:rPr>
              <a:t>Ирина </a:t>
            </a:r>
            <a:r>
              <a:rPr lang="ru-RU" sz="1600" b="1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Александровна</a:t>
            </a:r>
          </a:p>
          <a:p>
            <a:pPr algn="ctr">
              <a:lnSpc>
                <a:spcPct val="90000"/>
              </a:lnSpc>
              <a:defRPr/>
            </a:pPr>
            <a:endParaRPr lang="ru-RU" sz="16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Заведующий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отделением детской кардиологии и кардиохирургии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Конов Владислав Геннадиевич </a:t>
            </a:r>
            <a:endParaRPr lang="ru-RU" sz="1600" b="1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  <a:defRPr/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Врач-педиатр высшей категории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Оноприенко Зинаида Сергеевна</a:t>
            </a:r>
            <a:endParaRPr lang="ru-RU" altLang="ru-RU" sz="16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1115615" y="2018449"/>
            <a:ext cx="69119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ВРОЖДЕННЫЕ ПОРОКИ СЕРДЦА У ДЕТЕЙ С СИНДРОМОМ ДАУНА</a:t>
            </a:r>
            <a:endParaRPr lang="ru-RU" altLang="ru-RU" sz="2800" b="1" i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197" name="Прямоугольник 5"/>
          <p:cNvSpPr>
            <a:spLocks noChangeArrowheads="1"/>
          </p:cNvSpPr>
          <p:nvPr/>
        </p:nvSpPr>
        <p:spPr bwMode="auto">
          <a:xfrm>
            <a:off x="1692275" y="476250"/>
            <a:ext cx="6984181" cy="1200329"/>
          </a:xfrm>
          <a:prstGeom prst="rect">
            <a:avLst/>
          </a:prstGeom>
          <a:noFill/>
          <a:ln w="19050" cap="rnd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ГОО ВПО </a:t>
            </a:r>
            <a:r>
              <a:rPr lang="ru-RU" altLang="ru-RU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ДОННМУ </a:t>
            </a:r>
            <a:r>
              <a:rPr lang="ru-RU" altLang="ru-RU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ИМ. М. </a:t>
            </a:r>
            <a:r>
              <a:rPr lang="ru-RU" altLang="ru-RU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ГОРЬКОГО</a:t>
            </a:r>
            <a:endParaRPr lang="ru-RU" altLang="ru-RU" b="1" i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altLang="ru-RU" b="1" i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Кафедра педиатрии №</a:t>
            </a:r>
            <a:r>
              <a:rPr lang="ru-RU" altLang="ru-RU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3</a:t>
            </a:r>
          </a:p>
          <a:p>
            <a:pPr algn="ctr">
              <a:defRPr/>
            </a:pPr>
            <a:r>
              <a:rPr lang="ru-RU" altLang="ru-RU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Институт неотложной и восстановительной хирургии им. В.К. Гусака</a:t>
            </a:r>
            <a:endParaRPr lang="ru-RU" altLang="ru-RU" b="1" i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3671887" cy="8778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Результаты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ru-RU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25538"/>
            <a:ext cx="8183563" cy="5122862"/>
          </a:xfrm>
        </p:spPr>
        <p:txBody>
          <a:bodyPr>
            <a:normAutofit fontScale="77500" lnSpcReduction="20000"/>
          </a:bodyPr>
          <a:lstStyle/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 всех пациентов диагностирован ВПС: открытый атриовентрикулярный канал – 6 чел., дефект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межпредсердной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2 чел., дефект межжелудочковой перегородки – 2 чел., открытый артериальный проток – 1 чел.</a:t>
            </a:r>
          </a:p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зависимости от типа порока, констатированы бледность кожи – 4 чел., мраморность кожных покровов – 2 чел., цианоз и/или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акроцианоз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7 чел. У всех больных отмечался цианоз носогубного треугольника, усиливающийся при физической и эмоциональной нагрузке. У 9 детей с ВПС, сопровождающимися явлениями хронической сердечной недостаточности, отмечались периферические отеки.</a:t>
            </a:r>
          </a:p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 всех пациентов зарегистрирована патология щитовидной железы: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субклинический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гипотиреоз – 8 чел., аутоиммунный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тиреоидит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3 чел.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067175" y="3500438"/>
            <a:ext cx="1512888" cy="773112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"/>
              </a:spcBef>
              <a:defRPr/>
            </a:pPr>
            <a:r>
              <a:rPr lang="ru-RU" altLang="ru-RU" sz="2800" b="1" dirty="0">
                <a:solidFill>
                  <a:schemeClr val="bg2">
                    <a:lumMod val="10000"/>
                  </a:schemeClr>
                </a:solidFill>
              </a:rPr>
              <a:t>ВПС</a:t>
            </a:r>
            <a:r>
              <a:rPr lang="ru-RU" altLang="ru-RU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"/>
              </a:spcBef>
              <a:defRPr/>
            </a:pP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</a:rPr>
              <a:t>40-90%</a:t>
            </a:r>
          </a:p>
        </p:txBody>
      </p:sp>
      <p:pic>
        <p:nvPicPr>
          <p:cNvPr id="16387" name="Picture 5" descr="C:\Users\ири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221163"/>
            <a:ext cx="1679575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7885113" y="5300663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ОАП</a:t>
            </a:r>
          </a:p>
        </p:txBody>
      </p:sp>
      <p:pic>
        <p:nvPicPr>
          <p:cNvPr id="16389" name="Picture 4" descr="C:\Users\ирина\Desktop\9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1412875"/>
            <a:ext cx="18208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" descr="C:\Users\ирина\Desktop\slide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5" y="4365625"/>
            <a:ext cx="14208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 descr="C:\Users\ирина\Desktop\b82456e4f9c24915138c598492c1404c_800xauto-q-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1484313"/>
            <a:ext cx="231457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80288" y="3573463"/>
            <a:ext cx="12049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ДМЖП</a:t>
            </a: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1979613" y="5949950"/>
            <a:ext cx="1135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ДМПП</a:t>
            </a: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331913" y="3789363"/>
            <a:ext cx="106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ОАВК</a:t>
            </a:r>
          </a:p>
        </p:txBody>
      </p:sp>
      <p:pic>
        <p:nvPicPr>
          <p:cNvPr id="16395" name="Picture 6" descr="C:\Users\ирина\Desktop\10a854_eb7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175" y="1916113"/>
            <a:ext cx="1535113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7" name="AutoShape 15"/>
          <p:cNvSpPr>
            <a:spLocks noChangeArrowheads="1"/>
          </p:cNvSpPr>
          <p:nvPr/>
        </p:nvSpPr>
        <p:spPr bwMode="auto">
          <a:xfrm rot="-1346337">
            <a:off x="5724525" y="3429000"/>
            <a:ext cx="1223963" cy="503238"/>
          </a:xfrm>
          <a:prstGeom prst="rightArrow">
            <a:avLst>
              <a:gd name="adj1" fmla="val 50000"/>
              <a:gd name="adj2" fmla="val 60804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 rot="3065035">
            <a:off x="5003801" y="4797425"/>
            <a:ext cx="1223962" cy="503237"/>
          </a:xfrm>
          <a:prstGeom prst="rightArrow">
            <a:avLst>
              <a:gd name="adj1" fmla="val 50000"/>
              <a:gd name="adj2" fmla="val 60804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 rot="7852248">
            <a:off x="3275013" y="4797425"/>
            <a:ext cx="1223962" cy="503238"/>
          </a:xfrm>
          <a:prstGeom prst="rightArrow">
            <a:avLst>
              <a:gd name="adj1" fmla="val 50000"/>
              <a:gd name="adj2" fmla="val 60804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 rot="12499540">
            <a:off x="2771775" y="3500438"/>
            <a:ext cx="1223963" cy="503237"/>
          </a:xfrm>
          <a:prstGeom prst="rightArrow">
            <a:avLst>
              <a:gd name="adj1" fmla="val 50000"/>
              <a:gd name="adj2" fmla="val 60805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539750" y="404813"/>
            <a:ext cx="8604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Наиболее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 часто встречающиеся ВПС: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C:\Users\ирина\Desktop\10a854_eb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1773238"/>
            <a:ext cx="1511300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Картинки по запросу картинка щитовидная железа ребе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141663"/>
            <a:ext cx="1517650" cy="138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AutoShape 7"/>
          <p:cNvSpPr>
            <a:spLocks noChangeArrowheads="1"/>
          </p:cNvSpPr>
          <p:nvPr/>
        </p:nvSpPr>
        <p:spPr bwMode="auto">
          <a:xfrm rot="1601248">
            <a:off x="5627688" y="3965575"/>
            <a:ext cx="1223962" cy="503238"/>
          </a:xfrm>
          <a:prstGeom prst="rightArrow">
            <a:avLst>
              <a:gd name="adj1" fmla="val 50000"/>
              <a:gd name="adj2" fmla="val 60805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 rot="8632629">
            <a:off x="2225675" y="4029075"/>
            <a:ext cx="1223963" cy="503238"/>
          </a:xfrm>
          <a:prstGeom prst="rightArrow">
            <a:avLst>
              <a:gd name="adj1" fmla="val 50000"/>
              <a:gd name="adj2" fmla="val 60805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3924300" y="4581525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4-54%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1116013" y="4868863"/>
            <a:ext cx="2519362" cy="757237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Гипотиреоз (врожденный)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5795963" y="4868863"/>
            <a:ext cx="2592387" cy="757237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Аутоиммунный </a:t>
            </a:r>
            <a:r>
              <a:rPr lang="ru-RU" altLang="ru-RU" sz="2400" dirty="0" err="1">
                <a:solidFill>
                  <a:schemeClr val="bg2">
                    <a:lumMod val="10000"/>
                  </a:schemeClr>
                </a:solidFill>
              </a:rPr>
              <a:t>тиреоидит</a:t>
            </a:r>
            <a:endParaRPr lang="ru-RU" alt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468313" y="620713"/>
            <a:ext cx="8351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Поражение 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щитовидной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 железы: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908175" y="476250"/>
            <a:ext cx="57753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Кожные проявления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55650" y="2852738"/>
            <a:ext cx="2074863" cy="646112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бледность кожи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6372225" y="4365625"/>
            <a:ext cx="2232025" cy="922338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мраморность кожных</a:t>
            </a:r>
            <a:br>
              <a:rPr lang="ru-RU" altLang="ru-RU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покровов</a:t>
            </a:r>
          </a:p>
        </p:txBody>
      </p:sp>
      <p:pic>
        <p:nvPicPr>
          <p:cNvPr id="18437" name="Picture 3" descr="C:\Users\ирина\Desktop\1519046190_2521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341438"/>
            <a:ext cx="19494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187450" y="5445125"/>
            <a:ext cx="1081088" cy="369888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цианоз</a:t>
            </a:r>
          </a:p>
        </p:txBody>
      </p:sp>
      <p:pic>
        <p:nvPicPr>
          <p:cNvPr id="18439" name="Picture 6" descr="C:\Users\ирина\Desktop\a597a55a5e515240d741dc9f538eef9a-300x2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789363"/>
            <a:ext cx="2087563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3851275" y="5589588"/>
            <a:ext cx="1590675" cy="368300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dirty="0" err="1">
                <a:solidFill>
                  <a:schemeClr val="bg2">
                    <a:lumMod val="10000"/>
                  </a:schemeClr>
                </a:solidFill>
              </a:rPr>
              <a:t>акроцианоз</a:t>
            </a:r>
            <a:endParaRPr lang="ru-RU" alt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8441" name="Picture 8" descr="C:\Users\ирина\Desktop\cianoz-u-mladenc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4437063"/>
            <a:ext cx="2286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3" name="AutoShape 15"/>
          <p:cNvSpPr>
            <a:spLocks noChangeArrowheads="1"/>
          </p:cNvSpPr>
          <p:nvPr/>
        </p:nvSpPr>
        <p:spPr bwMode="auto">
          <a:xfrm rot="10268188">
            <a:off x="2586038" y="2017713"/>
            <a:ext cx="1354137" cy="503237"/>
          </a:xfrm>
          <a:prstGeom prst="rightArrow">
            <a:avLst>
              <a:gd name="adj1" fmla="val 50000"/>
              <a:gd name="adj2" fmla="val 67271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 rot="7694176">
            <a:off x="2584451" y="3044825"/>
            <a:ext cx="2017712" cy="503237"/>
          </a:xfrm>
          <a:prstGeom prst="rightArrow">
            <a:avLst>
              <a:gd name="adj1" fmla="val 50000"/>
              <a:gd name="adj2" fmla="val 10023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 rot="5400000">
            <a:off x="3852069" y="3213894"/>
            <a:ext cx="1800225" cy="503237"/>
          </a:xfrm>
          <a:prstGeom prst="rightArrow">
            <a:avLst>
              <a:gd name="adj1" fmla="val 50000"/>
              <a:gd name="adj2" fmla="val 114511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 rot="1854725">
            <a:off x="4975225" y="2392363"/>
            <a:ext cx="1438275" cy="503237"/>
          </a:xfrm>
          <a:prstGeom prst="rightArrow">
            <a:avLst>
              <a:gd name="adj1" fmla="val 50000"/>
              <a:gd name="adj2" fmla="val 114511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3779838" y="1052513"/>
            <a:ext cx="2087562" cy="923925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altLang="ru-RU" sz="2400" b="1" dirty="0">
                <a:solidFill>
                  <a:schemeClr val="bg2">
                    <a:lumMod val="10000"/>
                  </a:schemeClr>
                </a:solidFill>
              </a:rPr>
              <a:t>Цвет 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в зависимости </a:t>
            </a:r>
          </a:p>
          <a:p>
            <a:pPr algn="ctr">
              <a:lnSpc>
                <a:spcPct val="90000"/>
              </a:lnSpc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от типа порока</a:t>
            </a:r>
          </a:p>
        </p:txBody>
      </p:sp>
      <p:grpSp>
        <p:nvGrpSpPr>
          <p:cNvPr id="18447" name="Group 26"/>
          <p:cNvGrpSpPr>
            <a:grpSpLocks/>
          </p:cNvGrpSpPr>
          <p:nvPr/>
        </p:nvGrpSpPr>
        <p:grpSpPr bwMode="auto">
          <a:xfrm>
            <a:off x="684213" y="1125538"/>
            <a:ext cx="1924050" cy="1530350"/>
            <a:chOff x="703" y="799"/>
            <a:chExt cx="1212" cy="965"/>
          </a:xfrm>
        </p:grpSpPr>
        <p:pic>
          <p:nvPicPr>
            <p:cNvPr id="18448" name="Picture 4" descr="C:\Users\ирина\Desktop\Лицо.jpg"/>
            <p:cNvPicPr>
              <a:picLocks noChangeAspect="1" noChangeArrowheads="1"/>
            </p:cNvPicPr>
            <p:nvPr/>
          </p:nvPicPr>
          <p:blipFill>
            <a:blip r:embed="rId5" cstate="print"/>
            <a:srcRect l="6056" r="24228" b="17912"/>
            <a:stretch>
              <a:fillRect/>
            </a:stretch>
          </p:blipFill>
          <p:spPr bwMode="auto">
            <a:xfrm>
              <a:off x="703" y="799"/>
              <a:ext cx="1212" cy="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9" name="Rectangle 25"/>
            <p:cNvSpPr>
              <a:spLocks noChangeArrowheads="1"/>
            </p:cNvSpPr>
            <p:nvPr/>
          </p:nvSpPr>
          <p:spPr bwMode="auto">
            <a:xfrm rot="-821163">
              <a:off x="1111" y="1298"/>
              <a:ext cx="363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ирина\Desktop\otek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46529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C:\Users\ирина\Desktop\d62019076b0147c61f0c71fcb1623592-300x2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284538"/>
            <a:ext cx="2376488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835150" y="333375"/>
            <a:ext cx="5586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Кожные проявления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1908175" y="1052513"/>
            <a:ext cx="5316538" cy="757237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2400" dirty="0">
                <a:solidFill>
                  <a:schemeClr val="bg2">
                    <a:lumMod val="10000"/>
                  </a:schemeClr>
                </a:solidFill>
              </a:rPr>
              <a:t>Периферические отеки кожи и подкожной клетчатки</a:t>
            </a: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684213" y="2492375"/>
            <a:ext cx="3614737" cy="647700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явления хронической сердечной недостаточности</a:t>
            </a:r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4932363" y="2492375"/>
            <a:ext cx="3657600" cy="590550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dirty="0">
                <a:solidFill>
                  <a:schemeClr val="bg2">
                    <a:lumMod val="10000"/>
                  </a:schemeClr>
                </a:solidFill>
              </a:rPr>
              <a:t>универсальный слизистый отек (микседема)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 rot="8632629">
            <a:off x="2576513" y="1822450"/>
            <a:ext cx="576262" cy="503238"/>
          </a:xfrm>
          <a:prstGeom prst="rightArrow">
            <a:avLst>
              <a:gd name="adj1" fmla="val 50000"/>
              <a:gd name="adj2" fmla="val 28628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 rot="2674539">
            <a:off x="5241925" y="1830388"/>
            <a:ext cx="576263" cy="503237"/>
          </a:xfrm>
          <a:prstGeom prst="rightArrow">
            <a:avLst>
              <a:gd name="adj1" fmla="val 50000"/>
              <a:gd name="adj2" fmla="val 28628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466" name="AutoShape 14" descr="Картинки по запросу картинка лимфатический отек микседема ребенок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pic>
        <p:nvPicPr>
          <p:cNvPr id="19467" name="Picture 16" descr="Картинки по запросу картинка лимфатический отек микседема ребен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3429000"/>
            <a:ext cx="21907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3455988" cy="5619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Выводы: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981075"/>
            <a:ext cx="8243887" cy="5256213"/>
          </a:xfrm>
        </p:spPr>
        <p:txBody>
          <a:bodyPr>
            <a:noAutofit/>
          </a:bodyPr>
          <a:lstStyle/>
          <a:p>
            <a:pPr marL="80963" indent="0">
              <a:lnSpc>
                <a:spcPct val="80000"/>
              </a:lnSpc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2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Данное наблюдение показывает высокую частоту встречаемости и разнообразие ВПС у детей с синдромом Дауна. Для выявления ВПС у пациента с синдромом Дауна объективное обследование, включающее осмотр и аускультацию, является обязательным, но недостаточным. В план обследования целесообразно включить эхокардиографию, элекрокардиографию, рентгенографию органов грудной клетки, консультацию детского кардиолога, генетика и эндокринолога.</a:t>
            </a:r>
          </a:p>
          <a:p>
            <a:pPr marL="80963" indent="0">
              <a:lnSpc>
                <a:spcPct val="80000"/>
              </a:lnSpc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2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У пациентов с синдромом Дауна важно вовремя диагностировать ВПС, недостаточность кровообращения и коморбидную патологию, т.к. тяжесть порока может потребовать незамедлительной хирургической коррекции, а наличие сопутствующей патологии ухудшает прогноз заболевания и снижает шансы на выживание.</a:t>
            </a:r>
            <a:endParaRPr lang="ru-RU" altLang="ru-RU" sz="2200" smtClean="0">
              <a:solidFill>
                <a:srgbClr val="20190B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437112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Благодарим за ваше </a:t>
            </a:r>
            <a:r>
              <a:rPr lang="ru-RU" sz="3600" b="1" i="1" cap="all" dirty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внимание!</a:t>
            </a:r>
          </a:p>
        </p:txBody>
      </p:sp>
      <p:pic>
        <p:nvPicPr>
          <p:cNvPr id="21507" name="Picture 4" descr="C:\Users\Ирина\Downloads\7.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692150"/>
            <a:ext cx="27241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67544" y="333375"/>
            <a:ext cx="7992888" cy="7064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Синдром Дауна </a:t>
            </a: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</a:rPr>
              <a:t>МКБ-Х: </a:t>
            </a:r>
            <a:r>
              <a:rPr lang="en-US" altLang="ru-RU" sz="2400" dirty="0" smtClean="0">
                <a:solidFill>
                  <a:schemeClr val="bg2">
                    <a:lumMod val="10000"/>
                  </a:schemeClr>
                </a:solidFill>
              </a:rPr>
              <a:t>Q90</a:t>
            </a: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ru-RU" altLang="ru-RU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altLang="ru-RU" sz="3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9220" name="Объект 4"/>
          <p:cNvSpPr>
            <a:spLocks noGrp="1"/>
          </p:cNvSpPr>
          <p:nvPr>
            <p:ph sz="half" idx="4294967295"/>
          </p:nvPr>
        </p:nvSpPr>
        <p:spPr>
          <a:xfrm>
            <a:off x="467544" y="980728"/>
            <a:ext cx="7994650" cy="25923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генетическая аномалия, которая обусловлена </a:t>
            </a:r>
            <a:r>
              <a:rPr lang="ru-RU" sz="2400" dirty="0" err="1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трисомией</a:t>
            </a:r>
            <a:r>
              <a:rPr lang="ru-RU" sz="2400" dirty="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 по 21 хромосоме.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20190B"/>
                </a:solidFill>
              </a:rPr>
              <a:t>характеризуется особым внешним видом, снижением интеллекта, задержкой психомоторного и речевого развития в сочетании с врожденными пороками развития и рядом </a:t>
            </a:r>
            <a:r>
              <a:rPr lang="ru-RU" sz="2400" dirty="0" err="1" smtClean="0">
                <a:solidFill>
                  <a:srgbClr val="20190B"/>
                </a:solidFill>
              </a:rPr>
              <a:t>коморбидных</a:t>
            </a:r>
            <a:r>
              <a:rPr lang="ru-RU" sz="2400" dirty="0" smtClean="0">
                <a:solidFill>
                  <a:srgbClr val="20190B"/>
                </a:solidFill>
              </a:rPr>
              <a:t> состояний.</a:t>
            </a:r>
            <a:endParaRPr lang="ru-RU" altLang="ru-RU" sz="2200" dirty="0" smtClean="0">
              <a:solidFill>
                <a:srgbClr val="20190B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3" name="Picture 2" descr="C:\Users\ирина\Desktop\9b3b7a3a6b84bae82d917043a2ebd26f-quality_70Xresize_crop_1Xallow_enlarge_0Xw_698Xh_4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860800"/>
            <a:ext cx="41052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3" descr="C:\Users\ирина\Desktop\shutterstock_4227235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860800"/>
            <a:ext cx="4056062" cy="270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4213" y="692150"/>
            <a:ext cx="4535487" cy="7921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altLang="ru-RU" sz="3200" smtClean="0">
                <a:solidFill>
                  <a:srgbClr val="20190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Verdana" pitchFamily="34" charset="0"/>
                <a:cs typeface="Verdana" pitchFamily="34" charset="0"/>
              </a:rPr>
              <a:t>Актуальность:</a:t>
            </a:r>
            <a:r>
              <a:rPr lang="ru-RU" altLang="ru-RU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/>
            </a:r>
            <a:br>
              <a:rPr lang="ru-RU" altLang="ru-RU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endParaRPr lang="ru-RU" sz="32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395288" y="981075"/>
            <a:ext cx="8183562" cy="41878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altLang="ru-RU" sz="24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Синдром Дауна - самая распространенная генетическая аномалия.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4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Частота встречаемости синдрома Дауна среди новорожденных составляет от 1:600 до 1:1000, в среднем – 1:800.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4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Заболевание одинаково распространено у лиц мужского и женского пола.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rgbClr val="3C302A"/>
              </a:buClr>
              <a:buFont typeface="Wingdings" pitchFamily="2" charset="2"/>
              <a:buChar char="Ø"/>
            </a:pPr>
            <a:r>
              <a:rPr lang="ru-RU" sz="2400" smtClean="0">
                <a:solidFill>
                  <a:srgbClr val="20190B"/>
                </a:solidFill>
                <a:ea typeface="Verdana" pitchFamily="34" charset="0"/>
                <a:cs typeface="Verdana" pitchFamily="34" charset="0"/>
              </a:rPr>
              <a:t>Это соотношение одинаково среди различных расовых типов, этнической принадлежности, климатических зон, всех экономических классов, уровня образования и не зависит от образа жизни родителей, их здоровья и вредных привычек.</a:t>
            </a:r>
            <a:endParaRPr lang="ru-RU" altLang="ru-RU" sz="2400" smtClean="0">
              <a:solidFill>
                <a:srgbClr val="20190B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Char char="Ø"/>
            </a:pPr>
            <a:endParaRPr lang="ru-RU" sz="240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6" name="Picture 2" descr="C:\Users\ирина\Desktop\15533535433401f19046e2af77b5ae640e3b124edc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868863"/>
            <a:ext cx="2519363" cy="1676400"/>
          </a:xfrm>
          <a:prstGeom prst="rect">
            <a:avLst/>
          </a:prstGeom>
          <a:noFill/>
          <a:ln w="28575">
            <a:solidFill>
              <a:srgbClr val="C0C0C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1387475" y="188913"/>
            <a:ext cx="2608263" cy="7921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2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История</a:t>
            </a:r>
          </a:p>
        </p:txBody>
      </p:sp>
      <p:sp>
        <p:nvSpPr>
          <p:cNvPr id="11267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827088" y="981075"/>
            <a:ext cx="3240087" cy="2232025"/>
          </a:xfrm>
        </p:spPr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  <a:defRPr/>
            </a:pP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</a:rPr>
              <a:t>Синдром получил название в честь английского врача Джона Дауна, впервые описавшего его в 1866 г.</a:t>
            </a:r>
          </a:p>
        </p:txBody>
      </p:sp>
      <p:sp>
        <p:nvSpPr>
          <p:cNvPr id="11268" name="Rectangle 16"/>
          <p:cNvSpPr>
            <a:spLocks noGrp="1" noChangeArrowheads="1"/>
          </p:cNvSpPr>
          <p:nvPr>
            <p:ph sz="half" idx="2"/>
          </p:nvPr>
        </p:nvSpPr>
        <p:spPr>
          <a:xfrm>
            <a:off x="4643438" y="908050"/>
            <a:ext cx="3906837" cy="2376488"/>
          </a:xfrm>
        </p:spPr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  <a:defRPr/>
            </a:pP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</a:rPr>
              <a:t>Связь между происхождением врождённого синдрома и изменением количества хромосом была выявлена только в 1959 г</a:t>
            </a: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.</a:t>
            </a: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</a:rPr>
              <a:t> французским генетиком </a:t>
            </a:r>
            <a:r>
              <a:rPr lang="ru-RU" altLang="ru-RU" sz="1800" dirty="0" err="1" smtClean="0">
                <a:solidFill>
                  <a:schemeClr val="bg2">
                    <a:lumMod val="10000"/>
                  </a:schemeClr>
                </a:solidFill>
              </a:rPr>
              <a:t>Жеромом</a:t>
            </a: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altLang="ru-RU" sz="1800" dirty="0" err="1" smtClean="0">
                <a:solidFill>
                  <a:schemeClr val="bg2">
                    <a:lumMod val="10000"/>
                  </a:schemeClr>
                </a:solidFill>
              </a:rPr>
              <a:t>Леженом</a:t>
            </a:r>
            <a:r>
              <a:rPr lang="ru-RU" altLang="ru-RU" sz="18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</p:txBody>
      </p:sp>
      <p:pic>
        <p:nvPicPr>
          <p:cNvPr id="9221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3284538"/>
            <a:ext cx="2105025" cy="2667000"/>
          </a:xfrm>
          <a:prstGeom prst="rect">
            <a:avLst/>
          </a:prstGeom>
          <a:noFill/>
          <a:ln w="28575">
            <a:solidFill>
              <a:srgbClr val="C0C0C0"/>
            </a:solidFill>
            <a:miter lim="800000"/>
            <a:headEnd/>
            <a:tailEnd/>
          </a:ln>
        </p:spPr>
      </p:pic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2222500" y="4762500"/>
            <a:ext cx="258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9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ru-RU" altLang="ru-RU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9223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357563"/>
            <a:ext cx="1908175" cy="2665412"/>
          </a:xfrm>
          <a:prstGeom prst="rect">
            <a:avLst/>
          </a:prstGeom>
          <a:noFill/>
          <a:ln w="28575">
            <a:solidFill>
              <a:srgbClr val="C0C0C0"/>
            </a:solidFill>
            <a:miter lim="800000"/>
            <a:headEnd/>
            <a:tailEnd/>
          </a:ln>
        </p:spPr>
      </p:pic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940425" y="6021388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Жером Лежен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1835150" y="6021388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Джон Даун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2879725" cy="6477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2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Этиология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7896225" cy="2232025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900" dirty="0" smtClean="0">
                <a:solidFill>
                  <a:schemeClr val="bg2">
                    <a:lumMod val="10000"/>
                  </a:schemeClr>
                </a:solidFill>
              </a:rPr>
              <a:t>Причина синдрома Дауна – аномалия 21-й хромосомы, которая характеризуется наличием дополнительных копий генетического материала по 21-й хромосоме в виде </a:t>
            </a:r>
            <a:r>
              <a:rPr lang="ru-RU" altLang="ru-RU" sz="1900" dirty="0" err="1" smtClean="0">
                <a:solidFill>
                  <a:schemeClr val="bg2">
                    <a:lumMod val="10000"/>
                  </a:schemeClr>
                </a:solidFill>
              </a:rPr>
              <a:t>трисомии</a:t>
            </a:r>
            <a:r>
              <a:rPr lang="ru-RU" altLang="ru-RU" sz="1900" dirty="0" smtClean="0">
                <a:solidFill>
                  <a:schemeClr val="bg2">
                    <a:lumMod val="10000"/>
                  </a:schemeClr>
                </a:solidFill>
              </a:rPr>
              <a:t> или </a:t>
            </a:r>
            <a:r>
              <a:rPr lang="ru-RU" altLang="ru-RU" sz="1900" dirty="0" err="1" smtClean="0">
                <a:solidFill>
                  <a:schemeClr val="bg2">
                    <a:lumMod val="10000"/>
                  </a:schemeClr>
                </a:solidFill>
              </a:rPr>
              <a:t>транслокации</a:t>
            </a:r>
            <a:r>
              <a:rPr lang="ru-RU" altLang="ru-RU" sz="19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900" dirty="0" smtClean="0">
                <a:solidFill>
                  <a:schemeClr val="bg2">
                    <a:lumMod val="10000"/>
                  </a:schemeClr>
                </a:solidFill>
              </a:rPr>
              <a:t>21-я хромосома влияет почти на все системы органов и отвечает за черты и особенности развития, нарушенные при синдроме Дауна.</a:t>
            </a:r>
          </a:p>
        </p:txBody>
      </p:sp>
      <p:sp>
        <p:nvSpPr>
          <p:cNvPr id="12292" name="Объект 3"/>
          <p:cNvSpPr>
            <a:spLocks noGrp="1"/>
          </p:cNvSpPr>
          <p:nvPr>
            <p:ph sz="half" idx="2"/>
          </p:nvPr>
        </p:nvSpPr>
        <p:spPr>
          <a:xfrm>
            <a:off x="684213" y="3213100"/>
            <a:ext cx="4105275" cy="2592388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000" dirty="0" err="1" smtClean="0">
                <a:solidFill>
                  <a:schemeClr val="bg2">
                    <a:lumMod val="10000"/>
                  </a:schemeClr>
                </a:solidFill>
              </a:rPr>
              <a:t>Трисомия</a:t>
            </a:r>
            <a:r>
              <a:rPr lang="ru-RU" altLang="ru-RU" sz="2000" dirty="0" smtClean="0">
                <a:solidFill>
                  <a:schemeClr val="bg2">
                    <a:lumMod val="10000"/>
                  </a:schemeClr>
                </a:solidFill>
              </a:rPr>
              <a:t> по 21-й хромосоме предполагает наличие копии данной хромосомы. То есть вместо двух хромосом 21-я пара представлена тремя. Таким образом, во всех клетках организма присутствует три хромосомы 21-й пары вместо двух.</a:t>
            </a:r>
          </a:p>
        </p:txBody>
      </p:sp>
      <p:pic>
        <p:nvPicPr>
          <p:cNvPr id="10245" name="Picture 2" descr="C:\Users\ирина\Desktop\o_8005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3500438"/>
            <a:ext cx="34925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8313" y="476250"/>
            <a:ext cx="8039100" cy="5700713"/>
          </a:xfrm>
        </p:spPr>
        <p:txBody>
          <a:bodyPr>
            <a:normAutofit fontScale="85000" lnSpcReduction="20000"/>
          </a:bodyPr>
          <a:lstStyle/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Синдром Дауна характеризуется особым внешним видом, снижением интеллекта, задержкой психомоторного и речевого развития в сочетании с врожденными пороками развития и рядом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коморбидных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состояний.</a:t>
            </a:r>
          </a:p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Сопутствующей патологией являются врожденные пороки развития органов пищеварения и мочевыделительной системы, наиболее частыми – врожденные пороки сердца (до 40-90%) и гипотиреоз (до 54%).</a:t>
            </a:r>
          </a:p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Согласно литературным данным, в структуре врожденных пороков сердца (ВПС) наиболее частыми являются: полная форма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атривентрикулярного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канала, которая встречается более чем у 40% больных, и дефект межжелудочковой перегородки – у 25% пациентов.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2268538" y="333375"/>
            <a:ext cx="4464050" cy="5048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Характерные черты: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23850" y="836613"/>
            <a:ext cx="4464050" cy="5761037"/>
          </a:xfrm>
        </p:spPr>
        <p:txBody>
          <a:bodyPr>
            <a:normAutofit/>
          </a:bodyPr>
          <a:lstStyle/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«плоское лицо» — 90%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брахицефалия (аномальное укорочение черепа) — 81%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кожная складка на шее у новорожденных — 81%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эпикантус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(вертикальная кожная складка, прикрывающая медиальный угол глазной щели) — 80%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гиперподвижность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суставов — 80%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мышечная гипотония — 80%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плоский затылок — 78%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короткие конечности — 70%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брахимезофалангия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(укорочение всех пальцев за счет недоразвития средних фаланг) — 70%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катаракта в возрасте старше 8 лет — 66%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открытый рот (в связи с низким тонусом мышц и особым строением нёба) — 65%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зубные аномалии — 65%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клинодактилия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5-го пальца (искривлённый мизинец) — 60%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859338" y="908050"/>
            <a:ext cx="3979862" cy="5599113"/>
          </a:xfrm>
        </p:spPr>
        <p:txBody>
          <a:bodyPr>
            <a:normAutofit/>
          </a:bodyPr>
          <a:lstStyle/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аркообразное («готическое») нёбо — 58%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плоская переносица — 52%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бороздчатый язык — 50%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поперечная ладонная складка (называемая также «обезьяньей») — 45%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короткая широкая шея — 45%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ВПС (врождённый порок сердца) — 40-90%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короткий нос — 40%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страбизм (косоглазие) — 29%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деформация грудной клетки, </a:t>
            </a: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килевидная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или воронкообразная — 27%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пигментные пятна по краю радужки = пятна </a:t>
            </a: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Брушфильда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— 19%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err="1" smtClean="0">
                <a:solidFill>
                  <a:schemeClr val="bg2">
                    <a:lumMod val="10000"/>
                  </a:schemeClr>
                </a:solidFill>
              </a:rPr>
              <a:t>эписиндром</a:t>
            </a: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 — 8%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стеноз или атрезия двенадцатиперстной кишки — 8%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врождённый лейкоз — 8%</a:t>
            </a:r>
          </a:p>
          <a:p>
            <a:pPr marL="265176" indent="-265176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chemeClr val="bg2">
                    <a:lumMod val="10000"/>
                  </a:schemeClr>
                </a:solidFill>
              </a:rPr>
              <a:t>Гипотиреоз – 54%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19700" y="2708275"/>
            <a:ext cx="3097213" cy="504825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3457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Цель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 работы: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467544" y="836712"/>
            <a:ext cx="791051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"/>
              </a:spcBef>
              <a:defRPr/>
            </a:pP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оценить структуру врожденных пороков сердца у детей с синдромом Дауна.</a:t>
            </a:r>
            <a:endParaRPr lang="ru-RU" altLang="ru-RU" sz="2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39552" y="1700808"/>
            <a:ext cx="6912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Материалы и 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методы</a:t>
            </a:r>
            <a:r>
              <a:rPr lang="ru-RU" altLang="ru-RU" sz="3200" b="1" dirty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67544" y="2276872"/>
            <a:ext cx="828072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под наблюдением находилось 11 детей (4 мальчика и 6 девочек) с синдромом Дауна и врожденным пороком сердца, госпитализированных в отделение детской кардиологии и кардиохирургии Института неотложной и восстановительной хирургии им. В.К. Гусака в 2019-2020 гг.</a:t>
            </a: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Возраст: до 1 года – 3 чел., от 1 до 3 лет – 2 чел., от 3 до 7 лет – 3 чел., с 13 до18 лет – 3 чел.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208962" cy="86451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altLang="ru-RU" sz="2800" dirty="0" smtClean="0">
                <a:solidFill>
                  <a:srgbClr val="20190B"/>
                </a:solidFill>
                <a:effectLst/>
                <a:ea typeface="Verdana" pitchFamily="34" charset="0"/>
                <a:cs typeface="Verdana" pitchFamily="34" charset="0"/>
              </a:rPr>
              <a:t>Материалы и методы (продолжение)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7889875" cy="5327650"/>
          </a:xfrm>
        </p:spPr>
        <p:txBody>
          <a:bodyPr>
            <a:normAutofit/>
          </a:bodyPr>
          <a:lstStyle/>
          <a:p>
            <a:pPr marL="0" indent="-43200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У всех пациентов диагноз «синдром Дауна» подтвержден</a:t>
            </a:r>
          </a:p>
          <a:p>
            <a:pPr marL="0" indent="-43200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None/>
              <a:defRPr/>
            </a:pP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кариотипированием</a:t>
            </a:r>
            <a:endParaRPr 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-43200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в РСЦМГПД.</a:t>
            </a:r>
          </a:p>
          <a:p>
            <a:pPr marL="0" indent="-43200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Выполнены клинические</a:t>
            </a:r>
          </a:p>
          <a:p>
            <a:pPr marL="0" indent="-43200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анализы крови, мочи, исследованы печеночные, почечные,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ревмопробы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коагулограмма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, гормоны щитовидной железы,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эхокардиография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(Эхо-КГ), электрокардиография (ЭКГ), суточное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мониторирование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ЭКГ и артериального давления. Все дети консультированы детским кардиохирургом и эндокринологом.</a:t>
            </a:r>
            <a:endParaRPr lang="ru-RU" alt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 2"/>
              <a:buChar char=""/>
              <a:defRPr/>
            </a:pPr>
            <a:endParaRPr lang="ru-RU" sz="2400" dirty="0"/>
          </a:p>
        </p:txBody>
      </p:sp>
      <p:pic>
        <p:nvPicPr>
          <p:cNvPr id="14340" name="Picture 6" descr="C:\Users\Ирина\Downloads\hello_html_m50a673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700213"/>
            <a:ext cx="33845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2674</TotalTime>
  <Words>1041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Презентация PowerPoint</vt:lpstr>
      <vt:lpstr>Синдром Дауна (МКБ-Х: Q90) - </vt:lpstr>
      <vt:lpstr>Актуальность: </vt:lpstr>
      <vt:lpstr>История</vt:lpstr>
      <vt:lpstr>Этиология</vt:lpstr>
      <vt:lpstr>Презентация PowerPoint</vt:lpstr>
      <vt:lpstr>Характерные черты:</vt:lpstr>
      <vt:lpstr>Презентация PowerPoint</vt:lpstr>
      <vt:lpstr>Материалы и методы (продолжение) </vt:lpstr>
      <vt:lpstr>Результаты: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ГОО ВПО «ДОНМУ ИМ. М. ГОРЬКОГО» Факультет интернатуры и  последипломного образования  Кафедра педиатрии</dc:title>
  <dc:creator>ирина</dc:creator>
  <cp:lastModifiedBy>Анна</cp:lastModifiedBy>
  <cp:revision>133</cp:revision>
  <dcterms:created xsi:type="dcterms:W3CDTF">2019-12-01T20:02:08Z</dcterms:created>
  <dcterms:modified xsi:type="dcterms:W3CDTF">2020-10-31T15:39:52Z</dcterms:modified>
</cp:coreProperties>
</file>