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1" r:id="rId1"/>
  </p:sldMasterIdLst>
  <p:sldIdLst>
    <p:sldId id="256" r:id="rId2"/>
    <p:sldId id="295" r:id="rId3"/>
    <p:sldId id="297" r:id="rId4"/>
    <p:sldId id="298" r:id="rId5"/>
    <p:sldId id="304" r:id="rId6"/>
    <p:sldId id="310" r:id="rId7"/>
    <p:sldId id="309" r:id="rId8"/>
    <p:sldId id="305" r:id="rId9"/>
    <p:sldId id="306" r:id="rId10"/>
    <p:sldId id="292" r:id="rId11"/>
    <p:sldId id="302" r:id="rId12"/>
    <p:sldId id="303" r:id="rId13"/>
    <p:sldId id="273" r:id="rId14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Wingdings 3" panose="05040102010807070707" pitchFamily="18" charset="2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ACD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72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Пол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муж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Лист1!$B$2:$B$2</c:f>
              <c:numCache>
                <c:formatCode>General</c:formatCode>
                <c:ptCount val="1"/>
                <c:pt idx="0">
                  <c:v>1232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CF-4879-B4D5-CF7DB4ECC9B8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жен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Лист1!$B$3:$B$3</c:f>
              <c:numCache>
                <c:formatCode>General</c:formatCode>
                <c:ptCount val="1"/>
                <c:pt idx="0">
                  <c:v>1740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E8-4BF7-BA50-2CC85491B7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84844192"/>
        <c:axId val="484842224"/>
      </c:barChart>
      <c:catAx>
        <c:axId val="484844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4842224"/>
        <c:crosses val="autoZero"/>
        <c:auto val="1"/>
        <c:lblAlgn val="ctr"/>
        <c:lblOffset val="100"/>
        <c:noMultiLvlLbl val="0"/>
      </c:catAx>
      <c:valAx>
        <c:axId val="484842224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prstClr val="black">
                <a:lumMod val="25000"/>
                <a:lumOff val="75000"/>
              </a:prst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84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Лист1!$A$2:$A$23</cx:f>
        <cx:lvl ptCount="22">
          <cx:pt idx="0">Категория 1</cx:pt>
          <cx:pt idx="1">Категория 1</cx:pt>
          <cx:pt idx="2">Категория 1</cx:pt>
          <cx:pt idx="3">Категория 1</cx:pt>
          <cx:pt idx="4">Категория 1</cx:pt>
          <cx:pt idx="5">Категория 1</cx:pt>
          <cx:pt idx="6">Категория 1</cx:pt>
          <cx:pt idx="7">Категория 1</cx:pt>
          <cx:pt idx="8">Категория 1</cx:pt>
          <cx:pt idx="9">Категория 1</cx:pt>
          <cx:pt idx="10">Категория 1</cx:pt>
          <cx:pt idx="11">Категория 1</cx:pt>
          <cx:pt idx="12">Категория 1</cx:pt>
          <cx:pt idx="13">Категория 1</cx:pt>
          <cx:pt idx="14">Категория 1</cx:pt>
          <cx:pt idx="15">Категория 1</cx:pt>
          <cx:pt idx="16">Категория 1</cx:pt>
          <cx:pt idx="17">Категория 1</cx:pt>
          <cx:pt idx="18">Категория 1</cx:pt>
          <cx:pt idx="19">Категория 1</cx:pt>
          <cx:pt idx="20">Категория 1</cx:pt>
          <cx:pt idx="21">Категория 1</cx:pt>
        </cx:lvl>
      </cx:strDim>
      <cx:numDim type="val">
        <cx:f>Лист1!$B$2:$B$23</cx:f>
        <cx:lvl ptCount="22" formatCode="Основной">
          <cx:pt idx="0">41</cx:pt>
          <cx:pt idx="1">42</cx:pt>
          <cx:pt idx="2">73</cx:pt>
          <cx:pt idx="3">69</cx:pt>
          <cx:pt idx="4">55</cx:pt>
          <cx:pt idx="5">44</cx:pt>
          <cx:pt idx="6">40</cx:pt>
          <cx:pt idx="7">59</cx:pt>
          <cx:pt idx="8">63</cx:pt>
          <cx:pt idx="9">59</cx:pt>
          <cx:pt idx="10">55</cx:pt>
          <cx:pt idx="11">55</cx:pt>
          <cx:pt idx="12">56</cx:pt>
          <cx:pt idx="13">66</cx:pt>
          <cx:pt idx="14">44</cx:pt>
          <cx:pt idx="15">59</cx:pt>
          <cx:pt idx="16">35</cx:pt>
          <cx:pt idx="17">47</cx:pt>
          <cx:pt idx="18">63</cx:pt>
          <cx:pt idx="19">62</cx:pt>
          <cx:pt idx="20">54</cx:pt>
          <cx:pt idx="21">50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 algn="ctr">
              <a:defRPr/>
            </a:pPr>
            <a:r>
              <a:rPr lang="ru-RU" dirty="0" smtClean="0"/>
              <a:t>Возраст</a:t>
            </a:r>
            <a:endParaRPr lang="ru-RU" dirty="0"/>
          </a:p>
        </cx:rich>
      </cx:tx>
    </cx:title>
    <cx:plotArea>
      <cx:plotAreaRegion>
        <cx:series layoutId="boxWhisker" uniqueId="{23F1521B-6DF9-4067-B32C-CB30FF54CF10}" formatIdx="0">
          <cx:tx>
            <cx:txData>
              <cx:f>Лист1!$B$1</cx:f>
              <cx:v>Ряд 1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 min="30"/>
        <cx:majorGridlines/>
        <cx:tickLabels/>
      </cx:axis>
    </cx:plotArea>
  </cx:chart>
  <cx:clrMapOvr bg1="dk1" tx1="lt1" bg2="dk2" tx2="lt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3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7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1070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80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39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73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5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1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8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5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2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3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82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249" y="-871025"/>
            <a:ext cx="7378812" cy="4059498"/>
          </a:xfrm>
        </p:spPr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</a:rPr>
              <a:t>АНАЛИЗ КОМОРБИДНОСТИ ПАЦИЕНТОВ ПЕРЕД АРТРОПЛАСТИКОЙ ТАЗОБЕДРЕННОГО СУСТАВА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75082" y="3283889"/>
            <a:ext cx="3506525" cy="2997970"/>
          </a:xfrm>
        </p:spPr>
        <p:txBody>
          <a:bodyPr>
            <a:noAutofit/>
          </a:bodyPr>
          <a:lstStyle/>
          <a:p>
            <a:r>
              <a:rPr lang="ru-RU" sz="1800" dirty="0" smtClean="0"/>
              <a:t>К.м.н. Вакуленко А. В.</a:t>
            </a:r>
            <a:endParaRPr lang="en-US" sz="1800" dirty="0" smtClean="0"/>
          </a:p>
          <a:p>
            <a:r>
              <a:rPr lang="ru-RU" sz="1800" dirty="0"/>
              <a:t>К.м.н. </a:t>
            </a:r>
            <a:r>
              <a:rPr lang="ru-RU" sz="1800" dirty="0" smtClean="0"/>
              <a:t>Неделько </a:t>
            </a:r>
            <a:r>
              <a:rPr lang="ru-RU" sz="1800" dirty="0"/>
              <a:t>А. </a:t>
            </a:r>
            <a:r>
              <a:rPr lang="ru-RU" sz="1800" dirty="0" smtClean="0"/>
              <a:t>а.</a:t>
            </a:r>
            <a:endParaRPr lang="en-US" sz="1800" dirty="0"/>
          </a:p>
          <a:p>
            <a:r>
              <a:rPr lang="ru-RU" sz="1800" dirty="0" smtClean="0"/>
              <a:t>Павлюченко Е. В.</a:t>
            </a:r>
          </a:p>
          <a:p>
            <a:r>
              <a:rPr lang="ru-RU" sz="1800" dirty="0" smtClean="0"/>
              <a:t>Глазков И. Р.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ru-RU" sz="1800" dirty="0" smtClean="0"/>
              <a:t>Республиканский травматологический центр</a:t>
            </a:r>
          </a:p>
          <a:p>
            <a:r>
              <a:rPr lang="ru-RU" sz="1800" dirty="0" smtClean="0"/>
              <a:t>Донецк, 2020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7" y="3421181"/>
            <a:ext cx="4504944" cy="30053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55451" y="4464821"/>
            <a:ext cx="747422" cy="3180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7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543" y="1486895"/>
            <a:ext cx="8197794" cy="4761512"/>
          </a:xfrm>
        </p:spPr>
        <p:txBody>
          <a:bodyPr>
            <a:noAutofit/>
          </a:bodyPr>
          <a:lstStyle/>
          <a:p>
            <a:r>
              <a:rPr lang="ru-RU" sz="3600" dirty="0"/>
              <a:t>Выявлены </a:t>
            </a:r>
            <a:r>
              <a:rPr lang="ru-RU" sz="3600" b="1" dirty="0">
                <a:solidFill>
                  <a:srgbClr val="FFFF00"/>
                </a:solidFill>
              </a:rPr>
              <a:t>значительные колебания</a:t>
            </a:r>
            <a:r>
              <a:rPr lang="ru-RU" sz="3600" dirty="0"/>
              <a:t> в величине индекса коморбидности Deyo-Charlson с явной тенденцией к преобладанию «умеренной» соматической патологии (оценки 2-3 балла</a:t>
            </a:r>
            <a:r>
              <a:rPr lang="ru-RU" sz="3600" dirty="0" smtClean="0"/>
              <a:t>)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8126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543" y="1486895"/>
            <a:ext cx="8197794" cy="4761512"/>
          </a:xfrm>
        </p:spPr>
        <p:txBody>
          <a:bodyPr>
            <a:noAutofit/>
          </a:bodyPr>
          <a:lstStyle/>
          <a:p>
            <a:r>
              <a:rPr lang="ru-RU" sz="3600" dirty="0"/>
              <a:t>Число </a:t>
            </a:r>
            <a:r>
              <a:rPr lang="ru-RU" sz="3600" dirty="0" smtClean="0"/>
              <a:t>«тяжелых» </a:t>
            </a:r>
            <a:r>
              <a:rPr lang="ru-RU" sz="3600" dirty="0"/>
              <a:t>пациентов </a:t>
            </a:r>
            <a:r>
              <a:rPr lang="ru-RU" sz="3600" b="1" dirty="0">
                <a:solidFill>
                  <a:srgbClr val="FFFF00"/>
                </a:solidFill>
              </a:rPr>
              <a:t>примерно уравновешивалось </a:t>
            </a:r>
            <a:r>
              <a:rPr lang="ru-RU" sz="3600" dirty="0"/>
              <a:t>пациентами без соматической патологии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8177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543" y="1486895"/>
            <a:ext cx="8197794" cy="4761512"/>
          </a:xfrm>
        </p:spPr>
        <p:txBody>
          <a:bodyPr>
            <a:noAutofit/>
          </a:bodyPr>
          <a:lstStyle/>
          <a:p>
            <a:r>
              <a:rPr lang="ru-RU" sz="3600" dirty="0"/>
              <a:t>Лидерами по нозологическим формам оказались </a:t>
            </a:r>
            <a:r>
              <a:rPr lang="ru-RU" sz="3600" b="1" dirty="0">
                <a:solidFill>
                  <a:srgbClr val="FFFF00"/>
                </a:solidFill>
              </a:rPr>
              <a:t>язвенная болезнь </a:t>
            </a:r>
            <a:r>
              <a:rPr lang="ru-RU" sz="3600" dirty="0"/>
              <a:t>желудка и двенадцатиперстной кишки, а также </a:t>
            </a:r>
            <a:r>
              <a:rPr lang="ru-RU" sz="3600" b="1" dirty="0">
                <a:solidFill>
                  <a:srgbClr val="FFFF00"/>
                </a:solidFill>
              </a:rPr>
              <a:t>сахарный диабет </a:t>
            </a:r>
            <a:r>
              <a:rPr lang="ru-RU" sz="3600" dirty="0"/>
              <a:t>без периферических проявлений.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9699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8734" y="2950598"/>
            <a:ext cx="6620968" cy="3329581"/>
          </a:xfrm>
        </p:spPr>
        <p:txBody>
          <a:bodyPr/>
          <a:lstStyle/>
          <a:p>
            <a:r>
              <a:rPr lang="ru-RU" dirty="0" smtClean="0"/>
              <a:t>Благодарю за внимание</a:t>
            </a:r>
            <a:r>
              <a:rPr lang="en-US" dirty="0" smtClean="0"/>
              <a:t> ;)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47" y="588505"/>
            <a:ext cx="6180618" cy="337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3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проблемы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700" y="1749287"/>
            <a:ext cx="7584780" cy="449911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Старение населения</a:t>
            </a:r>
            <a:endParaRPr lang="en-US" sz="3200" dirty="0" smtClean="0"/>
          </a:p>
          <a:p>
            <a:r>
              <a:rPr lang="ru-RU" sz="3200" dirty="0" smtClean="0"/>
              <a:t>Развитие возможностей внутренней медицины и анестезиологии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Рост </a:t>
            </a:r>
            <a:r>
              <a:rPr lang="ru-RU" sz="3200" dirty="0">
                <a:solidFill>
                  <a:srgbClr val="FFFF00"/>
                </a:solidFill>
              </a:rPr>
              <a:t>популярности </a:t>
            </a:r>
            <a:r>
              <a:rPr lang="ru-RU" sz="3200" dirty="0" smtClean="0">
                <a:solidFill>
                  <a:srgbClr val="FFFF00"/>
                </a:solidFill>
              </a:rPr>
              <a:t>эндопротезирования </a:t>
            </a:r>
            <a:r>
              <a:rPr lang="ru-RU" sz="3200" dirty="0">
                <a:solidFill>
                  <a:srgbClr val="FFFF00"/>
                </a:solidFill>
              </a:rPr>
              <a:t>ТБС</a:t>
            </a:r>
          </a:p>
          <a:p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231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Цель</a:t>
            </a:r>
            <a:endParaRPr lang="ru-RU" sz="4000" dirty="0"/>
          </a:p>
        </p:txBody>
      </p:sp>
      <p:sp>
        <p:nvSpPr>
          <p:cNvPr id="20" name="Объект 19"/>
          <p:cNvSpPr>
            <a:spLocks noGrp="1"/>
          </p:cNvSpPr>
          <p:nvPr>
            <p:ph idx="1"/>
          </p:nvPr>
        </p:nvSpPr>
        <p:spPr>
          <a:xfrm>
            <a:off x="827700" y="1781092"/>
            <a:ext cx="6711654" cy="4467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Изучение </a:t>
            </a:r>
            <a:r>
              <a:rPr lang="ru-RU" sz="4000" b="1" dirty="0" smtClean="0">
                <a:solidFill>
                  <a:srgbClr val="FFFF00"/>
                </a:solidFill>
              </a:rPr>
              <a:t>коморбидности</a:t>
            </a:r>
            <a:r>
              <a:rPr lang="ru-RU" sz="4000" dirty="0" smtClean="0"/>
              <a:t> </a:t>
            </a:r>
            <a:r>
              <a:rPr lang="ru-RU" sz="4000" dirty="0"/>
              <a:t>у пациентов перед артропластикой тазобедренного сустава</a:t>
            </a:r>
            <a:endParaRPr lang="ru-RU" sz="4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Характеристики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Дизайн: ретроспективное исследование</a:t>
            </a:r>
          </a:p>
          <a:p>
            <a:r>
              <a:rPr lang="ru-RU" sz="2400" dirty="0"/>
              <a:t>Период: </a:t>
            </a:r>
            <a:r>
              <a:rPr lang="ru-RU" sz="2400" dirty="0" smtClean="0"/>
              <a:t>1994 год – 2020 год</a:t>
            </a:r>
          </a:p>
          <a:p>
            <a:r>
              <a:rPr lang="ru-RU" sz="2400" dirty="0" smtClean="0"/>
              <a:t>Объем: 2972 пациента</a:t>
            </a:r>
          </a:p>
          <a:p>
            <a:r>
              <a:rPr lang="ru-RU" sz="2400" dirty="0" smtClean="0"/>
              <a:t>Критерий включения:</a:t>
            </a:r>
          </a:p>
          <a:p>
            <a:pPr lvl="1"/>
            <a:r>
              <a:rPr lang="ru-RU" sz="2000" dirty="0" smtClean="0"/>
              <a:t>Плановое тотальное или однополюсное эндопротезирование ТБС</a:t>
            </a:r>
          </a:p>
          <a:p>
            <a:pPr lvl="1"/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ндекс </a:t>
            </a:r>
            <a:r>
              <a:rPr lang="ru-RU" dirty="0"/>
              <a:t>коморбидности </a:t>
            </a:r>
            <a:r>
              <a:rPr lang="en-US" dirty="0"/>
              <a:t>Deyo</a:t>
            </a:r>
            <a:r>
              <a:rPr lang="ru-RU" dirty="0"/>
              <a:t>-</a:t>
            </a:r>
            <a:r>
              <a:rPr lang="en-US" dirty="0"/>
              <a:t>Charlson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Количественным </a:t>
            </a:r>
            <a:r>
              <a:rPr lang="ru-RU" sz="2400" dirty="0"/>
              <a:t>образом учитывается </a:t>
            </a:r>
            <a:r>
              <a:rPr lang="ru-RU" sz="2400" dirty="0" smtClean="0">
                <a:solidFill>
                  <a:srgbClr val="FFFF00"/>
                </a:solidFill>
              </a:rPr>
              <a:t>состояние </a:t>
            </a:r>
            <a:r>
              <a:rPr lang="ru-RU" sz="2400" dirty="0">
                <a:solidFill>
                  <a:srgbClr val="FFFF00"/>
                </a:solidFill>
              </a:rPr>
              <a:t>основных органов </a:t>
            </a:r>
            <a:r>
              <a:rPr lang="ru-RU" sz="2400" dirty="0"/>
              <a:t>и систем пациента, </a:t>
            </a:r>
            <a:r>
              <a:rPr lang="ru-RU" sz="2400" dirty="0" smtClean="0"/>
              <a:t>а также </a:t>
            </a:r>
            <a:r>
              <a:rPr lang="ru-RU" sz="2400" dirty="0"/>
              <a:t>его </a:t>
            </a:r>
            <a:r>
              <a:rPr lang="ru-RU" sz="2400" dirty="0" smtClean="0">
                <a:solidFill>
                  <a:srgbClr val="FFFF00"/>
                </a:solidFill>
              </a:rPr>
              <a:t>возраст</a:t>
            </a:r>
          </a:p>
          <a:p>
            <a:r>
              <a:rPr lang="ru-RU" sz="2400" dirty="0"/>
              <a:t>У абсолютно </a:t>
            </a:r>
            <a:r>
              <a:rPr lang="ru-RU" sz="2400" dirty="0">
                <a:solidFill>
                  <a:srgbClr val="FFFF00"/>
                </a:solidFill>
              </a:rPr>
              <a:t>здорового</a:t>
            </a:r>
            <a:r>
              <a:rPr lang="ru-RU" sz="2400" dirty="0"/>
              <a:t> пациента моложе 50 лет значение данного индекса </a:t>
            </a:r>
            <a:r>
              <a:rPr lang="ru-RU" sz="2400" dirty="0">
                <a:solidFill>
                  <a:srgbClr val="FFFF00"/>
                </a:solidFill>
              </a:rPr>
              <a:t>равно </a:t>
            </a:r>
            <a:r>
              <a:rPr lang="ru-RU" sz="2400" dirty="0" smtClean="0">
                <a:solidFill>
                  <a:srgbClr val="FFFF00"/>
                </a:solidFill>
              </a:rPr>
              <a:t>0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dirty="0"/>
              <a:t>Пациент с </a:t>
            </a:r>
            <a:r>
              <a:rPr lang="ru-RU" sz="2400" dirty="0">
                <a:solidFill>
                  <a:srgbClr val="FFFF00"/>
                </a:solidFill>
              </a:rPr>
              <a:t>максимально возможной коморбидностью </a:t>
            </a:r>
            <a:r>
              <a:rPr lang="ru-RU" sz="2400" dirty="0"/>
              <a:t>и возрастом свыше 80 лет соответствует </a:t>
            </a:r>
            <a:r>
              <a:rPr lang="ru-RU" sz="2400" dirty="0">
                <a:solidFill>
                  <a:srgbClr val="FFFF00"/>
                </a:solidFill>
              </a:rPr>
              <a:t>34 баллам</a:t>
            </a:r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2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ндекс </a:t>
            </a:r>
            <a:r>
              <a:rPr lang="ru-RU" dirty="0"/>
              <a:t>коморбидности </a:t>
            </a:r>
            <a:r>
              <a:rPr lang="en-US" dirty="0"/>
              <a:t>Deyo</a:t>
            </a:r>
            <a:r>
              <a:rPr lang="ru-RU" dirty="0"/>
              <a:t>-</a:t>
            </a:r>
            <a:r>
              <a:rPr lang="en-US" dirty="0"/>
              <a:t>Charlson</a:t>
            </a:r>
            <a:br>
              <a:rPr lang="en-US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3317" y="1853248"/>
            <a:ext cx="4104948" cy="46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38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Демография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181848"/>
              </p:ext>
            </p:extLst>
          </p:nvPr>
        </p:nvGraphicFramePr>
        <p:xfrm>
          <a:off x="615143" y="1152983"/>
          <a:ext cx="3630854" cy="525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6" name="Диаграмма 5"/>
              <p:cNvGraphicFramePr/>
              <p:nvPr>
                <p:extLst>
                  <p:ext uri="{D42A27DB-BD31-4B8C-83A1-F6EECF244321}">
                    <p14:modId xmlns:p14="http://schemas.microsoft.com/office/powerpoint/2010/main" val="1927545308"/>
                  </p:ext>
                </p:extLst>
              </p:nvPr>
            </p:nvGraphicFramePr>
            <p:xfrm>
              <a:off x="4619708" y="1216549"/>
              <a:ext cx="3586038" cy="519256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6" name="Диаграмма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9708" y="1216549"/>
                <a:ext cx="3586038" cy="51925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018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Индекс </a:t>
            </a:r>
            <a:r>
              <a:rPr lang="en-US" dirty="0" smtClean="0"/>
              <a:t>Deyo-Charlson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04" y="1658689"/>
            <a:ext cx="6842084" cy="457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45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Исходная оценка </a:t>
            </a:r>
            <a:r>
              <a:rPr lang="en-US" dirty="0" smtClean="0"/>
              <a:t>OHS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21" y="1642785"/>
            <a:ext cx="6996669" cy="467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30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2609</TotalTime>
  <Words>206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Century Gothic</vt:lpstr>
      <vt:lpstr>Arial</vt:lpstr>
      <vt:lpstr>Wingdings 3</vt:lpstr>
      <vt:lpstr>Ион</vt:lpstr>
      <vt:lpstr>АНАЛИЗ КОМОРБИДНОСТИ ПАЦИЕНТОВ ПЕРЕД АРТРОПЛАСТИКОЙ ТАЗОБЕДРЕННОГО СУСТАВА</vt:lpstr>
      <vt:lpstr>Актуальность проблемы </vt:lpstr>
      <vt:lpstr>Цель</vt:lpstr>
      <vt:lpstr>Характеристики исследования</vt:lpstr>
      <vt:lpstr>Индекс коморбидности Deyo-Charlson </vt:lpstr>
      <vt:lpstr>Индекс коморбидности Deyo-Charlson </vt:lpstr>
      <vt:lpstr>Демография</vt:lpstr>
      <vt:lpstr>Индекс Deyo-Charlson</vt:lpstr>
      <vt:lpstr>Исходная оценка OHS</vt:lpstr>
      <vt:lpstr>Выводы</vt:lpstr>
      <vt:lpstr>Выводы</vt:lpstr>
      <vt:lpstr>Выводы</vt:lpstr>
      <vt:lpstr>Благодарю за внимание ;)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опыт практического применения реестра эндопротезирований тазобедренного сустава</dc:title>
  <dc:creator>Anton Vakulenko</dc:creator>
  <cp:lastModifiedBy>Anton Vakulenko</cp:lastModifiedBy>
  <cp:revision>370</cp:revision>
  <dcterms:created xsi:type="dcterms:W3CDTF">2018-09-24T08:28:39Z</dcterms:created>
  <dcterms:modified xsi:type="dcterms:W3CDTF">2020-10-20T06:35:25Z</dcterms:modified>
</cp:coreProperties>
</file>