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8" r:id="rId2"/>
    <p:sldId id="277" r:id="rId3"/>
    <p:sldId id="278" r:id="rId4"/>
    <p:sldId id="279" r:id="rId5"/>
    <p:sldId id="280" r:id="rId6"/>
    <p:sldId id="281" r:id="rId7"/>
    <p:sldId id="261" r:id="rId8"/>
    <p:sldId id="282" r:id="rId9"/>
    <p:sldId id="283" r:id="rId10"/>
    <p:sldId id="284" r:id="rId11"/>
    <p:sldId id="285" r:id="rId12"/>
    <p:sldId id="288" r:id="rId13"/>
    <p:sldId id="286" r:id="rId14"/>
    <p:sldId id="287" r:id="rId15"/>
    <p:sldId id="263" r:id="rId16"/>
    <p:sldId id="289" r:id="rId17"/>
    <p:sldId id="290" r:id="rId18"/>
    <p:sldId id="291" r:id="rId19"/>
    <p:sldId id="292" r:id="rId20"/>
    <p:sldId id="26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0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33BB-464A-4E1B-924F-BE9708C32854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DDAB-BFE3-45D7-BE46-13B993273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9067-126B-4DB3-924B-D34BFA5F8FF1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D4B9F-4F05-4FE2-B26F-C0CFA3ECF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6C22-ACCD-4A5E-9C24-C7B7A80CF359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39B6-6CF9-41E1-9B7C-BFBB15221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42FF-8FD2-4EE7-8B5C-2EBB65CF7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3466-5020-4F45-AB44-B94479FCA6A0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68AA-E411-4909-BCA2-174E2CB1D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99E7-5A57-40D3-B5A1-B37F00C4B212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4EBB-FEDA-4A04-A46B-0E5F45E16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620F6-7940-4135-97F6-7848F035AE26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5426-7FDC-4CC8-9F7E-14691F4F8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F686-7456-4505-840F-64ACC9A1FD1F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3CE0-5BA2-44DD-9D2E-565C71A33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D0D5-FDD6-4D80-9C05-C5A5CF203B03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FB27-7592-4472-B8CF-556C1A776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A0D9-D14B-49B4-8E09-EE2EE81125F6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2FEBD-9301-49BB-ADC4-31F9B1562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0261-BF8B-43C8-BC73-64697995D6CB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6E21-6B85-437A-BB40-B8C8CE034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66D4-9CFE-4CD3-BACA-8E94C84CCF57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ABA4-15DF-4E27-8A1B-77ED0B6A7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322F6-F9E6-4E19-AFF1-C403370269EF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39C27-7EA0-4683-848E-7C8B80AE7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795" r:id="rId9"/>
    <p:sldLayoutId id="2147483794" r:id="rId10"/>
    <p:sldLayoutId id="214748379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3718" y="980728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Столбняк и другие </a:t>
            </a:r>
            <a:r>
              <a:rPr lang="ru-RU" sz="3600" dirty="0" err="1" smtClean="0">
                <a:solidFill>
                  <a:srgbClr val="FF0000"/>
                </a:solidFill>
              </a:rPr>
              <a:t>сапронозы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484438" y="517525"/>
            <a:ext cx="418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ГОО ВПО ДОННМУ ИМ.М.ГОРЬКОГО</a:t>
            </a:r>
            <a:endParaRPr lang="en-US">
              <a:latin typeface="Book Antiqua" pitchFamily="18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867400" y="4292600"/>
            <a:ext cx="2298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Авторы:</a:t>
            </a:r>
          </a:p>
          <a:p>
            <a:r>
              <a:rPr lang="ru-RU">
                <a:latin typeface="Times New Roman" pitchFamily="18" charset="0"/>
              </a:rPr>
              <a:t>доц.Колесникова А.Г.</a:t>
            </a:r>
          </a:p>
          <a:p>
            <a:r>
              <a:rPr lang="ru-RU">
                <a:latin typeface="Times New Roman" pitchFamily="18" charset="0"/>
              </a:rPr>
              <a:t>асс.Максимова М.А.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922713" y="63087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2020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0710" y="3477046"/>
            <a:ext cx="3603882" cy="248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042988" y="1844675"/>
            <a:ext cx="77771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Ежегодно в мире продолжают регистрироваться десятки тысяч случаев столбняка. По данным Всемирной организации здравоохранения (ВОЗ) в 2017 году было поражено столбняком – более 12,4 тысяч. А в 2015 году, согласно оценкам экспертов, около 209000 человек заболели и более 56000 заболевших умерли от столбняка. В России с 2002 по 2012 год столбняком болели 213 человек (8-35 в год), из них 70 случаев были с летальным исходом. Согласно Росстату, в 2014 году от него умерли четыре жителя России, в 2017-м — два. По данным, приведенным выше, можно подсчитать, что в России в указанные годы умирал каждый третий заболевший. За 2019 год в Украине зафиксировано 5 случаев столбняка, один из которых закончился смертью больного. Об этом сообщает Центр общественного здоровья Минздрава. Двое из пяти заболевших – дети.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755650" y="476250"/>
            <a:ext cx="748823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Современная терапия снижает летальность до 15-20 процентов, но в развивающихся странах этот показатель может достигать более 50 процентов. Однако следует отметить, что течение заболевания чаще тяжелое с последующими многочисленными осложнениями и инвалидизацией. В связи с этим, в Африканских странах смерть от столбняка  новорожденных регистрируется отдельно.</a:t>
            </a:r>
          </a:p>
          <a:p>
            <a:r>
              <a:rPr lang="ru-RU">
                <a:latin typeface="Times New Roman" pitchFamily="18" charset="0"/>
              </a:rPr>
              <a:t>Актуальность столбняка обусловлена его особенностями: повсеместное распространение, общая восприимчивость, отсутствие иммунитета даже после перенесенного заболевания, тяжелое и очень тяжелое течение болезни с высокой летальностью (на данный момент около 15-20% заболевших погибает). Так, единственной профилактической мерой выступает вакцинация АКДС (международная аббревиатура DTP — комбинированная вакцина против дифтерии, столбняка и коклюша). Все компоненты АКДС-вакцины формируют иммунный ответ у 95% прививаемых пациентов. Вакцина против столбняка, по завершении первичного курса прививок, формируют иммунитет длительностью около 10 лет, что объясняет необходимость в ревакцинации по истечению этого периода времени.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900113" y="1412875"/>
            <a:ext cx="39592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Bacillus Cereus и ее токсины, отравляющие пищевые продукты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88" y="2276475"/>
            <a:ext cx="379730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7122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Bacillus (В.) cereus становится одной из наиболее важных причин пищевых отравлений в промышленно развитых странах. В. cereus - это грамположительная подвижная аэробная палочка, которая способна к спорообразованию, а также хорошо растет в анаэробных условиях. В. cereus вызывает два различных типа пищевых отравлений, характеризующихся соответственно диарейными и рвотными проявлениями. Диарейный тип пищевого отравления вызывается сложными энтеротоксинами, продуцируемыми в ходе вегетативного роста В. cereus в тонкой кишке, в то время как рвотный токсин продуцируется клетками, растущими в пищевых продуктах. Для обоих этих типов пищевого отравления характерно то, что пищевые продукты, ставшие причиной отравления, обычно обрабатывались термически, а источником отравления были высохшие споры. В. cereus - это неконкурентный микроорганизм, который, однако, хорошо растет после приготовления и охлаждения (&lt; 48°С) пищи. Подогревание пищи стимулирует развитие спор, а в отсутствие конкурентной флоры В. cereus хорошо растут.</a:t>
            </a:r>
          </a:p>
          <a:p>
            <a:r>
              <a:rPr lang="ru-RU">
                <a:latin typeface="Times New Roman" pitchFamily="18" charset="0"/>
              </a:rPr>
              <a:t>В. cereus - это обычный почвенный сяппофит. легко попадающий во многие виды пищи, особеннофаетитеЛьного происхождения и часто выделяемый из мясных и молочных продуктов, а также из яиц. Пищевые отравления В. cereus обычно регистрируются далеко не в полном объеме, т.к. проявления обоих видов заболевания относительно невыраженные и обычно исчезают в пределах 24 часов. Минимальная инфекционная доза диарейного типа инфекции варьирует от 1 (Г до 107 клеток В. cereus. Таким образом, любые пищевые продукты, содержащие свыше 10 ’ В. cereus г 1 нельзя считать полностью безопасными для потребления.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611188" y="549275"/>
            <a:ext cx="7848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Доминирующий вид заболевания, вызываемого В. cereus, различается от страны к стране. Так, в Японии рвотный тип заболевания регистрируется примерно в 10 раз чаще, чем диарейный тип, в то время как в Европе и Северной Америке чаще регистрируются диарейные проявления пищевых отравлений В. cereus. Поскольку ни в одной стране пищевые отравления этого типа не относятся к регистрируемым болезням, имеется очень мало данных, указывающих на общее число заболеваний этого вида.</a:t>
            </a:r>
          </a:p>
          <a:p>
            <a:r>
              <a:rPr lang="ru-RU">
                <a:latin typeface="Times New Roman" pitchFamily="18" charset="0"/>
              </a:rPr>
              <a:t>Только в нескольких странах Европы в последние годы были опубликованы убедительные данные по этому вопросу. В. cereus является причиной 33% всех случаев пищевого отравления (включая вирусные) в Норвегии (1988-1993 гг.), 47% - в Исландии (1985-1992 гг.), 22% - в Финляндии (1992 г.), 8,5% - в Нидерландах (1991 г.) и 5% - в Дании (1990-3992 гг.). Гораздо более низкие показатели этого заболевания регистрируются в других странах, таких, как Англия и Уэльс (0,7%), Япония (0,8%), США (1,3%) и Канада (2,2%).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63575"/>
            <a:ext cx="68421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771775" y="5516563"/>
            <a:ext cx="361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</a:rPr>
              <a:t>ЛЕГИОНЕЛЛЕЗ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8316913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Специфические условия жизни человека в урбанизированной среде могут являться фактором активации аспирационного механизма передачи и становления патогенности тех микроорганизмов, которые в иных социально-экологических условиях представляли собой сапрофитические или условно-патогенные виды. Примером становления новой нозологической формы инфекционной болезни в современных условиях может служить легионеллез, передача возбудителя которого аспирационным путем обусловлена специфическими обстоятельствами жизни человека в условиях урбанизированной среды.</a:t>
            </a:r>
          </a:p>
          <a:p>
            <a:r>
              <a:rPr lang="ru-RU" sz="1400">
                <a:latin typeface="Times New Roman" pitchFamily="18" charset="0"/>
              </a:rPr>
              <a:t>В июле 1976 г. в Филадельфии (штат Пенсильвания, США) в течение месяца после конгресса организации «Американский легион» и ветеранов войны, состоявшегося 21-28 июля в отеле «Белью- Стратфорд», из 4400 его участников, а также лиц, останавливавшихся в том же отеле или посещав¬ших его, 221 человек заболел неизвестной грип¬поподобной болезнью, преимущественно с сим¬птомами поражения легких, из которых 34 (15,4%) умерло.</a:t>
            </a:r>
          </a:p>
          <a:p>
            <a:r>
              <a:rPr lang="ru-RU" sz="1400">
                <a:latin typeface="Times New Roman" pitchFamily="18" charset="0"/>
              </a:rPr>
              <a:t>Полагают, что в США ежегодно заболевают этой инфекций около 25 тыс. человек (E. Dournon, 1984). Помимо США спорадические случаи и вспышки болезни легионеров были выявлены и описаны в Канаде, Австралии, ЮАР, Великобри-тании, Швеции, Норвегии, ФРГ, Швейцарии, Испа¬нии, Греции, Югославии и других странах. В 1980 г. первый случай этого заболевания был описан на территории бывшего Советского Союза (С. В. Про¬зоровский и др., 1984).</a:t>
            </a:r>
          </a:p>
          <a:p>
            <a:r>
              <a:rPr lang="ru-RU" sz="1400">
                <a:latin typeface="Times New Roman" pitchFamily="18" charset="0"/>
              </a:rPr>
              <a:t>Хотя в целом уровень заболеваемости этой инфекцией невелик, спорадические случаи и де¬сятки эпидемических вспышек ежегодно выяв¬ляются в различных странах (J.F. Plauf et al, 2000). Типичный пример — крупная эпидемия среди по¬сетителей аукциона цветов в Голландии (1999), во время которой заболело 188 человек, из них 16 (8,5 %) умерло (J. W. Den Boer et al., 2000), в Бельгии в 2000 г. (89 заболевших), в дельфинарии в Австралии в 2000 г. (98 заболевших), гостиничном комплексе в Норвегии в 2001 г. (28 заболевших), общественных зданиях в Великобритании в 2002 г. (140 заболевших), в Испании в 2002 г. (470 человек), на промышленном  предприятии во Франции в 2003 г. (42 забо¬левших) и др.</a:t>
            </a:r>
          </a:p>
          <a:p>
            <a:r>
              <a:rPr lang="ru-RU" sz="1400">
                <a:latin typeface="Times New Roman" pitchFamily="18" charset="0"/>
              </a:rPr>
              <a:t>Новая болезнь еще до установления ее инфекционной природы получила название «болезнь легионеров», или легионеллез.</a:t>
            </a:r>
          </a:p>
          <a:p>
            <a:r>
              <a:rPr lang="ru-RU" sz="1400">
                <a:latin typeface="Times New Roman" pitchFamily="18" charset="0"/>
              </a:rPr>
              <a:t>Выделенный J. McDade (1977) из легочной ткани умерших возбудитель (неописанная ранее грамотрицательная бактерия) был назван Legionella pneumophila.</a:t>
            </a:r>
          </a:p>
          <a:p>
            <a:endParaRPr lang="ru-RU" sz="1400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827088" y="549275"/>
            <a:ext cx="77057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Возбудитель легионеллеза относится к роду Legionella, семейство Legionellacea. Известно 11 серо- варов его, однако все штаммы имеют гомологич¬ную ДНК.</a:t>
            </a:r>
          </a:p>
          <a:p>
            <a:r>
              <a:rPr lang="ru-RU" sz="1400">
                <a:latin typeface="Times New Roman" pitchFamily="18" charset="0"/>
              </a:rPr>
              <a:t>Легионелла — естественный обитатель пре¬сных водоемов, где она ведет сапрофитический образ существования. Она размножается в симбио¬зе с сине-зелеными водорослями (поставщиками энергии и углерода), а также в организмах амеб, инфузорий и других простейших обитателей во¬доемов. Заносимые с потоком воздуха, легионеллы успешно колонизируют различные искусственные бытовые, промышленные и медицинские водные инженерно-технические системы, такие как душе¬вые установки, плавательные бассейны, водопрово¬ды (особенно их резиновые части), сбрасываемые электростанциями теплые воды, оборудование для искусственной вентиляции легких и др. В этих со¬оружениях микробы формируют так называемые защитные биостенки, успешно размножаются и накапливаются и затем распространяются в окру¬жающее воздушное пространство.</a:t>
            </a:r>
          </a:p>
          <a:p>
            <a:r>
              <a:rPr lang="ru-RU" sz="1400">
                <a:latin typeface="Times New Roman" pitchFamily="18" charset="0"/>
              </a:rPr>
              <a:t>Особенно благоприятными для легионелл оказались охлаждающие башни и испарительные кондиционеры рециркуляторного типа, куда они попадают с потоками наружного воздуха из почвы и водоемов, здесь они активно размножаются и на¬капливаются в условиях повышенной температуры, высокой влажности и обилия засасываемых извне органических веществ.</a:t>
            </a:r>
          </a:p>
          <a:p>
            <a:r>
              <a:rPr lang="ru-RU" sz="1400">
                <a:latin typeface="Times New Roman" pitchFamily="18" charset="0"/>
              </a:rPr>
              <a:t>Сочетание высокой концентрации легио¬нелл в зараженной водной среде с формированием мелкодисперсного аэрозоля создает возможность эффективной реализации аспирационного меха¬низма передачи и попадания легионелл в нижние отделы легких, где происходит контакт с альвео¬лярными макрофагами, в которых вирулентные штаммы активно размножаются. В то же время от¬сутствие рецепторов, позволяющих легионеллам закрепиться в клетках мерцательного эпителия слизистой оболочки дыхательных путей, частично объясняет фактическое отсутствие передачи леги¬онелл от человека к человеку.</a:t>
            </a:r>
          </a:p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684213" y="836613"/>
            <a:ext cx="8064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</a:rPr>
              <a:t>При спорадическом легионеллезе и нозокомиальных вспышках заражение возможно при аспирации воды, контаминированной легионеллами, без образования аэрозоля. Это обусловлено повышенной восприимчивостью к легионеллезу лиц со сниженной иммунной реактивностью, на фоне сопутствующих заболеваний, иммуносупрессивной терапии и др. Клинически выраженное заболевание (легионеллезная пневмония) развивается только у 5-10% лиц, находившихся в зоне контаминированного легионеллами аэрозоля.</a:t>
            </a:r>
          </a:p>
          <a:p>
            <a:pPr algn="ctr"/>
            <a:r>
              <a:rPr lang="ru-RU" sz="1600">
                <a:latin typeface="Times New Roman" pitchFamily="18" charset="0"/>
              </a:rPr>
              <a:t>Спорадический легионеллез выявляют, как правило, у лиц среднего и пожилого возраста на фоне воздействия таких факторов риска, как курение, сопутствующие заболевания, иммуносупрессивная терапия, первичные и вторичные иммунодефициты.</a:t>
            </a:r>
          </a:p>
          <a:p>
            <a:pPr algn="ctr"/>
            <a:r>
              <a:rPr lang="ru-RU" sz="1600">
                <a:latin typeface="Times New Roman" pitchFamily="18" charset="0"/>
              </a:rPr>
              <a:t>В связи с этим, например, риск возникнове¬ния нозокомиального (внутрибольничного) легионеллеза определяется не только возможностью контаминации легионеллами систем водоснабжения, кондиционирования, медицинского оборудования, но и наличием большого числа высоко восприимчивых к инфекции лиц с нарушениями иммунного статуса. В отделениях онкологии или трансплантологии при контаминации легионеллами водных система частота легионеллеза в этиологической структуре нозокомиальных пневмоний составляет 15-20%, а летальность — 30-40%. Помимо L .pneumophila внутрибольничную инфекцию нижних дыхательных путей нередко вызывает L. micdadei (И. С. Тартаковский, 2005).</a:t>
            </a:r>
          </a:p>
          <a:p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958850" y="476250"/>
            <a:ext cx="7488238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Можно назвать возбудителя еще одного лихорадочного заболевания, распространение которого связано с использованием кондиционеров: W.F. Parott и W. Blyth (1980) описали вспышку гриппоподобного заболевания, в ходе которой заболело 7 из 26 рабочих типографии. Из фильтров увлажнителя воздуха в системе кондиционера был выделение. subtilis. Сыворотки крови больных давали положительную реакцию преципитации с данным микроорганизмом.</a:t>
            </a:r>
          </a:p>
          <a:p>
            <a:r>
              <a:rPr lang="ru-RU">
                <a:latin typeface="Times New Roman" pitchFamily="18" charset="0"/>
              </a:rPr>
              <a:t>Системы кондиционирования оказываются благоприятной средой для обитания и даже размножения таких условно-патогенных микроорганизмов, как актиномицеты, особенно Thermo- actinomycetes vulgaris, амебы Acanthamoeba и Naegleria. Исследования подтвердили связь между аллергией, именуемой мокрой лихорадкой (т. е. сверхчувствительность к вдыхаемым компонентам воздуха ми-кробиологического происхождения), и наличием в помещениях систем вентиляции и кондиционирования воздуха (В. P. Ager, J.A. Tickner, 1983).</a:t>
            </a:r>
          </a:p>
          <a:p>
            <a:r>
              <a:rPr lang="ru-RU">
                <a:latin typeface="Times New Roman" pitchFamily="18" charset="0"/>
              </a:rPr>
              <a:t>Таким образом, в условиях урбанизации инженерные системы, создающие искусственный климат в городских помещениях (водная и воздушная среда в этих системах), в определенных случаях могут способствовать реализации аспирационного механизма передачи возбудителя инфекции, который обусловливает отбор штаммов возбудителя, наиболее приспособленных к данному механизму, и становления новой инфекции.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Характеристика </a:t>
            </a:r>
            <a:r>
              <a:rPr lang="ru-RU" sz="2700" dirty="0" err="1" smtClean="0">
                <a:solidFill>
                  <a:srgbClr val="FF0000"/>
                </a:solidFill>
                <a:latin typeface="+mn-lt"/>
              </a:rPr>
              <a:t>техногенно-экологических</a:t>
            </a: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 ниш сапронозов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411288"/>
          <a:ext cx="8677275" cy="5156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9928"/>
                <a:gridCol w="4407700"/>
              </a:tblGrid>
              <a:tr h="767467">
                <a:tc>
                  <a:txBody>
                    <a:bodyPr/>
                    <a:lstStyle/>
                    <a:p>
                      <a:pPr marL="101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Условия существования возбудителя</a:t>
                      </a:r>
                      <a:endParaRPr lang="ru-RU" sz="1600" dirty="0"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Пути циркуляции, этиологический спектр инфекционных болезней</a:t>
                      </a:r>
                      <a:endParaRPr lang="ru-RU" sz="1600" dirty="0"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746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1. Системы водоснабжения, кондиционирования воздуха, вентиляции, охлаждения вод (бытовых и промышленных)</a:t>
                      </a:r>
                      <a:endParaRPr lang="ru-RU" sz="1600" dirty="0"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Заражение людей осуществляется водным и аэрозольным путем (</a:t>
                      </a:r>
                      <a:r>
                        <a:rPr lang="ru-RU" sz="1600" dirty="0" err="1"/>
                        <a:t>легионеллы</a:t>
                      </a:r>
                      <a:r>
                        <a:rPr lang="ru-RU" sz="1600" dirty="0"/>
                        <a:t>, ряд возбудителей кишечных инфекций, </a:t>
                      </a:r>
                      <a:r>
                        <a:rPr lang="ru-RU" sz="1600" dirty="0" err="1"/>
                        <a:t>псевдомо</a:t>
                      </a:r>
                      <a:r>
                        <a:rPr lang="ru-RU" sz="1600" dirty="0"/>
                        <a:t>- </a:t>
                      </a:r>
                      <a:r>
                        <a:rPr lang="ru-RU" sz="1600" dirty="0" err="1"/>
                        <a:t>нады</a:t>
                      </a:r>
                      <a:r>
                        <a:rPr lang="ru-RU" sz="1600" dirty="0"/>
                        <a:t> и др.)</a:t>
                      </a:r>
                      <a:endParaRPr lang="ru-RU" sz="1600" dirty="0"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8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2. Системы тепличных хозяйств; централизованного хранения (овощехранилища) и переработки продуктов; общественного питания (холодильные, морозильные камеры)</a:t>
                      </a:r>
                      <a:endParaRPr lang="ru-RU" sz="1600" dirty="0"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Заражение людей происходит пищевым путем в результате накопления возбудителя, как в самих пищевых продуктах, так и на оборудовании (</a:t>
                      </a:r>
                      <a:r>
                        <a:rPr lang="ru-RU" sz="1600" dirty="0" err="1"/>
                        <a:t>иерсиниозы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листериозы</a:t>
                      </a:r>
                      <a:r>
                        <a:rPr lang="ru-RU" sz="1600" dirty="0"/>
                        <a:t> и др.)</a:t>
                      </a:r>
                      <a:endParaRPr lang="ru-RU" sz="1600" dirty="0"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746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3. Системы замкнутого жизнеобеспечения человека</a:t>
                      </a:r>
                      <a:endParaRPr lang="ru-RU" sz="1600" dirty="0"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Подводные лодки, бункеры ракетных установок, космические корабли и их земные аналоги (тренажеры), где создаются совершенно особые условия циркуляции возбудителя</a:t>
                      </a:r>
                      <a:endParaRPr lang="ru-RU" sz="1600" dirty="0"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ВЫДЕЛЕНИЯ БАКТЕРИЙ </a:t>
            </a:r>
            <a:r>
              <a:rPr lang="ru-RU" sz="2400" dirty="0" smtClean="0"/>
              <a:t>РОДА </a:t>
            </a:r>
            <a:r>
              <a:rPr lang="ru-RU" sz="2400" dirty="0"/>
              <a:t>LEGIONELLA НА ПРОМЫШЛЕННЫХ </a:t>
            </a:r>
            <a:r>
              <a:rPr lang="ru-RU" sz="2400" dirty="0" smtClean="0"/>
              <a:t> И  </a:t>
            </a:r>
            <a:r>
              <a:rPr lang="ru-RU" sz="2400" dirty="0"/>
              <a:t>КОММУНАЛЬНЫХ ОБЪЕКТАХ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229599" cy="453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553"/>
                <a:gridCol w="2435024"/>
                <a:gridCol w="2435024"/>
                <a:gridCol w="711843"/>
                <a:gridCol w="690140"/>
                <a:gridCol w="643015"/>
              </a:tblGrid>
              <a:tr h="9156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Объекты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исследования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Место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отбора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Кол-во проб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Кол-во штампов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62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ТЕЦ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Механические угольные фильтры(вода)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</a:tr>
              <a:tr h="35967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16.7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</a:tr>
              <a:tr h="5392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Железнодорожный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транспорт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Накопительные резервуары воды, питьевые титаны (вода)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6.3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</a:tr>
              <a:tr h="53924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Промышленные предприятия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Система рецикуляторного типа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Оборотные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риформинга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градирни (вода)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12.7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</a:tr>
              <a:tr h="1373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централизованные системы кондиционирования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Система кондиционирования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(вода и смывы)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</a:tr>
              <a:tr h="5392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Коммунальные объекты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Фонтаны, бассейны, душевые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(вода, смывы)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8" marR="6696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963613"/>
          <a:ext cx="8229600" cy="556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57256"/>
                <a:gridCol w="1143008"/>
                <a:gridCol w="1428760"/>
                <a:gridCol w="1508736"/>
                <a:gridCol w="1645920"/>
                <a:gridCol w="1645920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Признак</a:t>
                      </a:r>
                      <a:endParaRPr lang="ru-RU" sz="1200" dirty="0">
                        <a:latin typeface="Times New Roman"/>
                        <a:ea typeface="Arial Unicode MS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Основной резервуар возбудителя — почва (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клостридиозы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, сибирская язва,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листериоз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, актиномикоз,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гистоплазмоз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, бластомикоз,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кокцидиоидоми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- коз, цереус-инфекция,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псевдомоноз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клебсиеллез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протеоз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морганеллез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энтеробактериоз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эрвиниоз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, гафния- и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провиденция-инфекции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микобактериозы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, вызываемые нетуберкулезными микобактериями (НТМБ) и др.)</a:t>
                      </a:r>
                      <a:endParaRPr lang="ru-RU" sz="1400" b="0" dirty="0">
                        <a:latin typeface="Times New Roman"/>
                        <a:ea typeface="Arial Unicode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/>
                        <a:ea typeface="Arial Unicode MS"/>
                      </a:endParaRPr>
                    </a:p>
                  </a:txBody>
                  <a:tcPr marL="0" marR="0" marT="0" marB="0"/>
                </a:tc>
              </a:tr>
              <a:tr h="1375182">
                <a:tc>
                  <a:txBody>
                    <a:bodyPr/>
                    <a:lstStyle/>
                    <a:p>
                      <a:pPr algn="l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Arial Unicode MS"/>
                        </a:rPr>
                        <a:t>определение</a:t>
                      </a:r>
                      <a:endParaRPr lang="ru-RU" sz="1100" b="1" dirty="0">
                        <a:latin typeface="Times New Roman"/>
                        <a:ea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Столбняк — острое инфекционное заболевание человека и животных из группы раневых анаэробных инфекций. Характеризуется токсическим поражением нервной системы, проявляющимся в виде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клонико-то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нических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судорог скелетной мускулатуры с возможным нарушением дыхания </a:t>
                      </a:r>
                      <a:endParaRPr lang="ru-RU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Острая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сапрозоо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-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нозная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 инфекция, протекающая с выраженной интоксикацией, преимущественно в виде кожной формы с образованием карбункулов, реже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генерализованных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 форм с поражением легких, кишечника, развитием сепсиса</a:t>
                      </a:r>
                      <a:endParaRPr lang="ru-RU" sz="1200" dirty="0">
                        <a:latin typeface="Times New Roman"/>
                        <a:ea typeface="Arial Unicode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Сапронозный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глубокий, системный, микоз с аспирационным механизмом передачи 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Сапронозный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глубокий, системный, хронический микоз с аспирационным механизмом передачи возбудителя. Характерно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Сапронозный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 системный, или глубокий, микоз с аспирационным механизмом передачи возбудителя. Характеризуется преимущественным поражением дыхательных путей</a:t>
                      </a:r>
                      <a:endParaRPr lang="ru-RU" sz="1200" dirty="0">
                        <a:latin typeface="Times New Roman"/>
                        <a:ea typeface="Arial Unicode M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0" y="642938"/>
          <a:ext cx="6096000" cy="1016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1. Почвенные</a:t>
                      </a:r>
                      <a:endParaRPr lang="ru-RU" sz="1600" i="1" dirty="0">
                        <a:latin typeface="Times New Roman"/>
                        <a:ea typeface="Arial Unicode M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40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785813"/>
          <a:ext cx="8229600" cy="510063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Признак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Основной резервуар возбудителя — в и </a:t>
                      </a:r>
                      <a:r>
                        <a:rPr lang="ru-RU" sz="1200" dirty="0" err="1"/>
                        <a:t>альбинолитическая</a:t>
                      </a:r>
                      <a:r>
                        <a:rPr lang="ru-RU" sz="1200" dirty="0"/>
                        <a:t> инфекции, </a:t>
                      </a:r>
                      <a:r>
                        <a:rPr lang="ru-RU" sz="1200" dirty="0" err="1"/>
                        <a:t>эдва</a:t>
                      </a:r>
                      <a:endParaRPr lang="ru-RU" sz="1200" dirty="0"/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ода (</a:t>
                      </a:r>
                      <a:r>
                        <a:rPr lang="ru-RU" sz="1200" dirty="0" err="1"/>
                        <a:t>легионеллез</a:t>
                      </a:r>
                      <a:r>
                        <a:rPr lang="ru-RU" sz="1200" dirty="0"/>
                        <a:t>, холера Эль-Тор, </a:t>
                      </a:r>
                      <a:r>
                        <a:rPr lang="ru-RU" sz="1200" dirty="0" err="1"/>
                        <a:t>НАГ-инфекция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мелиоидоз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аэромоноз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плезиомоноз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парагемолитическая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здсиеллез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микобактериозы</a:t>
                      </a:r>
                      <a:r>
                        <a:rPr lang="ru-RU" sz="1200" dirty="0"/>
                        <a:t>, вызываемые нетуберкулезными микобактериями (НТМБ) и др.)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7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Репрезентативные</a:t>
                      </a:r>
                      <a:endParaRPr lang="ru-RU" sz="1200" dirty="0"/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болезни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Легионеллез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Холера Эль-Тор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НАГ-инфекция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Мелиоидоз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 smtClean="0"/>
                        <a:t>Определение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Острое бактериальное инфекционное заболевание, обусловленное различными видами </a:t>
                      </a:r>
                      <a:r>
                        <a:rPr lang="ru-RU" sz="1200" dirty="0" err="1"/>
                        <a:t>легионелл</a:t>
                      </a:r>
                      <a:r>
                        <a:rPr lang="ru-RU" sz="1200" dirty="0"/>
                        <a:t>. Характеризуется лихорадкой, выраженной общей интоксикацией, преимущественным поражением легких с тяжелым течением, а также нарушениями функций ЦНС, почек, органов пищеварения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Инфекция </a:t>
                      </a:r>
                      <a:r>
                        <a:rPr lang="ru-RU" sz="1200" dirty="0" err="1"/>
                        <a:t>сапроантропонозного</a:t>
                      </a:r>
                      <a:r>
                        <a:rPr lang="ru-RU" sz="1200" dirty="0"/>
                        <a:t> характера с возможностью заражения людей при употреблении в пищу сырых или термически недостаточно обработанных ракообразных, моллюсков, рыбы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Инфекция </a:t>
                      </a:r>
                      <a:r>
                        <a:rPr lang="ru-RU" sz="1200" dirty="0" err="1"/>
                        <a:t>сапроантропонозного</a:t>
                      </a:r>
                      <a:r>
                        <a:rPr lang="ru-RU" sz="1200" dirty="0"/>
                        <a:t> характера, вызываемая представителями </a:t>
                      </a:r>
                      <a:r>
                        <a:rPr lang="en-US" sz="1200" dirty="0"/>
                        <a:t>V. </a:t>
                      </a:r>
                      <a:r>
                        <a:rPr lang="en-US" sz="1200" dirty="0" err="1"/>
                        <a:t>cholerae</a:t>
                      </a:r>
                      <a:r>
                        <a:rPr lang="ru-RU" sz="1200" dirty="0"/>
                        <a:t>, не принадлежащими к 01 (классической) серологической группе, по специфичности </a:t>
                      </a:r>
                      <a:r>
                        <a:rPr lang="ru-RU" sz="1200" dirty="0" err="1"/>
                        <a:t>О-антигена</a:t>
                      </a:r>
                      <a:r>
                        <a:rPr lang="ru-RU" sz="1200" dirty="0"/>
                        <a:t> подразделены на 90 самостоятельных </a:t>
                      </a:r>
                      <a:r>
                        <a:rPr lang="ru-RU" sz="1200" dirty="0" err="1"/>
                        <a:t>сероваров</a:t>
                      </a:r>
                      <a:r>
                        <a:rPr lang="ru-RU" sz="1200" dirty="0"/>
                        <a:t>, часть из которых (02, 05, 08, 09, 017, 034, 037, 047, 050) способна вызывать кишечные заболевания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Сапрозоонозная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природно-ан</a:t>
                      </a:r>
                      <a:r>
                        <a:rPr lang="ru-RU" sz="1200" dirty="0"/>
                        <a:t>- </a:t>
                      </a:r>
                      <a:r>
                        <a:rPr lang="ru-RU" sz="1200" dirty="0" err="1"/>
                        <a:t>тропургическая</a:t>
                      </a:r>
                      <a:r>
                        <a:rPr lang="ru-RU" sz="1200" dirty="0"/>
                        <a:t> бактериальная инфекционная болезнь с фекально-оральным механизмом передачи возбудителя. Характерны явления сепсиса и абсцессы в органах и тканях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 smtClean="0"/>
                        <a:t>Возбудитель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Грамотрицательные аэробные подвижные бактерии рода </a:t>
                      </a:r>
                      <a:r>
                        <a:rPr lang="en-US" sz="1200" dirty="0" err="1"/>
                        <a:t>Legionella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семейства </a:t>
                      </a:r>
                      <a:r>
                        <a:rPr lang="en-US" sz="1200" dirty="0" err="1"/>
                        <a:t>Legionellaceae</a:t>
                      </a:r>
                      <a:r>
                        <a:rPr lang="en-US" sz="1200" dirty="0"/>
                        <a:t>. </a:t>
                      </a:r>
                      <a:r>
                        <a:rPr lang="ru-RU" sz="1200" dirty="0"/>
                        <a:t>Известно &gt; 40 видов </a:t>
                      </a:r>
                      <a:r>
                        <a:rPr lang="ru-RU" sz="1200" dirty="0" err="1"/>
                        <a:t>легионелл</a:t>
                      </a:r>
                      <a:r>
                        <a:rPr lang="ru-RU" sz="1200" dirty="0"/>
                        <a:t>; для человека патогенно 22 вида. Наиболее частый возбудитель (более 90%) — </a:t>
                      </a:r>
                      <a:r>
                        <a:rPr lang="en-US" sz="1200" dirty="0"/>
                        <a:t>L. </a:t>
                      </a:r>
                      <a:r>
                        <a:rPr lang="en-US" sz="1200" dirty="0" err="1"/>
                        <a:t>pneumophila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V. cholerae </a:t>
                      </a:r>
                      <a:r>
                        <a:rPr lang="ru-RU" sz="1200"/>
                        <a:t>биовар </a:t>
                      </a:r>
                      <a:r>
                        <a:rPr lang="en-US" sz="1200"/>
                        <a:t>eltor </a:t>
                      </a:r>
                      <a:r>
                        <a:rPr lang="ru-RU" sz="1200"/>
                        <a:t>(вирулентные, слабовирулентные и авирулентные формы). Ген образования экзотоксина независимо от его экспрессии отличает потенциально патогенные (эпидемические) от свободно живущих холерных вибрионов той же серологической группы 01. В естественных условиях возможен обмен генетической информацией между клиническими и свободно живущими холерными вибрионами</a:t>
                      </a:r>
                      <a:endParaRPr lang="ru-RU" sz="12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Бактерии, не агглютинируемые противохолерной О-сыворот- кой — НАГ-вибрионы. Вызывают сходные с холерой заболевания. Кроме стабильного эндотоксина, выделяющегося при разрушении микроорганизма, НАГ-вибри- оны образуют термолабильный эндотоксин и способны вызывать холероподобные заболевания</a:t>
                      </a:r>
                      <a:endParaRPr lang="ru-RU" sz="12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Мелкая аэробная </a:t>
                      </a:r>
                      <a:r>
                        <a:rPr lang="ru-RU" sz="1200" dirty="0" err="1"/>
                        <a:t>грамотри</a:t>
                      </a:r>
                      <a:r>
                        <a:rPr lang="ru-RU" sz="1200" dirty="0"/>
                        <a:t>- </a:t>
                      </a:r>
                      <a:r>
                        <a:rPr lang="ru-RU" sz="1200" dirty="0" err="1"/>
                        <a:t>цательная</a:t>
                      </a:r>
                      <a:r>
                        <a:rPr lang="ru-RU" sz="1200" dirty="0"/>
                        <a:t> подвижная палочка </a:t>
                      </a:r>
                      <a:r>
                        <a:rPr lang="en-US" sz="1200" dirty="0"/>
                        <a:t>Pseudomonas </a:t>
                      </a:r>
                      <a:r>
                        <a:rPr lang="en-US" sz="1200" dirty="0" err="1"/>
                        <a:t>pseudomallei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из семейства </a:t>
                      </a:r>
                      <a:r>
                        <a:rPr lang="en-US" sz="1200" dirty="0" err="1"/>
                        <a:t>Pseudomonadaceae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рода </a:t>
                      </a:r>
                      <a:r>
                        <a:rPr lang="en-US" sz="1200" dirty="0"/>
                        <a:t>Pseudomonas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7438" name="Прямоугольник 4"/>
          <p:cNvSpPr>
            <a:spLocks noChangeArrowheads="1"/>
          </p:cNvSpPr>
          <p:nvPr/>
        </p:nvSpPr>
        <p:spPr bwMode="auto">
          <a:xfrm>
            <a:off x="3857625" y="285750"/>
            <a:ext cx="1233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Book Antiqua" pitchFamily="18" charset="0"/>
              </a:rPr>
              <a:t>2. Водные</a:t>
            </a:r>
            <a:endParaRPr lang="ru-RU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762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1800" i="1" dirty="0" err="1" smtClean="0">
                <a:solidFill>
                  <a:srgbClr val="FF0000"/>
                </a:solidFill>
                <a:effectLst/>
              </a:rPr>
              <a:t>Зоофильные</a:t>
            </a:r>
            <a:r>
              <a:rPr lang="ru-RU" sz="1800" dirty="0" smtClean="0">
                <a:solidFill>
                  <a:srgbClr val="FF0000"/>
                </a:solidFill>
                <a:effectLst/>
              </a:rPr>
              <a:t> (</a:t>
            </a:r>
            <a:r>
              <a:rPr sz="1800" i="1" dirty="0" err="1" smtClean="0">
                <a:solidFill>
                  <a:srgbClr val="FF0000"/>
                </a:solidFill>
                <a:effectLst/>
              </a:rPr>
              <a:t>сапрозоонозные</a:t>
            </a:r>
            <a:r>
              <a:rPr sz="1800" i="1" dirty="0" smtClean="0">
                <a:solidFill>
                  <a:srgbClr val="FF0000"/>
                </a:solidFill>
                <a:effectLst/>
              </a:rPr>
              <a:t>)</a:t>
            </a:r>
            <a:endParaRPr lang="ru-RU" sz="18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071563"/>
          <a:ext cx="8286750" cy="56689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1001"/>
                <a:gridCol w="2085269"/>
                <a:gridCol w="2085269"/>
                <a:gridCol w="2085269"/>
              </a:tblGrid>
              <a:tr h="91444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Признак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Основной резервуар возбудителя — внешняя среда и животные (лептоспирозы, </a:t>
                      </a:r>
                      <a:r>
                        <a:rPr lang="ru-RU" sz="1200" dirty="0" err="1"/>
                        <a:t>псевдотуберкулез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мелиоидоз</a:t>
                      </a:r>
                      <a:r>
                        <a:rPr lang="ru-RU" sz="1200" dirty="0"/>
                        <a:t>, синегнойная и </a:t>
                      </a:r>
                      <a:r>
                        <a:rPr lang="ru-RU" sz="1200" dirty="0" err="1"/>
                        <a:t>парагемолитическая</a:t>
                      </a:r>
                      <a:r>
                        <a:rPr lang="ru-RU" sz="1200" dirty="0"/>
                        <a:t> инфекции; инфекции, вызванные бактериями рода </a:t>
                      </a:r>
                      <a:r>
                        <a:rPr lang="en-US" sz="1200" dirty="0" err="1"/>
                        <a:t>Shewanella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 др.)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42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Репрезентативные</a:t>
                      </a:r>
                      <a:endParaRPr lang="ru-RU" sz="1200" dirty="0"/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болезни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Лептоспирозы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Псевдотуберкулез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Синегнойная инфекция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00337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 smtClean="0"/>
                        <a:t>Определение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Острые зоонозные природно-очаговые инфекции с выраженными </a:t>
                      </a:r>
                      <a:r>
                        <a:rPr lang="ru-RU" sz="1200" dirty="0" err="1"/>
                        <a:t>сапрофитическими</a:t>
                      </a:r>
                      <a:r>
                        <a:rPr lang="ru-RU" sz="1200" dirty="0"/>
                        <a:t> свойствами, вызванные патогенными представителями рода </a:t>
                      </a:r>
                      <a:r>
                        <a:rPr lang="en-US" sz="1200" dirty="0" err="1"/>
                        <a:t>Leptospira</a:t>
                      </a:r>
                      <a:r>
                        <a:rPr lang="en-US" sz="1200" dirty="0"/>
                        <a:t>. </a:t>
                      </a:r>
                      <a:r>
                        <a:rPr lang="ru-RU" sz="1200" dirty="0"/>
                        <a:t>Характеризуются </a:t>
                      </a:r>
                      <a:r>
                        <a:rPr lang="ru-RU" sz="1200" dirty="0" err="1"/>
                        <a:t>полиорганностью</a:t>
                      </a:r>
                      <a:r>
                        <a:rPr lang="ru-RU" sz="1200" dirty="0"/>
                        <a:t> поражений (преимущественно почек, печени и нервной системы), сопровождаются развитием интоксикации, геморрагического синдрома и нередко желтухи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Сапрозооантропонозное</a:t>
                      </a:r>
                      <a:r>
                        <a:rPr lang="ru-RU" sz="1200" dirty="0"/>
                        <a:t> инфекционное заболевание, характеризующееся </a:t>
                      </a:r>
                      <a:r>
                        <a:rPr lang="ru-RU" sz="1200" dirty="0" err="1"/>
                        <a:t>полиорганностью</a:t>
                      </a:r>
                      <a:r>
                        <a:rPr lang="ru-RU" sz="1200" dirty="0"/>
                        <a:t> клинических проявлений с частым поражением ЖКТ, разнообразной токсико-аллергической симптоматикой, склонностью к генерализации, затяжному и хроническому течению с возможным формированием иммунопатологических состояний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Сапрозооантропонозное</a:t>
                      </a:r>
                      <a:r>
                        <a:rPr lang="ru-RU" sz="1200" dirty="0"/>
                        <a:t> инфекционное заболевание, характеризующееся </a:t>
                      </a:r>
                      <a:r>
                        <a:rPr lang="ru-RU" sz="1200" dirty="0" err="1"/>
                        <a:t>полиорганностью</a:t>
                      </a:r>
                      <a:r>
                        <a:rPr lang="ru-RU" sz="1200" dirty="0"/>
                        <a:t> клинических (чаще гнойно-септических) проявлений (пневмония, тромбофлебит, септицемия и др.) с высокой летальностью (до 80%)</a:t>
                      </a:r>
                      <a:endParaRPr lang="ru-RU" sz="1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i="1" dirty="0" err="1" smtClean="0">
                <a:solidFill>
                  <a:srgbClr val="FF0000"/>
                </a:solidFill>
              </a:rPr>
              <a:t>Фитофильные</a:t>
            </a:r>
            <a:r>
              <a:rPr lang="ru-RU" sz="2400" dirty="0" smtClean="0">
                <a:solidFill>
                  <a:srgbClr val="FF0000"/>
                </a:solidFill>
              </a:rPr>
              <a:t> (</a:t>
            </a:r>
            <a:r>
              <a:rPr sz="2400" i="1" dirty="0" err="1" smtClean="0">
                <a:solidFill>
                  <a:srgbClr val="FF0000"/>
                </a:solidFill>
              </a:rPr>
              <a:t>сапрофитонозные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714375"/>
          <a:ext cx="8286750" cy="56276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28826"/>
                <a:gridCol w="3178991"/>
                <a:gridCol w="3178991"/>
              </a:tblGrid>
              <a:tr h="1076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Признак</a:t>
                      </a:r>
                      <a:endParaRPr lang="ru-RU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Основной резервуар возбудителя — внешняя среда и растения (</a:t>
                      </a:r>
                      <a:r>
                        <a:rPr lang="ru-RU" sz="1400" dirty="0" err="1"/>
                        <a:t>эрвиниозы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листериозы</a:t>
                      </a:r>
                      <a:r>
                        <a:rPr lang="ru-RU" sz="1400" dirty="0"/>
                        <a:t> — см. выше, некоторые </a:t>
                      </a:r>
                      <a:r>
                        <a:rPr lang="ru-RU" sz="1400" dirty="0" err="1"/>
                        <a:t>псевдомонозы</a:t>
                      </a:r>
                      <a:r>
                        <a:rPr lang="ru-RU" sz="1400" dirty="0"/>
                        <a:t> (</a:t>
                      </a:r>
                      <a:r>
                        <a:rPr lang="en-US" sz="1400" dirty="0"/>
                        <a:t>Р. </a:t>
                      </a:r>
                      <a:r>
                        <a:rPr lang="en-US" sz="1400" dirty="0" err="1"/>
                        <a:t>cepacia</a:t>
                      </a:r>
                      <a:r>
                        <a:rPr lang="ru-RU" sz="1400" dirty="0"/>
                        <a:t>, </a:t>
                      </a:r>
                      <a:r>
                        <a:rPr lang="en-US" sz="1400" dirty="0"/>
                        <a:t>Р. </a:t>
                      </a:r>
                      <a:r>
                        <a:rPr lang="en-US" sz="1400" dirty="0" err="1"/>
                        <a:t>fluorescens</a:t>
                      </a:r>
                      <a:r>
                        <a:rPr lang="en-US" sz="1400" dirty="0"/>
                        <a:t>))</a:t>
                      </a:r>
                      <a:endParaRPr lang="ru-RU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717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Репрезентативные</a:t>
                      </a:r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болезни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Эрвиниозы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Псевдомонозы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Р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cepacia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, Р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fluorescens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1743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Бактериальная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сапрофитонозная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инфекция, способная в условиях ЛПУ вызывать серьезные септические осложнения (ИСМП) у людей вплоть до тяжелых флебитов и частых летальных исходов (при попадании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инфузионные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растворы)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Сапрозооантропонозные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инфекционные заболевания, характеризующиеся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полиорганностью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клинических (чаще гнойно-септических — остеомиелиты, эндокардиты и др.) проявлений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430507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300"/>
                        </a:spcAft>
                      </a:pP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Возбудитель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Эрвиния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Erwinia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— род бактерий из семейства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Enterobacteriaceae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Грамотрицательные палочки 1-3 мкм длиной и 0,5-1 мкм в диаметре. Подвижны,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жгутикование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перитрихи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альное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(кроме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Е.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stewartii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Гетеротрофы, факультативные анаэробы.</a:t>
                      </a:r>
                    </a:p>
                    <a:p>
                      <a:pPr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Типовой вид —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Erwinia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amylovora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Прямые или искривленные с закругленными концами грамотрицательные подвижные палочки 1-5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0,5- 1,0 мкм.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Хемоорганогетеротрофы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аэробы, факультативные анаэробы. Растут в широком диапазоне температур (4-42 °С), оптимальная температура роста — 37 °С. Продуцируют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бактериоцины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(белки, оказывающие бактерицидный эффект на микроорганизмы аналогичного или генетически близкого вида). Некоторые штаммы осуществляют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биодеструкцию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углеводородов, в том числе формальдегида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39223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Резервуар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 источники</a:t>
                      </a:r>
                    </a:p>
                    <a:p>
                      <a:pPr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инфекции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Ассоциированы с растениями: эпифиты,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сапротрофы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фитопатогены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 Развитию способствует повышенная влажность почвы. В США и др. странах большое количество (&gt; 10 тыс. т/год) антибиотиков (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/б)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широкого спектра действия (тетрациклин, стрептомицин и др.) используется в качестве пестицидов. Гены устойчивости к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/б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могут взаимно передаваться от широко распространенной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Е. coli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Е.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amylovora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. Е. coli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интенсивно колонизируют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филлосферу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растений, длительно сохраняясь как в вегетирующей культуре, так и на срезанных листьях. Таким образом сформированные штаммы / </a:t>
                      </a:r>
                      <a:r>
                        <a:rPr lang="uk-UA" sz="1200" dirty="0" err="1">
                          <a:latin typeface="Times New Roman" pitchFamily="18" charset="0"/>
                          <a:cs typeface="Times New Roman" pitchFamily="18" charset="0"/>
                        </a:rPr>
                        <a:t>нту</a:t>
                      </a: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uk-UA" sz="1200" dirty="0" err="1">
                          <a:latin typeface="Times New Roman" pitchFamily="18" charset="0"/>
                          <a:cs typeface="Times New Roman" pitchFamily="18" charset="0"/>
                        </a:rPr>
                        <a:t>нміга</a:t>
                      </a: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наиболее опасны </a:t>
                      </a: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uk-UA" sz="1200" dirty="0" err="1">
                          <a:latin typeface="Times New Roman" pitchFamily="18" charset="0"/>
                          <a:cs typeface="Times New Roman" pitchFamily="18" charset="0"/>
                        </a:rPr>
                        <a:t>качеі</a:t>
                      </a: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гие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ІІСМІІ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Распространены повсеместно в природе, почве, воде, растениях, животных (включая человека). Помимо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Pseudomonas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aeruginosa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 внутрибольничной патологии начинают играть роль и другие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псевдомонады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Р.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cepacia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, Р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fluorescens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, Р.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maltophilia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, Р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testosteroni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, Р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putida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Всего способны поражать человека 16 видов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псевдомонад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&gt; ранее считавшихся истинными сапрофитами, или фито-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иатогспими</a:t>
                      </a:r>
                      <a:endParaRPr lang="ru-RU" sz="12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/>
          <a:srcRect t="24487"/>
          <a:stretch/>
        </p:blipFill>
        <p:spPr bwMode="auto">
          <a:xfrm>
            <a:off x="387350" y="3995738"/>
            <a:ext cx="4760913" cy="252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938463"/>
            <a:ext cx="299085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49275"/>
            <a:ext cx="381000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5580063" y="1412875"/>
            <a:ext cx="2682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Столбняк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116013" y="1268413"/>
            <a:ext cx="73437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 1969 году японские ученые анализировали заболеваемость столбняком в мире и обратили внимание, что заболеваемость в разных точках мира значительно отличается. Мы говорим не о смертности, которая, несомненно, находится в прямой зависимости от экономического развития государства, в котором регистрируется и качества оказания медицинской помощи. Проведя анализ, специалисты из Японии пришли к выводу, что выявленная заболеваемость регистрируется в странах, где превалирует «черноземная» почва и как следствие развита сельскохозяйственная деятельность.</a:t>
            </a:r>
          </a:p>
          <a:p>
            <a:r>
              <a:rPr lang="ru-RU">
                <a:latin typeface="Times New Roman" pitchFamily="18" charset="0"/>
              </a:rPr>
              <a:t>В связи с этим ученые разделили государства на те, которые имеют высокий риск заболеваемости и более низкий шанс заболеть столбняком. Территория Донецкой Народной Республики (ДНР) относится к районам с высоким риском заболеть, как в связи с составом почвы, так и с профессиональным контингентом (шахтеры, металлурги и другие).</a:t>
            </a: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Диаграмма 3"/>
          <p:cNvGraphicFramePr>
            <a:graphicFrameLocks/>
          </p:cNvGraphicFramePr>
          <p:nvPr/>
        </p:nvGraphicFramePr>
        <p:xfrm>
          <a:off x="271463" y="138113"/>
          <a:ext cx="8742362" cy="4494212"/>
        </p:xfrm>
        <a:graphic>
          <a:graphicData uri="http://schemas.openxmlformats.org/presentationml/2006/ole">
            <p:oleObj spid="_x0000_s22529" r:id="rId3" imgW="8742422" imgH="4493141" progId="Excel.Chart.8">
              <p:embed/>
            </p:oleObj>
          </a:graphicData>
        </a:graphic>
      </p:graphicFrame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250825" y="5013325"/>
            <a:ext cx="878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Анализируя </a:t>
            </a:r>
            <a:r>
              <a:rPr lang="ru-RU" u="sng">
                <a:latin typeface="Times New Roman" pitchFamily="18" charset="0"/>
              </a:rPr>
              <a:t>заболеваемость столбняком в Донецком регионе с 1971 по 2020 года</a:t>
            </a:r>
            <a:r>
              <a:rPr lang="ru-RU">
                <a:latin typeface="Times New Roman" pitchFamily="18" charset="0"/>
              </a:rPr>
              <a:t>, отмечаем периодичность в 3-5 лет </a:t>
            </a:r>
            <a:r>
              <a:rPr lang="en-US">
                <a:latin typeface="Book Antiqua" pitchFamily="18" charset="0"/>
              </a:rPr>
              <a:t>.</a:t>
            </a:r>
            <a:r>
              <a:rPr lang="ru-RU">
                <a:latin typeface="Times New Roman" pitchFamily="18" charset="0"/>
              </a:rPr>
              <a:t>Самая высокая заболеваемость регистрировалась в 1971 году 0,2 случая на 100тыс. населения, а в 2020 году уже выявлен 1 случай заболевания у ребенка 8 лет.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</TotalTime>
  <Words>2466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Arial Unicode MS</vt:lpstr>
      <vt:lpstr>Апекс</vt:lpstr>
      <vt:lpstr>Апекс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Столбняк, бешенство</dc:title>
  <dc:creator>1</dc:creator>
  <cp:lastModifiedBy>lesnichenko</cp:lastModifiedBy>
  <cp:revision>45</cp:revision>
  <dcterms:created xsi:type="dcterms:W3CDTF">2015-09-08T04:44:12Z</dcterms:created>
  <dcterms:modified xsi:type="dcterms:W3CDTF">2020-11-02T11:29:53Z</dcterms:modified>
</cp:coreProperties>
</file>