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28"/>
  </p:notesMasterIdLst>
  <p:sldIdLst>
    <p:sldId id="256" r:id="rId2"/>
    <p:sldId id="320" r:id="rId3"/>
    <p:sldId id="321" r:id="rId4"/>
    <p:sldId id="323" r:id="rId5"/>
    <p:sldId id="294" r:id="rId6"/>
    <p:sldId id="308" r:id="rId7"/>
    <p:sldId id="314" r:id="rId8"/>
    <p:sldId id="257" r:id="rId9"/>
    <p:sldId id="266" r:id="rId10"/>
    <p:sldId id="265" r:id="rId11"/>
    <p:sldId id="286" r:id="rId12"/>
    <p:sldId id="276" r:id="rId13"/>
    <p:sldId id="284" r:id="rId14"/>
    <p:sldId id="288" r:id="rId15"/>
    <p:sldId id="289" r:id="rId16"/>
    <p:sldId id="291" r:id="rId17"/>
    <p:sldId id="290" r:id="rId18"/>
    <p:sldId id="292" r:id="rId19"/>
    <p:sldId id="315" r:id="rId20"/>
    <p:sldId id="316" r:id="rId21"/>
    <p:sldId id="318" r:id="rId22"/>
    <p:sldId id="319" r:id="rId23"/>
    <p:sldId id="324" r:id="rId24"/>
    <p:sldId id="283" r:id="rId25"/>
    <p:sldId id="325" r:id="rId26"/>
    <p:sldId id="285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5"/>
      <c:rAngAx val="0"/>
      <c:perspective val="7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8.1018414364871061E-2"/>
          <c:w val="0.96083333333333332"/>
          <c:h val="0.918981585635128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pattFill prst="pct90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1"/>
            <c:bubble3D val="0"/>
            <c:explosion val="14"/>
            <c:spPr>
              <a:pattFill prst="diagBrick">
                <a:fgClr>
                  <a:srgbClr val="FF0000"/>
                </a:fgClr>
                <a:bgClr>
                  <a:schemeClr val="bg1"/>
                </a:bgClr>
              </a:pattFill>
            </c:spPr>
          </c:dPt>
          <c:dPt>
            <c:idx val="2"/>
            <c:bubble3D val="0"/>
            <c:explosion val="0"/>
          </c:dPt>
          <c:dLbls>
            <c:dLbl>
              <c:idx val="0"/>
              <c:layout>
                <c:manualLayout>
                  <c:x val="0"/>
                  <c:y val="-0.27908490605340996"/>
                </c:manualLayout>
              </c:layout>
              <c:tx>
                <c:rich>
                  <a:bodyPr/>
                  <a:lstStyle/>
                  <a:p>
                    <a:r>
                      <a:rPr lang="ru-RU" sz="2800" dirty="0">
                        <a:solidFill>
                          <a:srgbClr val="FF0000"/>
                        </a:solidFill>
                      </a:rPr>
                      <a:t>ВНАД
10%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4149455091991881E-3"/>
                  <c:y val="8.0475148939715871E-2"/>
                </c:manualLayout>
              </c:layout>
              <c:tx>
                <c:rich>
                  <a:bodyPr/>
                  <a:lstStyle/>
                  <a:p>
                    <a:r>
                      <a:rPr lang="ru-RU" sz="2400" baseline="0" dirty="0" err="1" smtClean="0">
                        <a:solidFill>
                          <a:srgbClr val="FF0000"/>
                        </a:solidFill>
                      </a:rPr>
                      <a:t>Метабо-лический</a:t>
                    </a:r>
                    <a:r>
                      <a:rPr lang="ru-RU" sz="2400" baseline="0" dirty="0" smtClean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ru-RU" sz="2400" baseline="0" dirty="0">
                        <a:solidFill>
                          <a:srgbClr val="FF0000"/>
                        </a:solidFill>
                      </a:rPr>
                      <a:t>синдром
8%</a:t>
                    </a:r>
                    <a:endParaRPr lang="ru-RU" sz="24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988493412236399E-2"/>
                  <c:y val="-0.303498484065377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819991485705128E-2"/>
                  <c:y val="-3.458975572762446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2100" b="1" i="1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4"/>
                <c:pt idx="0">
                  <c:v>ВНАД</c:v>
                </c:pt>
                <c:pt idx="1">
                  <c:v>Метаболический синдром</c:v>
                </c:pt>
                <c:pt idx="2">
                  <c:v>Здоровые</c:v>
                </c:pt>
                <c:pt idx="3">
                  <c:v>Иная патология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</c:v>
                </c:pt>
                <c:pt idx="1">
                  <c:v>45</c:v>
                </c:pt>
                <c:pt idx="2">
                  <c:v>336</c:v>
                </c:pt>
                <c:pt idx="3">
                  <c:v>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290113452188007"/>
          <c:y val="4.2253521126760563E-2"/>
          <c:w val="0.85089141004862234"/>
          <c:h val="0.730382293762575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Группа ВНАД и МС</c:v>
                </c:pt>
              </c:strCache>
            </c:strRef>
          </c:tx>
          <c:spPr>
            <a:solidFill>
              <a:srgbClr val="9999FF"/>
            </a:solidFill>
            <a:ln w="1443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4844465335157305E-4"/>
                  <c:y val="-6.9359455597423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2320753297066223E-3"/>
                  <c:y val="-4.7635487562999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013696045775428E-2"/>
                  <c:y val="9.0727657190260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948135043570911E-3"/>
                  <c:y val="7.6822436329325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8872">
                <a:noFill/>
              </a:ln>
            </c:spPr>
            <c:txPr>
              <a:bodyPr/>
              <a:lstStyle/>
              <a:p>
                <a:pPr>
                  <a:defRPr sz="1591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 и более  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4</c:v>
                </c:pt>
                <c:pt idx="1">
                  <c:v>43</c:v>
                </c:pt>
                <c:pt idx="2">
                  <c:v>34</c:v>
                </c:pt>
                <c:pt idx="3">
                  <c:v>17</c:v>
                </c:pt>
              </c:numCache>
            </c:numRef>
          </c:val>
        </c:ser>
        <c:ser>
          <c:idx val="4"/>
          <c:order val="1"/>
          <c:tx>
            <c:strRef>
              <c:f>Sheet1!$A$3</c:f>
              <c:strCache>
                <c:ptCount val="1"/>
                <c:pt idx="0">
                  <c:v>Группа контроля</c:v>
                </c:pt>
              </c:strCache>
            </c:strRef>
          </c:tx>
          <c:spPr>
            <a:solidFill>
              <a:srgbClr val="660066"/>
            </a:solidFill>
            <a:ln w="1443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3847560716548809E-3"/>
                  <c:y val="-1.53418158420303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5880804450099608E-3"/>
                  <c:y val="-2.2548492079543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136474385573419E-2"/>
                  <c:y val="2.465811228098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559193989048654E-2"/>
                  <c:y val="-4.86162529398573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8872">
                <a:noFill/>
              </a:ln>
            </c:spPr>
            <c:txPr>
              <a:bodyPr/>
              <a:lstStyle/>
              <a:p>
                <a:pPr>
                  <a:defRPr sz="1591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 и более  </c:v>
                </c:pt>
              </c:strCache>
            </c:strRef>
          </c:cat>
          <c:val>
            <c:numRef>
              <c:f>Sheet1!$B$3:$E$3</c:f>
              <c:numCache>
                <c:formatCode>0.0</c:formatCode>
                <c:ptCount val="4"/>
                <c:pt idx="0">
                  <c:v>14</c:v>
                </c:pt>
                <c:pt idx="1">
                  <c:v>26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70882944"/>
        <c:axId val="171966848"/>
        <c:axId val="0"/>
      </c:bar3DChart>
      <c:catAx>
        <c:axId val="170882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60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91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71966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1966848"/>
        <c:scaling>
          <c:orientation val="minMax"/>
        </c:scaling>
        <c:delete val="0"/>
        <c:axPos val="l"/>
        <c:majorGridlines>
          <c:spPr>
            <a:ln w="3609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18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1.7828200972447326E-2"/>
              <c:y val="0.37022132796780682"/>
            </c:manualLayout>
          </c:layout>
          <c:overlay val="0"/>
          <c:spPr>
            <a:noFill/>
            <a:ln w="28872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60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91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70882944"/>
        <c:crosses val="autoZero"/>
        <c:crossBetween val="between"/>
      </c:valAx>
      <c:spPr>
        <a:noFill/>
        <a:ln w="28872">
          <a:noFill/>
        </a:ln>
      </c:spPr>
    </c:plotArea>
    <c:legend>
      <c:legendPos val="b"/>
      <c:layout>
        <c:manualLayout>
          <c:xMode val="edge"/>
          <c:yMode val="edge"/>
          <c:x val="0.10696920583468396"/>
          <c:y val="0.87525150905432592"/>
          <c:w val="0.78606158833063211"/>
          <c:h val="0.11871227364185111"/>
        </c:manualLayout>
      </c:layout>
      <c:overlay val="0"/>
      <c:spPr>
        <a:noFill/>
        <a:ln w="3609">
          <a:solidFill>
            <a:srgbClr val="000000"/>
          </a:solidFill>
          <a:prstDash val="solid"/>
        </a:ln>
      </c:spPr>
      <c:txPr>
        <a:bodyPr/>
        <a:lstStyle/>
        <a:p>
          <a:pPr>
            <a:defRPr sz="1461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18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B45EE-B64A-4FF1-8C0E-8005744BCA01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DF0B3-603F-4652-A708-93290FDDB4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04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EFCFBE5-031F-45F6-8868-615B51B2A95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9622EE-8679-459E-8E10-E633556F71FF}" type="datetimeFigureOut">
              <a:rPr lang="ru-RU" smtClean="0"/>
              <a:t>30.10.2020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library.ru/author_items.asp?authorid=383082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72816"/>
            <a:ext cx="8352928" cy="2517897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1" dirty="0" smtClean="0">
                <a:solidFill>
                  <a:schemeClr val="tx1"/>
                </a:solidFill>
                <a:latin typeface="+mn-lt"/>
              </a:rPr>
              <a:t>ФАКТОРЫ </a:t>
            </a:r>
            <a:r>
              <a:rPr lang="ru-RU" sz="2800" b="1" i="1" smtClean="0">
                <a:solidFill>
                  <a:schemeClr val="tx1"/>
                </a:solidFill>
                <a:latin typeface="+mn-lt"/>
              </a:rPr>
              <a:t>РИСКА ЭРЕКТИЛЬНОЙ </a:t>
            </a:r>
            <a:r>
              <a:rPr lang="ru-RU" sz="2800" b="1" i="1" dirty="0" smtClean="0">
                <a:solidFill>
                  <a:schemeClr val="tx1"/>
                </a:solidFill>
                <a:latin typeface="+mn-lt"/>
              </a:rPr>
              <a:t>ДИСФУНКЦИИ </a:t>
            </a:r>
            <a:br>
              <a:rPr lang="ru-RU" sz="2800" b="1" i="1" dirty="0" smtClean="0">
                <a:solidFill>
                  <a:schemeClr val="tx1"/>
                </a:solidFill>
                <a:latin typeface="+mn-lt"/>
              </a:rPr>
            </a:br>
            <a:r>
              <a:rPr lang="ru-RU" sz="2800" b="1" i="1" dirty="0" smtClean="0">
                <a:solidFill>
                  <a:schemeClr val="tx1"/>
                </a:solidFill>
                <a:latin typeface="+mn-lt"/>
              </a:rPr>
              <a:t>У </a:t>
            </a:r>
            <a:r>
              <a:rPr lang="ru-RU" sz="2800" b="1" i="1" dirty="0" smtClean="0">
                <a:solidFill>
                  <a:schemeClr val="tx1"/>
                </a:solidFill>
                <a:latin typeface="+mn-lt"/>
              </a:rPr>
              <a:t>МАЛЬЧИКОВ-ПОДРОСТКОВ </a:t>
            </a:r>
            <a:br>
              <a:rPr lang="ru-RU" sz="2800" b="1" i="1" dirty="0" smtClean="0">
                <a:solidFill>
                  <a:schemeClr val="tx1"/>
                </a:solidFill>
                <a:latin typeface="+mn-lt"/>
              </a:rPr>
            </a:br>
            <a:r>
              <a:rPr lang="ru-RU" sz="2800" b="1" i="1" dirty="0" smtClean="0">
                <a:solidFill>
                  <a:schemeClr val="tx1"/>
                </a:solidFill>
                <a:latin typeface="+mn-lt"/>
              </a:rPr>
              <a:t>ПРЕДПРИЗЫВНОГО </a:t>
            </a:r>
            <a:r>
              <a:rPr lang="ru-RU" sz="2800" b="1" i="1" dirty="0" smtClean="0">
                <a:solidFill>
                  <a:schemeClr val="tx1"/>
                </a:solidFill>
                <a:latin typeface="+mn-lt"/>
              </a:rPr>
              <a:t>ВОЗРАСТА ДОНЕЦКОГО РЕГИОНА</a:t>
            </a:r>
            <a:endParaRPr lang="ru-RU" sz="2800" b="1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1" y="116632"/>
            <a:ext cx="8172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0825" indent="-1520825" algn="ctr">
              <a:tabLst>
                <a:tab pos="1520825" algn="l"/>
              </a:tabLst>
            </a:pPr>
            <a:r>
              <a:rPr lang="ru-RU" sz="2000" b="1" i="1" dirty="0" smtClean="0"/>
              <a:t>ГОО ВПО «Донецкий национальный медицинский университет </a:t>
            </a:r>
          </a:p>
          <a:p>
            <a:pPr marL="1520825" indent="-1520825" algn="ctr">
              <a:tabLst>
                <a:tab pos="1520825" algn="l"/>
              </a:tabLst>
            </a:pPr>
            <a:r>
              <a:rPr lang="ru-RU" sz="2000" b="1" i="1" dirty="0" smtClean="0"/>
              <a:t>им. </a:t>
            </a:r>
            <a:r>
              <a:rPr lang="ru-RU" sz="2000" b="1" i="1" dirty="0" err="1" smtClean="0"/>
              <a:t>М.Горького</a:t>
            </a:r>
            <a:r>
              <a:rPr lang="ru-RU" sz="2000" b="1" i="1" dirty="0" smtClean="0"/>
              <a:t>»</a:t>
            </a:r>
          </a:p>
          <a:p>
            <a:pPr marL="1520825" indent="-1520825" algn="ctr">
              <a:tabLst>
                <a:tab pos="1520825" algn="l"/>
              </a:tabLst>
            </a:pPr>
            <a:r>
              <a:rPr lang="ru-RU" sz="2000" b="1" i="1" dirty="0" smtClean="0"/>
              <a:t>Кафедра педиатрии №1</a:t>
            </a:r>
            <a:endParaRPr lang="ru-RU" sz="20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2110" y="4781310"/>
            <a:ext cx="72459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0825" indent="-1520825" algn="ctr">
              <a:tabLst>
                <a:tab pos="1520825" algn="l"/>
              </a:tabLst>
            </a:pP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д.мед.н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., профессор Прохоров Евгений Викторович</a:t>
            </a:r>
          </a:p>
          <a:p>
            <a:pPr marL="1520825" indent="-1520825" algn="ctr">
              <a:tabLst>
                <a:tab pos="1520825" algn="l"/>
              </a:tabLst>
            </a:pPr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</a:rPr>
              <a:t>к.мед.н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., доцент Пшеничная Елена Владимировна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6124654"/>
            <a:ext cx="1713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г. Донецк</a:t>
            </a:r>
            <a:r>
              <a:rPr lang="ru-RU" b="1" dirty="0" smtClean="0"/>
              <a:t>, </a:t>
            </a:r>
            <a:r>
              <a:rPr lang="ru-RU" b="1" dirty="0" smtClean="0"/>
              <a:t>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3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Методы исследования: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568952" cy="5832648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7100" b="1" i="1" dirty="0" smtClean="0"/>
              <a:t>Сбор </a:t>
            </a:r>
            <a:r>
              <a:rPr lang="ru-RU" sz="7100" b="1" i="1" dirty="0"/>
              <a:t>анамнеза: </a:t>
            </a:r>
          </a:p>
          <a:p>
            <a:pPr lvl="2">
              <a:buFont typeface="Wingdings" pitchFamily="2" charset="2"/>
              <a:buChar char="ü"/>
            </a:pPr>
            <a:r>
              <a:rPr lang="ru-RU" sz="6200" b="1" i="1" dirty="0"/>
              <a:t>характер наследственности по сердечно-сосудистым заболеваниям (атеросклероз, </a:t>
            </a:r>
            <a:r>
              <a:rPr lang="ru-RU" sz="6200" b="1" i="1" dirty="0" smtClean="0"/>
              <a:t>ИБС, ГБ, СД 2 </a:t>
            </a:r>
            <a:r>
              <a:rPr lang="ru-RU" sz="6200" b="1" i="1" dirty="0"/>
              <a:t>типа, инфаркт, инсульт) и внезапной кардиальной смерти</a:t>
            </a:r>
          </a:p>
          <a:p>
            <a:pPr lvl="2">
              <a:buFont typeface="Wingdings" pitchFamily="2" charset="2"/>
              <a:buChar char="ü"/>
            </a:pPr>
            <a:r>
              <a:rPr lang="ru-RU" sz="6200" b="1" i="1" dirty="0"/>
              <a:t>вредные привычки (</a:t>
            </a:r>
            <a:r>
              <a:rPr lang="ru-RU" sz="6200" b="1" i="1" dirty="0" err="1"/>
              <a:t>табакокурение</a:t>
            </a:r>
            <a:r>
              <a:rPr lang="ru-RU" sz="6200" b="1" i="1" dirty="0"/>
              <a:t>, алкоголизм, наркомания)</a:t>
            </a:r>
          </a:p>
          <a:p>
            <a:pPr lvl="2">
              <a:buFont typeface="Wingdings" pitchFamily="2" charset="2"/>
              <a:buChar char="ü"/>
            </a:pPr>
            <a:r>
              <a:rPr lang="ru-RU" sz="6200" b="1" i="1" dirty="0"/>
              <a:t>отношение к спорту и регулярным физическим нагрузкам, гиподинамия.</a:t>
            </a:r>
          </a:p>
          <a:p>
            <a:r>
              <a:rPr lang="ru-RU" sz="7200" b="1" i="1" dirty="0" smtClean="0"/>
              <a:t>Общеклинические (осмотр</a:t>
            </a:r>
            <a:r>
              <a:rPr lang="ru-RU" sz="7200" b="1" i="1" dirty="0"/>
              <a:t>, </a:t>
            </a:r>
            <a:r>
              <a:rPr lang="ru-RU" sz="7200" b="1" i="1" dirty="0" err="1"/>
              <a:t>физикальное</a:t>
            </a:r>
            <a:r>
              <a:rPr lang="ru-RU" sz="7200" b="1" i="1" dirty="0"/>
              <a:t> и рутинное лабораторное </a:t>
            </a:r>
            <a:r>
              <a:rPr lang="ru-RU" sz="7200" b="1" i="1" dirty="0" smtClean="0"/>
              <a:t>обследование).</a:t>
            </a:r>
            <a:endParaRPr lang="uk-UA" sz="7200" b="1" i="1" dirty="0"/>
          </a:p>
          <a:p>
            <a:r>
              <a:rPr lang="ru-RU" sz="7200" b="1" i="1" dirty="0" smtClean="0"/>
              <a:t>Лабораторные </a:t>
            </a:r>
            <a:r>
              <a:rPr lang="ru-RU" sz="7200" b="1" i="1" dirty="0"/>
              <a:t>(определение липидного, гликемического профиля</a:t>
            </a:r>
            <a:r>
              <a:rPr lang="ru-RU" sz="7200" b="1" i="1" dirty="0" smtClean="0"/>
              <a:t>).</a:t>
            </a:r>
            <a:endParaRPr 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val="42762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Методы исследования: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136904" cy="5472608"/>
          </a:xfrm>
        </p:spPr>
        <p:txBody>
          <a:bodyPr>
            <a:normAutofit/>
          </a:bodyPr>
          <a:lstStyle/>
          <a:p>
            <a:r>
              <a:rPr lang="ru-RU" sz="2600" b="1" i="1" dirty="0" smtClean="0"/>
              <a:t>Инструментальные </a:t>
            </a:r>
            <a:r>
              <a:rPr lang="ru-RU" sz="2600" b="1" i="1" dirty="0"/>
              <a:t>(стандартная электрокардиография, длительная регистрация ЭКГ по методу </a:t>
            </a:r>
            <a:r>
              <a:rPr lang="ru-RU" sz="2600" b="1" i="1" dirty="0" err="1"/>
              <a:t>Холтера</a:t>
            </a:r>
            <a:r>
              <a:rPr lang="ru-RU" sz="2600" b="1" i="1" dirty="0"/>
              <a:t>, </a:t>
            </a:r>
            <a:r>
              <a:rPr lang="ru-RU" sz="2600" b="1" i="1" dirty="0" err="1"/>
              <a:t>допплерэхокардиография</a:t>
            </a:r>
            <a:r>
              <a:rPr lang="ru-RU" sz="2600" b="1" i="1" dirty="0"/>
              <a:t>, стресс-тесты – </a:t>
            </a:r>
            <a:r>
              <a:rPr lang="ru-RU" sz="2600" b="1" i="1" dirty="0" err="1"/>
              <a:t>тредмил</a:t>
            </a:r>
            <a:r>
              <a:rPr lang="ru-RU" sz="2600" b="1" i="1" dirty="0"/>
              <a:t>-тест</a:t>
            </a:r>
            <a:r>
              <a:rPr lang="ru-RU" sz="2600" b="1" i="1" dirty="0" smtClean="0"/>
              <a:t>).</a:t>
            </a:r>
            <a:endParaRPr lang="uk-UA" sz="2600" b="1" i="1" dirty="0"/>
          </a:p>
          <a:p>
            <a:r>
              <a:rPr lang="ru-RU" sz="2600" b="1" i="1" dirty="0" smtClean="0"/>
              <a:t>По </a:t>
            </a:r>
            <a:r>
              <a:rPr lang="ru-RU" sz="2600" b="1" i="1" dirty="0"/>
              <a:t>показаниям – ультразвуковая допплерография сосудов головного мозга, цветовое дуплексное сканирование </a:t>
            </a:r>
            <a:r>
              <a:rPr lang="ru-RU" sz="2600" b="1" i="1" dirty="0" err="1"/>
              <a:t>брахиоцефальных</a:t>
            </a:r>
            <a:r>
              <a:rPr lang="ru-RU" sz="2600" b="1" i="1" dirty="0"/>
              <a:t> артерий на экстракраниальном </a:t>
            </a:r>
            <a:r>
              <a:rPr lang="ru-RU" sz="2600" b="1" i="1" dirty="0" smtClean="0"/>
              <a:t>уровне.</a:t>
            </a:r>
            <a:endParaRPr lang="uk-UA" sz="2600" b="1" i="1" dirty="0"/>
          </a:p>
          <a:p>
            <a:r>
              <a:rPr lang="uk-UA" sz="2600" b="1" i="1" dirty="0" err="1" smtClean="0"/>
              <a:t>Статистические</a:t>
            </a:r>
            <a:r>
              <a:rPr lang="uk-UA" sz="2600" b="1" i="1" dirty="0"/>
              <a:t>.</a:t>
            </a:r>
            <a:endParaRPr lang="ru-RU" sz="2600" b="1" i="1" dirty="0"/>
          </a:p>
        </p:txBody>
      </p:sp>
    </p:spTree>
    <p:extLst>
      <p:ext uri="{BB962C8B-B14F-4D97-AF65-F5344CB8AC3E}">
        <p14:creationId xmlns:p14="http://schemas.microsoft.com/office/powerpoint/2010/main" val="397030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400" b="1" dirty="0" smtClean="0"/>
              <a:t>Результаты обследования мальчиков-подростков </a:t>
            </a:r>
            <a:br>
              <a:rPr lang="ru-RU" sz="3400" b="1" dirty="0" smtClean="0"/>
            </a:br>
            <a:r>
              <a:rPr lang="ru-RU" sz="3400" b="1" dirty="0" smtClean="0"/>
              <a:t>(</a:t>
            </a:r>
            <a:r>
              <a:rPr lang="en-US" sz="3400" b="1" dirty="0" smtClean="0"/>
              <a:t>N=547 </a:t>
            </a:r>
            <a:r>
              <a:rPr lang="ru-RU" sz="3400" b="1" dirty="0" smtClean="0"/>
              <a:t>чел.)</a:t>
            </a:r>
            <a:endParaRPr lang="ru-RU" sz="3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900175"/>
              </p:ext>
            </p:extLst>
          </p:nvPr>
        </p:nvGraphicFramePr>
        <p:xfrm>
          <a:off x="251520" y="1772816"/>
          <a:ext cx="813690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096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76752"/>
              </p:ext>
            </p:extLst>
          </p:nvPr>
        </p:nvGraphicFramePr>
        <p:xfrm>
          <a:off x="395536" y="1628800"/>
          <a:ext cx="7620000" cy="49672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{91EBBBCC-DAD2-459C-BE2E-F6DE35CF9A28}</a:tableStyleId>
              </a:tblPr>
              <a:tblGrid>
                <a:gridCol w="2232248"/>
                <a:gridCol w="1440160"/>
                <a:gridCol w="1368152"/>
                <a:gridCol w="1296144"/>
                <a:gridCol w="1283296"/>
              </a:tblGrid>
              <a:tr h="395297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Отягощенная наследственность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Частота встречаемости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8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Мальчики-подростки 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с ВНАД и МС 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</a:rPr>
                        <a:t>=98)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Мальчики-подростки группы контроля (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=50)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dirty="0" err="1">
                          <a:effectLst/>
                        </a:rPr>
                        <a:t>абс</a:t>
                      </a:r>
                      <a:r>
                        <a:rPr lang="ru-RU" sz="1800" b="1" dirty="0">
                          <a:effectLst/>
                        </a:rPr>
                        <a:t>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kern="100" dirty="0">
                          <a:effectLst/>
                        </a:rPr>
                        <a:t>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dirty="0" err="1">
                          <a:effectLst/>
                        </a:rPr>
                        <a:t>абс</a:t>
                      </a:r>
                      <a:r>
                        <a:rPr lang="ru-RU" sz="1800" b="1" dirty="0">
                          <a:effectLst/>
                        </a:rPr>
                        <a:t>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1800" b="1" kern="100" dirty="0">
                          <a:effectLst/>
                        </a:rPr>
                        <a:t>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589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000" dirty="0">
                          <a:effectLst/>
                        </a:rPr>
                        <a:t>По линии матери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49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25,5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5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10,0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8589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000" dirty="0">
                          <a:effectLst/>
                        </a:rPr>
                        <a:t>По линии отца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28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14,6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3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6,0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5890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000" dirty="0">
                          <a:effectLst/>
                        </a:rPr>
                        <a:t>По обеим линиям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42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21,8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0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b="1" dirty="0">
                          <a:effectLst/>
                        </a:rPr>
                        <a:t>0,0</a:t>
                      </a:r>
                      <a:endParaRPr lang="ru-RU" sz="2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40519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000" dirty="0">
                          <a:effectLst/>
                        </a:rPr>
                        <a:t>ВСЕГО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dirty="0">
                          <a:effectLst/>
                        </a:rPr>
                        <a:t>119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dirty="0">
                          <a:effectLst/>
                        </a:rPr>
                        <a:t>61,9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dirty="0">
                          <a:effectLst/>
                        </a:rPr>
                        <a:t>8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307080" algn="l"/>
                        </a:tabLst>
                      </a:pPr>
                      <a:r>
                        <a:rPr lang="ru-RU" sz="2500" dirty="0">
                          <a:effectLst/>
                        </a:rPr>
                        <a:t>16,0</a:t>
                      </a:r>
                      <a:endParaRPr lang="ru-RU" sz="2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116632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/>
              <a:t>Частота отягощенной наследственности по сердечно-сосудистым заболеваниям у </a:t>
            </a:r>
            <a:r>
              <a:rPr lang="ru-RU" sz="2800" b="1" i="1" dirty="0" smtClean="0"/>
              <a:t>мальчиков-подростков с ВНАД и МС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40422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853" y="116632"/>
            <a:ext cx="8295798" cy="836712"/>
          </a:xfrm>
        </p:spPr>
        <p:txBody>
          <a:bodyPr/>
          <a:lstStyle/>
          <a:p>
            <a:pPr algn="ctr"/>
            <a:r>
              <a:rPr lang="ru-RU" sz="2600" b="1" i="1" dirty="0">
                <a:latin typeface="+mn-lt"/>
              </a:rPr>
              <a:t>Встречаемость наследственной отягощенности </a:t>
            </a:r>
            <a:r>
              <a:rPr lang="ru-RU" sz="2600" b="1" i="1" dirty="0" smtClean="0">
                <a:latin typeface="+mn-lt"/>
              </a:rPr>
              <a:t/>
            </a:r>
            <a:br>
              <a:rPr lang="ru-RU" sz="2600" b="1" i="1" dirty="0" smtClean="0">
                <a:latin typeface="+mn-lt"/>
              </a:rPr>
            </a:br>
            <a:r>
              <a:rPr lang="ru-RU" sz="2600" b="1" i="1" dirty="0" smtClean="0">
                <a:latin typeface="+mn-lt"/>
              </a:rPr>
              <a:t>по </a:t>
            </a:r>
            <a:r>
              <a:rPr lang="ru-RU" sz="2600" b="1" i="1" dirty="0">
                <a:latin typeface="+mn-lt"/>
              </a:rPr>
              <a:t>заболеваниям сердечно-сосудистой системы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210973"/>
              </p:ext>
            </p:extLst>
          </p:nvPr>
        </p:nvGraphicFramePr>
        <p:xfrm>
          <a:off x="333837" y="1340768"/>
          <a:ext cx="8583830" cy="4807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4386"/>
                <a:gridCol w="2979722"/>
                <a:gridCol w="2979722"/>
              </a:tblGrid>
              <a:tr h="878498">
                <a:tc>
                  <a:txBody>
                    <a:bodyPr/>
                    <a:lstStyle/>
                    <a:p>
                      <a:pPr marL="93345" marR="1841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Вид патологии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Контроль </a:t>
                      </a:r>
                      <a:r>
                        <a:rPr lang="de-DE" sz="2400" b="1" dirty="0">
                          <a:effectLst/>
                        </a:rPr>
                        <a:t>(n=</a:t>
                      </a:r>
                      <a:r>
                        <a:rPr lang="ru-RU" sz="2400" b="1" dirty="0">
                          <a:effectLst/>
                        </a:rPr>
                        <a:t>50</a:t>
                      </a:r>
                      <a:r>
                        <a:rPr lang="de-DE" sz="2400" b="1" dirty="0">
                          <a:effectLst/>
                        </a:rPr>
                        <a:t>)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Группа ВНАД и МС </a:t>
                      </a:r>
                      <a:r>
                        <a:rPr lang="ru-RU" sz="2400" b="1" dirty="0">
                          <a:effectLst/>
                        </a:rPr>
                        <a:t>(</a:t>
                      </a:r>
                      <a:r>
                        <a:rPr lang="en-US" sz="2400" b="1" dirty="0">
                          <a:effectLst/>
                        </a:rPr>
                        <a:t>n</a:t>
                      </a:r>
                      <a:r>
                        <a:rPr lang="ru-RU" sz="2400" b="1" dirty="0" smtClean="0">
                          <a:effectLst/>
                        </a:rPr>
                        <a:t>=98)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993710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  АГ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24,0</a:t>
                      </a:r>
                      <a:r>
                        <a:rPr lang="de-DE" sz="2400" b="1" dirty="0">
                          <a:effectLst/>
                        </a:rPr>
                        <a:t>±</a:t>
                      </a:r>
                      <a:r>
                        <a:rPr lang="ru-RU" sz="2400" b="1" dirty="0">
                          <a:effectLst/>
                        </a:rPr>
                        <a:t>6,0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64,2±6,6 </a:t>
                      </a:r>
                      <a:r>
                        <a:rPr lang="ru-RU" sz="2400" b="1" baseline="30000" dirty="0" smtClean="0">
                          <a:effectLst/>
                        </a:rPr>
                        <a:t>*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878498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  Инфаркт </a:t>
                      </a:r>
                      <a:r>
                        <a:rPr lang="ru-RU" sz="2400" b="1" dirty="0">
                          <a:effectLst/>
                        </a:rPr>
                        <a:t>миокарда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</a:t>
                      </a:r>
                      <a:r>
                        <a:rPr lang="de-DE" sz="2400" b="1" dirty="0">
                          <a:effectLst/>
                        </a:rPr>
                        <a:t>2,</a:t>
                      </a:r>
                      <a:r>
                        <a:rPr lang="ru-RU" sz="2400" b="1" dirty="0">
                          <a:effectLst/>
                        </a:rPr>
                        <a:t>0</a:t>
                      </a:r>
                      <a:r>
                        <a:rPr lang="de-DE" sz="2400" b="1" dirty="0">
                          <a:effectLst/>
                        </a:rPr>
                        <a:t>±</a:t>
                      </a:r>
                      <a:r>
                        <a:rPr lang="ru-RU" sz="2400" b="1" dirty="0">
                          <a:effectLst/>
                        </a:rPr>
                        <a:t>4,6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13,2±4,7 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1033562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  ИБС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26,0</a:t>
                      </a:r>
                      <a:r>
                        <a:rPr lang="de-DE" sz="2400" b="1" dirty="0">
                          <a:effectLst/>
                        </a:rPr>
                        <a:t>±</a:t>
                      </a:r>
                      <a:r>
                        <a:rPr lang="ru-RU" sz="2400" b="1" dirty="0">
                          <a:effectLst/>
                        </a:rPr>
                        <a:t>6</a:t>
                      </a:r>
                      <a:r>
                        <a:rPr lang="de-DE" sz="2400" b="1" dirty="0">
                          <a:effectLst/>
                        </a:rPr>
                        <a:t>,2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41,5±6,8 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878498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  Инсульт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10,0</a:t>
                      </a:r>
                      <a:r>
                        <a:rPr lang="de-DE" sz="2400" b="1" dirty="0">
                          <a:effectLst/>
                        </a:rPr>
                        <a:t>±</a:t>
                      </a:r>
                      <a:r>
                        <a:rPr lang="ru-RU" sz="2400" b="1" dirty="0">
                          <a:effectLst/>
                        </a:rPr>
                        <a:t>4</a:t>
                      </a:r>
                      <a:r>
                        <a:rPr lang="de-DE" sz="2400" b="1" dirty="0">
                          <a:effectLst/>
                        </a:rPr>
                        <a:t>,2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11,3</a:t>
                      </a:r>
                      <a:r>
                        <a:rPr lang="de-DE" sz="2400" b="1" dirty="0">
                          <a:effectLst/>
                        </a:rPr>
                        <a:t>±</a:t>
                      </a:r>
                      <a:r>
                        <a:rPr lang="ru-RU" sz="2400" b="1" dirty="0">
                          <a:effectLst/>
                        </a:rPr>
                        <a:t>4,4 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6452681"/>
            <a:ext cx="8748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</a:t>
            </a:r>
            <a:r>
              <a:rPr lang="ru-RU" dirty="0" smtClean="0"/>
              <a:t> </a:t>
            </a:r>
            <a:r>
              <a:rPr lang="ru-RU" dirty="0"/>
              <a:t>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 smtClean="0"/>
              <a:t>0,001) </a:t>
            </a:r>
            <a:r>
              <a:rPr lang="ru-RU" dirty="0"/>
              <a:t>в сравнении с группой контроля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83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/>
              <a:t>Встречаемость модифицируемых факторов риска заболеваний 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>сердечно-сосудистой </a:t>
            </a:r>
            <a:r>
              <a:rPr lang="ru-RU" sz="3200" b="1" i="1" dirty="0"/>
              <a:t>системы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92859"/>
              </p:ext>
            </p:extLst>
          </p:nvPr>
        </p:nvGraphicFramePr>
        <p:xfrm>
          <a:off x="179512" y="1988840"/>
          <a:ext cx="8640960" cy="3748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3589"/>
                <a:gridCol w="2436802"/>
                <a:gridCol w="2890569"/>
              </a:tblGrid>
              <a:tr h="565781">
                <a:tc>
                  <a:txBody>
                    <a:bodyPr/>
                    <a:lstStyle/>
                    <a:p>
                      <a:pPr marL="93345" marR="1841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</a:rPr>
                        <a:t>Вид патологии</a:t>
                      </a:r>
                      <a:endParaRPr lang="ru-RU" sz="2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</a:rPr>
                        <a:t>Контроль </a:t>
                      </a:r>
                      <a:r>
                        <a:rPr lang="de-DE" sz="2600" dirty="0">
                          <a:effectLst/>
                        </a:rPr>
                        <a:t>(n=</a:t>
                      </a:r>
                      <a:r>
                        <a:rPr lang="ru-RU" sz="2600" dirty="0">
                          <a:effectLst/>
                        </a:rPr>
                        <a:t>50</a:t>
                      </a:r>
                      <a:r>
                        <a:rPr lang="de-DE" sz="2600" dirty="0">
                          <a:effectLst/>
                        </a:rPr>
                        <a:t>)</a:t>
                      </a:r>
                      <a:endParaRPr lang="ru-RU" sz="2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</a:rPr>
                        <a:t>Группа ВНАД и МС </a:t>
                      </a:r>
                      <a:r>
                        <a:rPr lang="ru-RU" sz="2600" dirty="0">
                          <a:effectLst/>
                        </a:rPr>
                        <a:t>(</a:t>
                      </a:r>
                      <a:r>
                        <a:rPr lang="en-US" sz="2600" dirty="0">
                          <a:effectLst/>
                        </a:rPr>
                        <a:t>n</a:t>
                      </a:r>
                      <a:r>
                        <a:rPr lang="ru-RU" sz="2600" dirty="0" smtClean="0">
                          <a:effectLst/>
                        </a:rPr>
                        <a:t>=98)</a:t>
                      </a:r>
                      <a:endParaRPr lang="ru-RU" sz="2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565781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smtClean="0">
                          <a:effectLst/>
                        </a:rPr>
                        <a:t> Курение </a:t>
                      </a:r>
                      <a:r>
                        <a:rPr lang="ru-RU" sz="2600" dirty="0">
                          <a:effectLst/>
                        </a:rPr>
                        <a:t>активное</a:t>
                      </a:r>
                      <a:endParaRPr lang="ru-RU" sz="2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</a:rPr>
                        <a:t>14,0</a:t>
                      </a:r>
                      <a:r>
                        <a:rPr lang="de-DE" sz="2600" b="1" dirty="0">
                          <a:effectLst/>
                        </a:rPr>
                        <a:t>±</a:t>
                      </a:r>
                      <a:r>
                        <a:rPr lang="ru-RU" sz="2600" b="1" dirty="0">
                          <a:effectLst/>
                        </a:rPr>
                        <a:t>4,9</a:t>
                      </a:r>
                      <a:endParaRPr lang="ru-RU" sz="2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</a:rPr>
                        <a:t>34,0±6,6</a:t>
                      </a:r>
                      <a:r>
                        <a:rPr lang="ru-RU" sz="2600" b="1" dirty="0">
                          <a:effectLst/>
                        </a:rPr>
                        <a:t>*</a:t>
                      </a:r>
                      <a:endParaRPr lang="ru-RU" sz="2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556576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</a:rPr>
                        <a:t> Курение </a:t>
                      </a:r>
                      <a:r>
                        <a:rPr lang="ru-RU" sz="2600" dirty="0">
                          <a:effectLst/>
                        </a:rPr>
                        <a:t>родителей</a:t>
                      </a:r>
                      <a:endParaRPr lang="ru-RU" sz="2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</a:rPr>
                        <a:t>26</a:t>
                      </a:r>
                      <a:r>
                        <a:rPr lang="de-DE" sz="2600" b="1" dirty="0">
                          <a:effectLst/>
                        </a:rPr>
                        <a:t>,</a:t>
                      </a:r>
                      <a:r>
                        <a:rPr lang="ru-RU" sz="2600" b="1" dirty="0">
                          <a:effectLst/>
                        </a:rPr>
                        <a:t>0</a:t>
                      </a:r>
                      <a:r>
                        <a:rPr lang="de-DE" sz="2600" b="1" dirty="0">
                          <a:effectLst/>
                        </a:rPr>
                        <a:t>±</a:t>
                      </a:r>
                      <a:r>
                        <a:rPr lang="ru-RU" sz="2600" b="1" dirty="0">
                          <a:effectLst/>
                        </a:rPr>
                        <a:t>6,2</a:t>
                      </a:r>
                      <a:endParaRPr lang="ru-RU" sz="2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</a:rPr>
                        <a:t>69,8±6,4</a:t>
                      </a:r>
                      <a:r>
                        <a:rPr lang="ru-RU" sz="2600" b="1" dirty="0">
                          <a:effectLst/>
                        </a:rPr>
                        <a:t>* </a:t>
                      </a:r>
                      <a:endParaRPr lang="ru-RU" sz="2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559644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</a:rPr>
                        <a:t> Употребление </a:t>
                      </a:r>
                      <a:r>
                        <a:rPr lang="ru-RU" sz="2600" dirty="0">
                          <a:effectLst/>
                        </a:rPr>
                        <a:t>алкоголя</a:t>
                      </a:r>
                      <a:endParaRPr lang="ru-RU" sz="2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</a:rPr>
                        <a:t>12,0</a:t>
                      </a:r>
                      <a:r>
                        <a:rPr lang="de-DE" sz="2600" b="1" dirty="0">
                          <a:effectLst/>
                        </a:rPr>
                        <a:t>±</a:t>
                      </a:r>
                      <a:r>
                        <a:rPr lang="ru-RU" sz="2600" b="1" dirty="0">
                          <a:effectLst/>
                        </a:rPr>
                        <a:t>4</a:t>
                      </a:r>
                      <a:r>
                        <a:rPr lang="de-DE" sz="2600" b="1" dirty="0">
                          <a:effectLst/>
                        </a:rPr>
                        <a:t>,</a:t>
                      </a:r>
                      <a:r>
                        <a:rPr lang="ru-RU" sz="2600" b="1" dirty="0">
                          <a:effectLst/>
                        </a:rPr>
                        <a:t>6</a:t>
                      </a:r>
                      <a:endParaRPr lang="ru-RU" sz="2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</a:rPr>
                        <a:t>28,3±6,3</a:t>
                      </a:r>
                      <a:r>
                        <a:rPr lang="ru-RU" sz="2600" b="1" dirty="0">
                          <a:effectLst/>
                        </a:rPr>
                        <a:t>*</a:t>
                      </a:r>
                      <a:endParaRPr lang="ru-RU" sz="2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  <a:tr h="565781">
                <a:tc>
                  <a:txBody>
                    <a:bodyPr/>
                    <a:lstStyle/>
                    <a:p>
                      <a:pPr marL="93345" marR="17780" indent="-25400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 smtClean="0">
                          <a:effectLst/>
                        </a:rPr>
                        <a:t> Гиподинамия</a:t>
                      </a:r>
                      <a:endParaRPr lang="ru-RU" sz="2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7305" indent="-25400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</a:rPr>
                        <a:t>16,0</a:t>
                      </a:r>
                      <a:r>
                        <a:rPr lang="de-DE" sz="2600" b="1" dirty="0">
                          <a:effectLst/>
                        </a:rPr>
                        <a:t>±</a:t>
                      </a:r>
                      <a:r>
                        <a:rPr lang="ru-RU" sz="2600" b="1" dirty="0">
                          <a:effectLst/>
                        </a:rPr>
                        <a:t>5</a:t>
                      </a:r>
                      <a:r>
                        <a:rPr lang="de-DE" sz="2600" b="1" dirty="0">
                          <a:effectLst/>
                        </a:rPr>
                        <a:t>,2</a:t>
                      </a:r>
                      <a:endParaRPr lang="ru-RU" sz="2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3340" marR="5969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effectLst/>
                        </a:rPr>
                        <a:t>24,5</a:t>
                      </a:r>
                      <a:r>
                        <a:rPr lang="de-DE" sz="2600" b="1" dirty="0">
                          <a:effectLst/>
                        </a:rPr>
                        <a:t>±</a:t>
                      </a:r>
                      <a:r>
                        <a:rPr lang="ru-RU" sz="2600" b="1" dirty="0">
                          <a:effectLst/>
                        </a:rPr>
                        <a:t>6,0</a:t>
                      </a:r>
                      <a:endParaRPr lang="ru-RU" sz="2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7544" y="6211669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 – различие </a:t>
            </a:r>
            <a:r>
              <a:rPr lang="ru-RU" dirty="0" smtClean="0"/>
              <a:t>статистически значимо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0,001) в сравнении с группой </a:t>
            </a:r>
            <a:r>
              <a:rPr lang="ru-RU" dirty="0" smtClean="0"/>
              <a:t>контроля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88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1143000"/>
          </a:xfrm>
        </p:spPr>
        <p:txBody>
          <a:bodyPr/>
          <a:lstStyle/>
          <a:p>
            <a:pPr algn="ctr"/>
            <a:r>
              <a:rPr lang="ru-RU" sz="2800" b="1" i="1" dirty="0">
                <a:latin typeface="+mn-lt"/>
              </a:rPr>
              <a:t>Структура и длительность учебных занятий в течение дня мальчиков-подростков </a:t>
            </a:r>
            <a:r>
              <a:rPr lang="ru-RU" sz="2800" b="1" i="1" dirty="0" smtClean="0">
                <a:latin typeface="+mn-lt"/>
              </a:rPr>
              <a:t>с ВНАД и МС </a:t>
            </a:r>
            <a:br>
              <a:rPr lang="ru-RU" sz="2800" b="1" i="1" dirty="0" smtClean="0">
                <a:latin typeface="+mn-lt"/>
              </a:rPr>
            </a:br>
            <a:r>
              <a:rPr lang="ru-RU" sz="2800" b="1" i="1" dirty="0" smtClean="0">
                <a:latin typeface="+mn-lt"/>
              </a:rPr>
              <a:t>и </a:t>
            </a:r>
            <a:r>
              <a:rPr lang="ru-RU" sz="2800" b="1" i="1" dirty="0">
                <a:latin typeface="+mn-lt"/>
              </a:rPr>
              <a:t>в группе контроля </a:t>
            </a:r>
            <a:r>
              <a:rPr lang="ru-RU" sz="2800" b="1" i="1" dirty="0" smtClean="0">
                <a:latin typeface="+mn-lt"/>
              </a:rPr>
              <a:t>(%)</a:t>
            </a:r>
            <a:endParaRPr lang="ru-RU" sz="2800" b="1" i="1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411104"/>
              </p:ext>
            </p:extLst>
          </p:nvPr>
        </p:nvGraphicFramePr>
        <p:xfrm>
          <a:off x="251520" y="1632385"/>
          <a:ext cx="8748464" cy="4682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849"/>
                <a:gridCol w="928029"/>
                <a:gridCol w="1015388"/>
                <a:gridCol w="936620"/>
                <a:gridCol w="919436"/>
                <a:gridCol w="1022057"/>
                <a:gridCol w="1015388"/>
                <a:gridCol w="966697"/>
              </a:tblGrid>
              <a:tr h="1150335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Группы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Кол-во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Длительность занятий в школе, часы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</a:t>
                      </a:r>
                      <a:r>
                        <a:rPr lang="uk-UA" sz="1800" dirty="0">
                          <a:effectLst/>
                        </a:rPr>
                        <a:t>я</a:t>
                      </a:r>
                      <a:r>
                        <a:rPr lang="ru-RU" sz="1800" dirty="0">
                          <a:effectLst/>
                        </a:rPr>
                        <a:t> выполнения домашних уроков, часы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&lt; 6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6 - 8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&gt; 8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1 - 2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3 - 5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&gt; 5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6831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%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1503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ВНАД и МС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98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14,6*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62,0*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26,6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28,6*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49,0*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22,4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15033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Контрольная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50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34,0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48,0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18,0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50,0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38,0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12,0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6309320"/>
            <a:ext cx="6966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 – различие достоверно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0,001) в сравнении с группой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225911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172" y="0"/>
            <a:ext cx="8219256" cy="1143000"/>
          </a:xfrm>
        </p:spPr>
        <p:txBody>
          <a:bodyPr/>
          <a:lstStyle/>
          <a:p>
            <a:pPr algn="ctr"/>
            <a:r>
              <a:rPr lang="ru-RU" sz="3200" b="1" dirty="0"/>
              <a:t>Структура досуга </a:t>
            </a:r>
            <a:r>
              <a:rPr lang="ru-RU" sz="3200" b="1" dirty="0" smtClean="0"/>
              <a:t>мальчиков-подростков в </a:t>
            </a:r>
            <a:r>
              <a:rPr lang="ru-RU" sz="3200" b="1" dirty="0"/>
              <a:t>течение учебной недели (</a:t>
            </a:r>
            <a:r>
              <a:rPr lang="ru-RU" sz="3200" b="1" dirty="0" smtClean="0"/>
              <a:t>%)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3872" y="6267638"/>
            <a:ext cx="8430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 – различие </a:t>
            </a:r>
            <a:r>
              <a:rPr lang="ru-RU" dirty="0" smtClean="0"/>
              <a:t>статистически значимо (р</a:t>
            </a:r>
            <a:r>
              <a:rPr lang="ru-RU" dirty="0">
                <a:sym typeface="Symbol"/>
              </a:rPr>
              <a:t></a:t>
            </a:r>
            <a:r>
              <a:rPr lang="ru-RU" dirty="0"/>
              <a:t>0,001) в сравнении с группой </a:t>
            </a:r>
            <a:r>
              <a:rPr lang="ru-RU" dirty="0" smtClean="0"/>
              <a:t>контроля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119947"/>
              </p:ext>
            </p:extLst>
          </p:nvPr>
        </p:nvGraphicFramePr>
        <p:xfrm>
          <a:off x="395536" y="1412776"/>
          <a:ext cx="8358606" cy="4638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2932"/>
                <a:gridCol w="908025"/>
                <a:gridCol w="993505"/>
                <a:gridCol w="916433"/>
                <a:gridCol w="899619"/>
                <a:gridCol w="798726"/>
                <a:gridCol w="993505"/>
                <a:gridCol w="945861"/>
              </a:tblGrid>
              <a:tr h="1176285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Группы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Кол-во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vert="vert27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Чтение, компьютер, </a:t>
                      </a:r>
                      <a:r>
                        <a:rPr lang="en-US" sz="2000" dirty="0">
                          <a:effectLst/>
                        </a:rPr>
                        <a:t>TV</a:t>
                      </a:r>
                      <a:r>
                        <a:rPr lang="ru-RU" sz="2000" dirty="0">
                          <a:effectLst/>
                        </a:rPr>
                        <a:t>,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часы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Ночной</a:t>
                      </a:r>
                      <a:r>
                        <a:rPr lang="uk-UA" sz="2000" dirty="0">
                          <a:effectLst/>
                        </a:rPr>
                        <a:t> сон</a:t>
                      </a:r>
                      <a:r>
                        <a:rPr lang="ru-RU" sz="2000" dirty="0">
                          <a:effectLst/>
                        </a:rPr>
                        <a:t>, часы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49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1-2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3-5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&gt; 5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8-9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6-7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4-5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5549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%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176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ВНАД и МС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98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61,5*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35,4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3,1*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7,8*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28,1*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64,1*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176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Контрольная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50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14,0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42,0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44,0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38,0</a:t>
                      </a:r>
                      <a:endParaRPr lang="ru-RU" sz="2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46,0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16,0</a:t>
                      </a:r>
                      <a:endParaRPr lang="ru-RU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340768"/>
          </a:xfrm>
        </p:spPr>
        <p:txBody>
          <a:bodyPr/>
          <a:lstStyle/>
          <a:p>
            <a:pPr algn="ctr"/>
            <a:r>
              <a:rPr lang="ru-RU" sz="2800" b="1" i="1" dirty="0"/>
              <a:t>Плотность комбинаций факторов риска заболеваний сердечно-сосудистой системы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у </a:t>
            </a:r>
            <a:r>
              <a:rPr lang="ru-RU" sz="2800" b="1" i="1" dirty="0"/>
              <a:t>мальчиков-подростков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088785"/>
              </p:ext>
            </p:extLst>
          </p:nvPr>
        </p:nvGraphicFramePr>
        <p:xfrm>
          <a:off x="806376" y="1391568"/>
          <a:ext cx="6700911" cy="5388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794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196752"/>
          </a:xfrm>
        </p:spPr>
        <p:txBody>
          <a:bodyPr/>
          <a:lstStyle/>
          <a:p>
            <a:pPr algn="ctr"/>
            <a:r>
              <a:rPr lang="ru-RU" sz="3200" b="1" i="1" dirty="0" smtClean="0">
                <a:latin typeface="+mn-lt"/>
              </a:rPr>
              <a:t>КОРРЕКЦИЯ </a:t>
            </a:r>
            <a:r>
              <a:rPr lang="ru-RU" sz="3200" b="1" i="1" dirty="0">
                <a:latin typeface="+mn-lt"/>
              </a:rPr>
              <a:t>ВЫЯВЛЕННЫХ </a:t>
            </a:r>
            <a:r>
              <a:rPr lang="ru-RU" sz="3200" b="1" i="1" dirty="0" smtClean="0">
                <a:latin typeface="+mn-lt"/>
              </a:rPr>
              <a:t>НАРУШЕНИЙ </a:t>
            </a:r>
            <a:br>
              <a:rPr lang="ru-RU" sz="3200" b="1" i="1" dirty="0" smtClean="0">
                <a:latin typeface="+mn-lt"/>
              </a:rPr>
            </a:br>
            <a:r>
              <a:rPr lang="ru-RU" sz="3200" b="1" i="1" dirty="0" smtClean="0">
                <a:latin typeface="+mn-lt"/>
              </a:rPr>
              <a:t>У МАЛЬЧИКОВ-ПОДРОСТКОВ С ВНАД И МС</a:t>
            </a:r>
            <a:endParaRPr lang="ru-RU" sz="3200" b="1" i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74888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spcBef>
                <a:spcPct val="0"/>
              </a:spcBef>
              <a:buFont typeface="+mj-lt"/>
              <a:buAutoNum type="arabicPeriod"/>
            </a:pPr>
            <a:r>
              <a:rPr lang="ru-RU" sz="3600" b="1" i="1" spc="-100" dirty="0" smtClean="0">
                <a:solidFill>
                  <a:srgbClr val="675E47"/>
                </a:solidFill>
                <a:ea typeface="+mj-ea"/>
                <a:cs typeface="+mj-cs"/>
              </a:rPr>
              <a:t>Немедикаментозная</a:t>
            </a:r>
            <a:r>
              <a:rPr lang="ru-RU" sz="3200" b="1" i="1" spc="-100" dirty="0" smtClean="0">
                <a:solidFill>
                  <a:srgbClr val="675E47"/>
                </a:solidFill>
                <a:ea typeface="+mj-ea"/>
                <a:cs typeface="+mj-cs"/>
              </a:rPr>
              <a:t> :</a:t>
            </a:r>
          </a:p>
          <a:p>
            <a:pPr marL="971550" lvl="1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ru-RU" sz="3200" b="1" i="1" spc="-100" dirty="0" smtClean="0">
                <a:solidFill>
                  <a:srgbClr val="675E47"/>
                </a:solidFill>
                <a:ea typeface="+mj-ea"/>
                <a:cs typeface="+mj-cs"/>
              </a:rPr>
              <a:t>диеты</a:t>
            </a:r>
          </a:p>
          <a:p>
            <a:pPr marL="971550" lvl="1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ru-RU" sz="3200" b="1" i="1" spc="-100" dirty="0" smtClean="0">
                <a:solidFill>
                  <a:srgbClr val="675E47"/>
                </a:solidFill>
                <a:ea typeface="+mj-ea"/>
                <a:cs typeface="+mj-cs"/>
              </a:rPr>
              <a:t>двигательной активности</a:t>
            </a:r>
          </a:p>
          <a:p>
            <a:pPr marL="971550" lvl="1" indent="-514350">
              <a:spcBef>
                <a:spcPct val="0"/>
              </a:spcBef>
              <a:buFont typeface="Arial" pitchFamily="34" charset="0"/>
              <a:buChar char="•"/>
            </a:pPr>
            <a:r>
              <a:rPr lang="ru-RU" sz="3200" b="1" i="1" spc="-100" dirty="0" smtClean="0">
                <a:solidFill>
                  <a:schemeClr val="tx2"/>
                </a:solidFill>
                <a:ea typeface="+mj-ea"/>
                <a:cs typeface="+mj-cs"/>
              </a:rPr>
              <a:t>психоэмоционального статуса</a:t>
            </a:r>
            <a:r>
              <a:rPr lang="ru-RU" sz="3200" b="1" i="1" spc="-100" dirty="0">
                <a:solidFill>
                  <a:schemeClr val="tx2"/>
                </a:solidFill>
                <a:ea typeface="+mj-ea"/>
                <a:cs typeface="+mj-cs"/>
              </a:rPr>
              <a:t/>
            </a:r>
            <a:br>
              <a:rPr lang="ru-RU" sz="3200" b="1" i="1" spc="-100" dirty="0">
                <a:solidFill>
                  <a:schemeClr val="tx2"/>
                </a:solidFill>
                <a:ea typeface="+mj-ea"/>
                <a:cs typeface="+mj-cs"/>
              </a:rPr>
            </a:br>
            <a:endParaRPr lang="ru-RU" sz="3200" b="1" i="1" spc="-100" dirty="0" smtClean="0">
              <a:solidFill>
                <a:schemeClr val="tx2"/>
              </a:solidFill>
              <a:ea typeface="+mj-ea"/>
              <a:cs typeface="+mj-cs"/>
            </a:endParaRPr>
          </a:p>
          <a:p>
            <a:pPr marL="514350" lvl="0" indent="-514350">
              <a:spcBef>
                <a:spcPct val="0"/>
              </a:spcBef>
              <a:buFont typeface="+mj-lt"/>
              <a:buAutoNum type="arabicPeriod"/>
            </a:pPr>
            <a:r>
              <a:rPr lang="ru-RU" sz="3600" b="1" i="1" spc="-100" dirty="0" smtClean="0">
                <a:solidFill>
                  <a:srgbClr val="675E47"/>
                </a:solidFill>
                <a:ea typeface="+mj-ea"/>
                <a:cs typeface="+mj-cs"/>
              </a:rPr>
              <a:t>Медикаментозная</a:t>
            </a:r>
            <a:r>
              <a:rPr lang="ru-RU" sz="3200" b="1" i="1" spc="-100" dirty="0" smtClean="0">
                <a:solidFill>
                  <a:srgbClr val="675E47"/>
                </a:solidFill>
                <a:ea typeface="+mj-ea"/>
                <a:cs typeface="+mj-cs"/>
              </a:rPr>
              <a:t>.</a:t>
            </a:r>
            <a:endParaRPr lang="ru-RU" sz="3200" b="1" i="1" spc="-100" dirty="0">
              <a:solidFill>
                <a:srgbClr val="675E47"/>
              </a:solidFill>
              <a:ea typeface="+mj-ea"/>
              <a:cs typeface="+mj-cs"/>
            </a:endParaRPr>
          </a:p>
        </p:txBody>
      </p:sp>
      <p:pic>
        <p:nvPicPr>
          <p:cNvPr id="1026" name="Picture 2" descr="https://avatars.mds.yandex.net/get-pdb/245485/ce8aeff0-5d02-41ae-bc0a-3e48ec0299c3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588806"/>
            <a:ext cx="3011827" cy="2258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17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143000"/>
          </a:xfrm>
        </p:spPr>
        <p:txBody>
          <a:bodyPr/>
          <a:lstStyle/>
          <a:p>
            <a:r>
              <a:rPr lang="ru-RU" sz="4000" b="1" dirty="0" smtClean="0"/>
              <a:t>АКТУАЛЬНОСТЬ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52736"/>
            <a:ext cx="756084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b="1" i="1" dirty="0"/>
              <a:t>Сердечно-сосудистые заболевания </a:t>
            </a:r>
            <a:r>
              <a:rPr lang="ru-RU" sz="2400" b="1" i="1" dirty="0" smtClean="0"/>
              <a:t>являются </a:t>
            </a:r>
            <a:r>
              <a:rPr lang="ru-RU" sz="2400" b="1" i="1" dirty="0"/>
              <a:t>основной причиной смерти во всем </a:t>
            </a:r>
            <a:r>
              <a:rPr lang="ru-RU" sz="2400" b="1" i="1" dirty="0" smtClean="0"/>
              <a:t>мире. </a:t>
            </a:r>
          </a:p>
          <a:p>
            <a:pPr marL="342900" indent="-342900" fontAlgn="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b="1" i="1" dirty="0" smtClean="0"/>
              <a:t>По </a:t>
            </a:r>
            <a:r>
              <a:rPr lang="ru-RU" sz="2400" b="1" i="1" dirty="0"/>
              <a:t>данным Всемирной организации здравоохранения, в </a:t>
            </a:r>
            <a:r>
              <a:rPr lang="ru-RU" sz="2400" b="1" i="1" dirty="0" smtClean="0"/>
              <a:t>2019 году </a:t>
            </a:r>
            <a:r>
              <a:rPr lang="ru-RU" sz="2400" b="1" i="1" dirty="0"/>
              <a:t>от ССЗ умерло 17,7 миллиона человек, что составило 31% всех случаев смерти в мире. </a:t>
            </a:r>
            <a:endParaRPr lang="ru-RU" sz="2400" b="1" i="1" dirty="0" smtClean="0"/>
          </a:p>
          <a:p>
            <a:pPr marL="342900" indent="-342900" fontAlgn="t">
              <a:spcBef>
                <a:spcPts val="1200"/>
              </a:spcBef>
              <a:buFont typeface="Arial" pitchFamily="34" charset="0"/>
              <a:buChar char="•"/>
            </a:pPr>
            <a:r>
              <a:rPr lang="ru-RU" sz="2400" b="1" i="1" dirty="0" smtClean="0"/>
              <a:t>По </a:t>
            </a:r>
            <a:r>
              <a:rPr lang="ru-RU" sz="2400" b="1" i="1" dirty="0"/>
              <a:t>данным Федеральной службы государственной статистики всего в Российской Федерации в </a:t>
            </a:r>
            <a:r>
              <a:rPr lang="ru-RU" sz="2400" b="1" i="1" dirty="0" smtClean="0"/>
              <a:t>2019 </a:t>
            </a:r>
            <a:r>
              <a:rPr lang="ru-RU" sz="2400" b="1" i="1" dirty="0"/>
              <a:t>году болезни системы </a:t>
            </a:r>
            <a:r>
              <a:rPr lang="ru-RU" sz="2400" b="1" i="1" dirty="0" smtClean="0"/>
              <a:t>кровообращения </a:t>
            </a:r>
            <a:r>
              <a:rPr lang="ru-RU" sz="2400" b="1" i="1" dirty="0"/>
              <a:t>были впервые зарегистрированы у 4563 тыс. человек. При этом число впервые диагностированных заболеваний сердца и сосудов в абсолютном и относительном выражении выросло по сравнению с </a:t>
            </a:r>
            <a:r>
              <a:rPr lang="ru-RU" sz="2400" b="1" i="1" dirty="0" smtClean="0"/>
              <a:t>2015 </a:t>
            </a:r>
            <a:r>
              <a:rPr lang="ru-RU" sz="2400" b="1" i="1" dirty="0"/>
              <a:t>годом на 22,3% и 19,5%, соответственно. </a:t>
            </a:r>
          </a:p>
        </p:txBody>
      </p:sp>
    </p:spTree>
    <p:extLst>
      <p:ext uri="{BB962C8B-B14F-4D97-AF65-F5344CB8AC3E}">
        <p14:creationId xmlns:p14="http://schemas.microsoft.com/office/powerpoint/2010/main" val="36230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/>
              <a:t>Сравнительная характеристика жалоб мальчиков-подростков </a:t>
            </a:r>
            <a:r>
              <a:rPr lang="ru-RU" sz="2800" b="1" i="1" dirty="0" smtClean="0"/>
              <a:t>с ВНАД и МС </a:t>
            </a:r>
            <a:br>
              <a:rPr lang="ru-RU" sz="2800" b="1" i="1" dirty="0" smtClean="0"/>
            </a:br>
            <a:r>
              <a:rPr lang="ru-RU" sz="2800" b="1" i="1" dirty="0" smtClean="0"/>
              <a:t>до </a:t>
            </a:r>
            <a:r>
              <a:rPr lang="ru-RU" sz="2800" b="1" i="1" dirty="0"/>
              <a:t>и после </a:t>
            </a:r>
            <a:r>
              <a:rPr lang="ru-RU" sz="2800" b="1" i="1" dirty="0" smtClean="0"/>
              <a:t>коррекции</a:t>
            </a:r>
            <a:endParaRPr lang="ru-RU" sz="2800" b="1" i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040987"/>
              </p:ext>
            </p:extLst>
          </p:nvPr>
        </p:nvGraphicFramePr>
        <p:xfrm>
          <a:off x="-10285" y="1753401"/>
          <a:ext cx="9144001" cy="5095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0237"/>
                <a:gridCol w="2077947"/>
                <a:gridCol w="2915817"/>
              </a:tblGrid>
              <a:tr h="523481">
                <a:tc rowSpan="2"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Жалобы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 gridSpan="2"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Количество обследованных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до лечения, 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через 6 недель терапии, 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477775">
                <a:tc>
                  <a:txBody>
                    <a:bodyPr/>
                    <a:lstStyle/>
                    <a:p>
                      <a:pPr marL="0" indent="9207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2563" algn="l"/>
                        </a:tabLst>
                      </a:pPr>
                      <a:r>
                        <a:rPr lang="ru-RU" sz="2400" b="1" i="1" dirty="0">
                          <a:effectLst/>
                        </a:rPr>
                        <a:t>Головная боль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30,2±3,3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15,1±2,6*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477775">
                <a:tc>
                  <a:txBody>
                    <a:bodyPr/>
                    <a:lstStyle/>
                    <a:p>
                      <a:pPr marL="0" indent="920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Быстрые смены настроения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23,4±3,1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9,9±2,2*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477775">
                <a:tc>
                  <a:txBody>
                    <a:bodyPr/>
                    <a:lstStyle/>
                    <a:p>
                      <a:pPr marL="0" indent="920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Боли в области сердца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</a:rPr>
                        <a:t>19,8±2,9</a:t>
                      </a:r>
                      <a:endParaRPr lang="ru-RU" sz="24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9,4±2,1*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477775">
                <a:tc>
                  <a:txBody>
                    <a:bodyPr/>
                    <a:lstStyle/>
                    <a:p>
                      <a:pPr marL="0" indent="920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Быстрая утомляемость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</a:rPr>
                        <a:t>18,2±2,8</a:t>
                      </a:r>
                      <a:endParaRPr lang="ru-RU" sz="24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6,3±1,7*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477775">
                <a:tc>
                  <a:txBody>
                    <a:bodyPr/>
                    <a:lstStyle/>
                    <a:p>
                      <a:pPr marL="0" indent="920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Измененное сердцебиение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</a:rPr>
                        <a:t>16,1±2,7</a:t>
                      </a:r>
                      <a:endParaRPr lang="ru-RU" sz="24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4,7±1,5*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477775">
                <a:tc>
                  <a:txBody>
                    <a:bodyPr/>
                    <a:lstStyle/>
                    <a:p>
                      <a:pPr marL="0" indent="920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Головокружение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</a:rPr>
                        <a:t>8,9±2,1</a:t>
                      </a:r>
                      <a:endParaRPr lang="ru-RU" sz="24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1,6±0,9*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  <a:tr h="477775">
                <a:tc>
                  <a:txBody>
                    <a:bodyPr/>
                    <a:lstStyle/>
                    <a:p>
                      <a:pPr marL="0" indent="920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Обмороки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</a:rPr>
                        <a:t>2,6±1,1</a:t>
                      </a:r>
                      <a:endParaRPr lang="ru-RU" sz="24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2698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</a:rPr>
                        <a:t>0,0±0,0*</a:t>
                      </a:r>
                      <a:endParaRPr lang="ru-RU" sz="24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4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620000" cy="1143000"/>
          </a:xfrm>
        </p:spPr>
        <p:txBody>
          <a:bodyPr/>
          <a:lstStyle/>
          <a:p>
            <a:r>
              <a:rPr lang="ru-RU" sz="2800" b="1" i="1" dirty="0">
                <a:latin typeface="+mn-lt"/>
              </a:rPr>
              <a:t>Динамика антропометрических показателей </a:t>
            </a:r>
            <a:r>
              <a:rPr lang="ru-RU" sz="2800" b="1" i="1" dirty="0" smtClean="0">
                <a:latin typeface="+mn-lt"/>
              </a:rPr>
              <a:t/>
            </a:r>
            <a:br>
              <a:rPr lang="ru-RU" sz="2800" b="1" i="1" dirty="0" smtClean="0">
                <a:latin typeface="+mn-lt"/>
              </a:rPr>
            </a:br>
            <a:r>
              <a:rPr lang="ru-RU" sz="2800" b="1" i="1" dirty="0" smtClean="0">
                <a:latin typeface="+mn-lt"/>
              </a:rPr>
              <a:t>у </a:t>
            </a:r>
            <a:r>
              <a:rPr lang="ru-RU" sz="2800" b="1" i="1" dirty="0">
                <a:latin typeface="+mn-lt"/>
              </a:rPr>
              <a:t>мальчиков-подростков </a:t>
            </a:r>
            <a:r>
              <a:rPr lang="ru-RU" sz="2800" b="1" i="1" dirty="0" smtClean="0">
                <a:latin typeface="+mn-lt"/>
              </a:rPr>
              <a:t>с МС на фоне коррекции</a:t>
            </a:r>
            <a:endParaRPr lang="ru-RU" sz="2800" b="1" i="1" dirty="0"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625949"/>
              </p:ext>
            </p:extLst>
          </p:nvPr>
        </p:nvGraphicFramePr>
        <p:xfrm>
          <a:off x="431540" y="1042708"/>
          <a:ext cx="8280920" cy="5815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Диаграмма" r:id="rId3" imgW="5139373" imgH="4639458" progId="Excel.Chart.8">
                  <p:embed/>
                </p:oleObj>
              </mc:Choice>
              <mc:Fallback>
                <p:oleObj name="Диаграмма" r:id="rId3" imgW="5139373" imgH="4639458" progId="Excel.Chart.8">
                  <p:embed/>
                  <p:pic>
                    <p:nvPicPr>
                      <p:cNvPr id="0" name="Диаграмма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3200" t="-3423" r="-5289" b="-1027"/>
                      <a:stretch>
                        <a:fillRect/>
                      </a:stretch>
                    </p:blipFill>
                    <p:spPr bwMode="auto">
                      <a:xfrm>
                        <a:off x="431540" y="1042708"/>
                        <a:ext cx="8280920" cy="58152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838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9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9756"/>
            <a:ext cx="8676456" cy="1143000"/>
          </a:xfrm>
        </p:spPr>
        <p:txBody>
          <a:bodyPr/>
          <a:lstStyle/>
          <a:p>
            <a:r>
              <a:rPr lang="ru-RU" sz="3000" b="1" i="1" dirty="0">
                <a:latin typeface="+mn-lt"/>
              </a:rPr>
              <a:t>Динамика параметров СМАД у мальчиков-подростков с ВНАД </a:t>
            </a:r>
            <a:r>
              <a:rPr lang="ru-RU" sz="3000" b="1" i="1" dirty="0" smtClean="0">
                <a:latin typeface="+mn-lt"/>
              </a:rPr>
              <a:t>и МС на </a:t>
            </a:r>
            <a:r>
              <a:rPr lang="ru-RU" sz="3000" b="1" i="1" dirty="0">
                <a:latin typeface="+mn-lt"/>
              </a:rPr>
              <a:t>фоне </a:t>
            </a:r>
            <a:r>
              <a:rPr lang="ru-RU" sz="3000" b="1" i="1" dirty="0" smtClean="0">
                <a:latin typeface="+mn-lt"/>
              </a:rPr>
              <a:t>коррекции программы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443956"/>
              </p:ext>
            </p:extLst>
          </p:nvPr>
        </p:nvGraphicFramePr>
        <p:xfrm>
          <a:off x="104076" y="854244"/>
          <a:ext cx="9036496" cy="5974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9"/>
                <a:gridCol w="936104"/>
                <a:gridCol w="1512168"/>
                <a:gridCol w="1944216"/>
                <a:gridCol w="1763403"/>
                <a:gridCol w="1368436"/>
              </a:tblGrid>
              <a:tr h="44117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Время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Параметры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Здоровые мальчики-подростки (</a:t>
                      </a:r>
                      <a:r>
                        <a:rPr lang="en-US" sz="1400" b="1" dirty="0">
                          <a:effectLst/>
                        </a:rPr>
                        <a:t>n</a:t>
                      </a:r>
                      <a:r>
                        <a:rPr lang="ru-RU" sz="1400" b="1" dirty="0">
                          <a:effectLst/>
                        </a:rPr>
                        <a:t>=50)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М±</a:t>
                      </a:r>
                      <a:r>
                        <a:rPr lang="en-US" sz="1400" b="1" dirty="0">
                          <a:effectLst/>
                        </a:rPr>
                        <a:t>m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Мальчики-подростки с ВНАД (</a:t>
                      </a:r>
                      <a:r>
                        <a:rPr lang="en-US" sz="1400" b="1" dirty="0">
                          <a:effectLst/>
                        </a:rPr>
                        <a:t>n</a:t>
                      </a:r>
                      <a:r>
                        <a:rPr lang="ru-RU" sz="1400" b="1" dirty="0">
                          <a:effectLst/>
                        </a:rPr>
                        <a:t>=98) М±</a:t>
                      </a:r>
                      <a:r>
                        <a:rPr lang="en-US" sz="1400" b="1" dirty="0">
                          <a:effectLst/>
                        </a:rPr>
                        <a:t>m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5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до лечения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через 3 мес.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через 6 мес.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284827">
                <a:tc rowSpan="6">
                  <a:txBody>
                    <a:bodyPr/>
                    <a:lstStyle/>
                    <a:p>
                      <a:pPr marL="9334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Среднесуточные показатели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САД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108,0+5,6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128,8±8,9*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123,4±4,3*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119,6±3,9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2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65,5±8,8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69,6±11,5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68,4±9,3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67,9±8,5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4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43,0±4,3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56,5±5,3*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53,2±4,2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45,5±3,3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4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ЧСС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80,5+11,6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76,0±15,3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79,3±11,9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77,0±12,4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79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СИ САД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14,0±4,4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14,6+5,0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13,9+4,7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14,1+4,9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2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СИ ДАД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19,3±6,2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23,0±7,5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22,0±6,5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21,9±6,9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2403">
                <a:tc rowSpan="4">
                  <a:txBody>
                    <a:bodyPr/>
                    <a:lstStyle/>
                    <a:p>
                      <a:pPr marL="9334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Среднедневные показатели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114,3±4,4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131,4±7,5*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126,3±3,9*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119,7±4,6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4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71,1±7,9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76,6±8,2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74,4±7,6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69,6±6,2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4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45,5±5,9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53,4±6,8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49,4±6,2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47,4±6,1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79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ЧСС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87,3+10,5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86,2±14,2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84,4±13,7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81,9±11,6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2403">
                <a:tc rowSpan="4">
                  <a:txBody>
                    <a:bodyPr/>
                    <a:lstStyle/>
                    <a:p>
                      <a:pPr marL="9334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Средненочные</a:t>
                      </a:r>
                      <a:r>
                        <a:rPr lang="ru-RU" sz="1400" b="1" dirty="0">
                          <a:effectLst/>
                        </a:rPr>
                        <a:t> показатели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97,1±5,5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119,9±10,2*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111,3±5,1*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102,9±5,4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793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55,6±6,8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58,1±9,5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56,1±8,9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51,1±7,5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2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ПАД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40,3±4,1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55,8±6,7*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52,9±5,8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47,8±5,1*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287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ЧСС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66,3+8,5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59,8±11,5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62,2±9,9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58,4±8,5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55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399" y="404664"/>
            <a:ext cx="8244406" cy="1143000"/>
          </a:xfrm>
        </p:spPr>
        <p:txBody>
          <a:bodyPr/>
          <a:lstStyle/>
          <a:p>
            <a:pPr lvl="0"/>
            <a:r>
              <a:rPr lang="ru-RU" altLang="ru-RU" sz="24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Динамика биохимических показателей </a:t>
            </a:r>
            <a:r>
              <a:rPr lang="ru-RU" altLang="ru-RU" sz="2400" b="1" i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altLang="ru-RU" sz="2400" b="1" i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altLang="ru-RU" sz="2400" b="1" i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 </a:t>
            </a:r>
            <a:r>
              <a:rPr lang="ru-RU" altLang="ru-RU" sz="24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мальчиков-подростков </a:t>
            </a:r>
            <a:r>
              <a:rPr lang="ru-RU" altLang="ru-RU" sz="2400" b="1" i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 </a:t>
            </a:r>
            <a:r>
              <a:rPr lang="ru-RU" altLang="ru-RU" sz="24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высоким нормальным артериальным давлением и метаболическим синдромом до и после лечения (М±</a:t>
            </a:r>
            <a:r>
              <a:rPr lang="en-US" altLang="ru-RU" sz="24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ru-RU" altLang="ru-RU" sz="24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lang="ru-RU" altLang="ru-RU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2800" b="1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933018"/>
              </p:ext>
            </p:extLst>
          </p:nvPr>
        </p:nvGraphicFramePr>
        <p:xfrm>
          <a:off x="107503" y="1628802"/>
          <a:ext cx="8316417" cy="4697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5246"/>
                <a:gridCol w="1121529"/>
                <a:gridCol w="1382002"/>
                <a:gridCol w="1382002"/>
                <a:gridCol w="1257573"/>
                <a:gridCol w="1380343"/>
                <a:gridCol w="27722"/>
              </a:tblGrid>
              <a:tr h="546020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Показатель, </a:t>
                      </a:r>
                      <a:r>
                        <a:rPr lang="ru-RU" sz="1600" b="1" i="1" dirty="0" err="1">
                          <a:effectLst/>
                        </a:rPr>
                        <a:t>ммоль</a:t>
                      </a:r>
                      <a:r>
                        <a:rPr lang="ru-RU" sz="1600" b="1" i="1" dirty="0">
                          <a:effectLst/>
                        </a:rPr>
                        <a:t>/л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Группа контроля (</a:t>
                      </a:r>
                      <a:r>
                        <a:rPr lang="en-US" sz="1600" b="1" i="1" dirty="0">
                          <a:effectLst/>
                        </a:rPr>
                        <a:t>n</a:t>
                      </a:r>
                      <a:r>
                        <a:rPr lang="ru-RU" sz="1600" b="1" i="1" dirty="0">
                          <a:effectLst/>
                        </a:rPr>
                        <a:t>=2</a:t>
                      </a:r>
                      <a:r>
                        <a:rPr lang="en-US" sz="1600" b="1" i="1" dirty="0">
                          <a:effectLst/>
                        </a:rPr>
                        <a:t>0</a:t>
                      </a:r>
                      <a:r>
                        <a:rPr lang="ru-RU" sz="1600" b="1" i="1" dirty="0">
                          <a:effectLst/>
                        </a:rPr>
                        <a:t>)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effectLst/>
                        </a:rPr>
                        <a:t>Подростки</a:t>
                      </a:r>
                      <a:r>
                        <a:rPr lang="ru-RU" sz="1600" b="1" i="1" baseline="0" dirty="0" smtClean="0">
                          <a:effectLst/>
                        </a:rPr>
                        <a:t> с </a:t>
                      </a:r>
                      <a:r>
                        <a:rPr lang="ru-RU" sz="1600" b="1" i="1" dirty="0" smtClean="0">
                          <a:effectLst/>
                        </a:rPr>
                        <a:t>ВНАД</a:t>
                      </a:r>
                      <a:endParaRPr lang="ru-RU" sz="1600" b="1" i="1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(</a:t>
                      </a:r>
                      <a:r>
                        <a:rPr lang="en-US" sz="1600" b="1" i="1" dirty="0">
                          <a:effectLst/>
                        </a:rPr>
                        <a:t>n</a:t>
                      </a:r>
                      <a:r>
                        <a:rPr lang="ru-RU" sz="1600" b="1" i="1" dirty="0">
                          <a:effectLst/>
                        </a:rPr>
                        <a:t>=23)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effectLst/>
                        </a:rPr>
                        <a:t>Подростки с МС</a:t>
                      </a:r>
                      <a:endParaRPr lang="ru-RU" sz="1600" b="1" i="1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(</a:t>
                      </a:r>
                      <a:r>
                        <a:rPr lang="en-US" sz="1600" b="1" i="1" dirty="0">
                          <a:effectLst/>
                        </a:rPr>
                        <a:t>n</a:t>
                      </a:r>
                      <a:r>
                        <a:rPr lang="ru-RU" sz="1600" b="1" i="1" dirty="0">
                          <a:effectLst/>
                        </a:rPr>
                        <a:t>=</a:t>
                      </a:r>
                      <a:r>
                        <a:rPr lang="en-US" sz="1600" b="1" i="1" dirty="0">
                          <a:effectLst/>
                        </a:rPr>
                        <a:t>22</a:t>
                      </a:r>
                      <a:r>
                        <a:rPr lang="ru-RU" sz="1600" b="1" i="1" dirty="0">
                          <a:effectLst/>
                        </a:rPr>
                        <a:t>)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60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до лечения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через 6 мес. терапии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до лечения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через 6 мес. терапии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266">
                <a:tc>
                  <a:txBody>
                    <a:bodyPr/>
                    <a:lstStyle/>
                    <a:p>
                      <a:pPr marL="9334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Общий холестерин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3,6±0,3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3,9±0,1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3,7±0,3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4,3±0,2*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3,8±0,3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71266">
                <a:tc>
                  <a:txBody>
                    <a:bodyPr/>
                    <a:lstStyle/>
                    <a:p>
                      <a:pPr marL="9334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Триглицериды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1,1±0,1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1,2±0,1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1,1±0,1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1,5±0,1*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1,2±0,1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71266">
                <a:tc>
                  <a:txBody>
                    <a:bodyPr/>
                    <a:lstStyle/>
                    <a:p>
                      <a:pPr marL="9334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ЛПНП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1,6±0,2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2,0±0,2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1,8±0,2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2,3±0,2*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2,0±0,2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71266">
                <a:tc>
                  <a:txBody>
                    <a:bodyPr/>
                    <a:lstStyle/>
                    <a:p>
                      <a:pPr marL="9334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ЛПОНП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0,5±0,04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0,6±0,05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0,5±0,04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0,7±0,05*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0,6±0,05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71266">
                <a:tc>
                  <a:txBody>
                    <a:bodyPr/>
                    <a:lstStyle/>
                    <a:p>
                      <a:pPr marL="9334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ЛПВП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1,5±0,1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1,4±0,1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1,5±0,1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1,3±0,1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1,4±0,1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546020">
                <a:tc>
                  <a:txBody>
                    <a:bodyPr/>
                    <a:lstStyle/>
                    <a:p>
                      <a:pPr marL="9334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Индекс атерогенности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1,1±0,2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1,5±0,1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1,2±0,2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1,9±0,1*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1,4±0,2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471266">
                <a:tc>
                  <a:txBody>
                    <a:bodyPr/>
                    <a:lstStyle/>
                    <a:p>
                      <a:pPr marL="9334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Глюкоза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4,4±0,1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4,4±0,1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4,4±0,1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</a:rPr>
                        <a:t>4,6±0,1</a:t>
                      </a:r>
                      <a:endParaRPr lang="ru-RU" sz="16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</a:rPr>
                        <a:t>4,4±0,1</a:t>
                      </a:r>
                      <a:endParaRPr lang="ru-RU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6" y="6343462"/>
            <a:ext cx="76683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* 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– различие статистически значимо (р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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0,05) по сравнению с соответствующими показателями группы контроля.</a:t>
            </a:r>
            <a:endParaRPr kumimoji="0" lang="ru-RU" alt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108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180"/>
            <a:ext cx="7620000" cy="634082"/>
          </a:xfrm>
        </p:spPr>
        <p:txBody>
          <a:bodyPr/>
          <a:lstStyle/>
          <a:p>
            <a:r>
              <a:rPr lang="ru-RU" b="1" dirty="0" smtClean="0"/>
              <a:t>Выводы: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280920" cy="616530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ru-RU" b="1" dirty="0"/>
              <a:t>Результаты проведенного обследования позволили констатировать ВНАД (</a:t>
            </a:r>
            <a:r>
              <a:rPr lang="ru-RU" b="1" dirty="0" err="1"/>
              <a:t>предгипертензию</a:t>
            </a:r>
            <a:r>
              <a:rPr lang="ru-RU" b="1" dirty="0"/>
              <a:t>) у </a:t>
            </a:r>
            <a:r>
              <a:rPr lang="ru-RU" b="1" dirty="0" smtClean="0"/>
              <a:t>10% и метаболический синдром у 8% условно-здоровых </a:t>
            </a:r>
            <a:r>
              <a:rPr lang="ru-RU" b="1" dirty="0"/>
              <a:t>мальчиков-подростков. </a:t>
            </a:r>
            <a:endParaRPr lang="ru-RU" b="1" dirty="0" smtClean="0"/>
          </a:p>
          <a:p>
            <a:pPr lvl="0">
              <a:spcBef>
                <a:spcPts val="1200"/>
              </a:spcBef>
            </a:pPr>
            <a:r>
              <a:rPr lang="ru-RU" b="1" dirty="0" smtClean="0"/>
              <a:t>Анализ </a:t>
            </a:r>
            <a:r>
              <a:rPr lang="ru-RU" b="1" dirty="0"/>
              <a:t>плотности основных факторов риска развития сердечно-сосудистых заболеваний </a:t>
            </a:r>
            <a:r>
              <a:rPr lang="ru-RU" b="1" dirty="0" smtClean="0"/>
              <a:t>и </a:t>
            </a:r>
            <a:r>
              <a:rPr lang="ru-RU" b="1" dirty="0" err="1" smtClean="0"/>
              <a:t>эректильной</a:t>
            </a:r>
            <a:r>
              <a:rPr lang="ru-RU" b="1" dirty="0" smtClean="0"/>
              <a:t> </a:t>
            </a:r>
            <a:r>
              <a:rPr lang="ru-RU" b="1" dirty="0" err="1" smtClean="0"/>
              <a:t>дисфнкции</a:t>
            </a:r>
            <a:r>
              <a:rPr lang="ru-RU" b="1" dirty="0" smtClean="0"/>
              <a:t> у </a:t>
            </a:r>
            <a:r>
              <a:rPr lang="ru-RU" b="1" dirty="0"/>
              <a:t>обследованных свидетельствует, что подростки, не имеющие ни одного фактора риска в группе контроля составляют 36,0%, в подгруппе с ВНАД – 5,7%, в подгруппе с МС – 4,4</a:t>
            </a:r>
            <a:r>
              <a:rPr lang="ru-RU" b="1" dirty="0" smtClean="0"/>
              <a:t>%. </a:t>
            </a:r>
          </a:p>
          <a:p>
            <a:pPr lvl="0">
              <a:spcBef>
                <a:spcPts val="1200"/>
              </a:spcBef>
            </a:pPr>
            <a:r>
              <a:rPr lang="ru-RU" b="1" dirty="0" smtClean="0"/>
              <a:t>У </a:t>
            </a:r>
            <a:r>
              <a:rPr lang="ru-RU" b="1" dirty="0"/>
              <a:t>подростков, имеющих один фактор риска, самым распространенным является отягощенная наследственность – примерно у 47% во всех подгруппах. Наиболее частым сочетанием двух факторов риска </a:t>
            </a:r>
            <a:r>
              <a:rPr lang="ru-RU" b="1" dirty="0" smtClean="0"/>
              <a:t>следует </a:t>
            </a:r>
            <a:r>
              <a:rPr lang="ru-RU" b="1" dirty="0"/>
              <a:t>считать отягощенную наследственность и курение родителей. При наличии трех и более факторов риска </a:t>
            </a:r>
            <a:r>
              <a:rPr lang="ru-RU" b="1" dirty="0" smtClean="0"/>
              <a:t>наиболее </a:t>
            </a:r>
            <a:r>
              <a:rPr lang="ru-RU" b="1" dirty="0"/>
              <a:t>часто комбинируются наследственная отягощенность, активное и пассивное курение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86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20000" cy="634082"/>
          </a:xfrm>
        </p:spPr>
        <p:txBody>
          <a:bodyPr/>
          <a:lstStyle/>
          <a:p>
            <a:r>
              <a:rPr lang="ru-RU" b="1" dirty="0" smtClean="0"/>
              <a:t>Выводы: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208912" cy="5472608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Полученный </a:t>
            </a:r>
            <a:r>
              <a:rPr lang="ru-RU" sz="2800" b="1" i="1" dirty="0" smtClean="0"/>
              <a:t>эффект проведенной </a:t>
            </a:r>
            <a:r>
              <a:rPr lang="ru-RU" sz="2800" b="1" i="1" dirty="0" smtClean="0"/>
              <a:t>медикаментозной и немедикаментозной коррекции, </a:t>
            </a:r>
            <a:r>
              <a:rPr lang="ru-RU" sz="2800" b="1" i="1" dirty="0" smtClean="0"/>
              <a:t>включающей, в том числе, </a:t>
            </a:r>
            <a:r>
              <a:rPr lang="ru-RU" sz="2800" b="1" i="1" dirty="0" smtClean="0"/>
              <a:t>воздействие на модифицируемые факторы риска, </a:t>
            </a:r>
            <a:r>
              <a:rPr lang="ru-RU" sz="2800" b="1" i="1" dirty="0" smtClean="0"/>
              <a:t>определяют </a:t>
            </a:r>
            <a:r>
              <a:rPr lang="ru-RU" sz="2800" b="1" i="1" dirty="0"/>
              <a:t>целесообразность </a:t>
            </a:r>
            <a:r>
              <a:rPr lang="ru-RU" sz="2800" b="1" i="1" dirty="0" smtClean="0"/>
              <a:t>ее своевременного применения, </a:t>
            </a:r>
            <a:r>
              <a:rPr lang="ru-RU" sz="2800" b="1" i="1" dirty="0"/>
              <a:t>что положительно скажется на </a:t>
            </a:r>
            <a:r>
              <a:rPr lang="ru-RU" sz="2800" b="1" i="1" dirty="0" smtClean="0"/>
              <a:t>состоянии репродуктивного </a:t>
            </a:r>
            <a:r>
              <a:rPr lang="ru-RU" sz="2800" b="1" i="1" dirty="0"/>
              <a:t>здоровья </a:t>
            </a:r>
            <a:r>
              <a:rPr lang="ru-RU" sz="2800" b="1" i="1" dirty="0" smtClean="0"/>
              <a:t>мальчиков-подростков.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33705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5413" y="1484784"/>
            <a:ext cx="5363391" cy="27192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6000" b="1" i="1" cap="all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БЛАГОДАРИМ </a:t>
            </a:r>
          </a:p>
          <a:p>
            <a:pPr algn="ctr">
              <a:lnSpc>
                <a:spcPct val="150000"/>
              </a:lnSpc>
            </a:pPr>
            <a:r>
              <a:rPr lang="ru-RU" sz="6000" b="1" i="1" cap="all" dirty="0" smtClean="0">
                <a:ln/>
                <a:solidFill>
                  <a:schemeClr val="tx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 ВНИМАНИЕ!</a:t>
            </a:r>
            <a:endParaRPr lang="ru-RU" sz="6000" b="1" i="1" cap="all" dirty="0">
              <a:ln/>
              <a:solidFill>
                <a:schemeClr val="tx2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06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3089" y="1052736"/>
            <a:ext cx="835292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spcBef>
                <a:spcPts val="1200"/>
              </a:spcBef>
              <a:buFont typeface="Wingdings" pitchFamily="2" charset="2"/>
              <a:buChar char="v"/>
            </a:pPr>
            <a:r>
              <a:rPr lang="ru-RU" sz="2600" b="1" i="1" dirty="0" smtClean="0"/>
              <a:t>Сердечно-сосудистые </a:t>
            </a:r>
            <a:r>
              <a:rPr lang="ru-RU" sz="2600" b="1" i="1" dirty="0"/>
              <a:t>заболевания имеют </a:t>
            </a:r>
            <a:r>
              <a:rPr lang="ru-RU" sz="2600" b="1" i="1" dirty="0" smtClean="0"/>
              <a:t>схожий </a:t>
            </a:r>
            <a:r>
              <a:rPr lang="ru-RU" sz="2600" b="1" i="1" dirty="0"/>
              <a:t>профиль </a:t>
            </a:r>
            <a:r>
              <a:rPr lang="ru-RU" sz="2600" b="1" i="1" dirty="0" smtClean="0"/>
              <a:t>факторов </a:t>
            </a:r>
            <a:r>
              <a:rPr lang="ru-RU" sz="2600" b="1" i="1" dirty="0"/>
              <a:t>риска с </a:t>
            </a:r>
            <a:r>
              <a:rPr lang="ru-RU" sz="2600" b="1" i="1" dirty="0" smtClean="0"/>
              <a:t>распространенным </a:t>
            </a:r>
            <a:r>
              <a:rPr lang="ru-RU" sz="2600" b="1" i="1" dirty="0"/>
              <a:t>репродуктивным </a:t>
            </a:r>
            <a:r>
              <a:rPr lang="ru-RU" sz="2600" b="1" i="1" dirty="0" smtClean="0"/>
              <a:t>нарушением –  </a:t>
            </a:r>
            <a:r>
              <a:rPr lang="ru-RU" sz="2600" b="1" i="1" dirty="0" err="1" smtClean="0"/>
              <a:t>эректильной</a:t>
            </a:r>
            <a:r>
              <a:rPr lang="ru-RU" sz="2600" b="1" i="1" dirty="0" smtClean="0"/>
              <a:t> дисфункцией. </a:t>
            </a:r>
          </a:p>
          <a:p>
            <a:pPr marL="342900" indent="-342900" fontAlgn="t">
              <a:spcBef>
                <a:spcPts val="1200"/>
              </a:spcBef>
              <a:buFont typeface="Wingdings" pitchFamily="2" charset="2"/>
              <a:buChar char="v"/>
            </a:pPr>
            <a:r>
              <a:rPr lang="ru-RU" sz="2600" b="1" i="1" dirty="0" smtClean="0"/>
              <a:t>Наиболее значимые факторы </a:t>
            </a:r>
            <a:r>
              <a:rPr lang="ru-RU" sz="2600" b="1" i="1" dirty="0"/>
              <a:t>риска </a:t>
            </a:r>
            <a:r>
              <a:rPr lang="ru-RU" sz="2600" b="1" i="1" dirty="0" err="1" smtClean="0"/>
              <a:t>эректильной</a:t>
            </a:r>
            <a:r>
              <a:rPr lang="ru-RU" sz="2600" b="1" i="1" dirty="0" smtClean="0"/>
              <a:t> дисфункции:</a:t>
            </a:r>
          </a:p>
          <a:p>
            <a:pPr marL="1371600" lvl="2" indent="-457200" fontAlgn="t">
              <a:buFont typeface="Wingdings" pitchFamily="2" charset="2"/>
              <a:buChar char="ü"/>
            </a:pPr>
            <a:r>
              <a:rPr lang="ru-RU" sz="2600" b="1" i="1" dirty="0" smtClean="0"/>
              <a:t>курение</a:t>
            </a:r>
            <a:r>
              <a:rPr lang="ru-RU" sz="2600" b="1" i="1" dirty="0"/>
              <a:t>, </a:t>
            </a:r>
            <a:endParaRPr lang="ru-RU" sz="2600" b="1" i="1" dirty="0" smtClean="0"/>
          </a:p>
          <a:p>
            <a:pPr marL="1371600" lvl="2" indent="-457200" fontAlgn="t">
              <a:buFont typeface="Wingdings" pitchFamily="2" charset="2"/>
              <a:buChar char="ü"/>
            </a:pPr>
            <a:r>
              <a:rPr lang="ru-RU" sz="2600" b="1" i="1" dirty="0" err="1" smtClean="0"/>
              <a:t>дислипидемия</a:t>
            </a:r>
            <a:r>
              <a:rPr lang="ru-RU" sz="2600" b="1" i="1" dirty="0" smtClean="0"/>
              <a:t>,</a:t>
            </a:r>
          </a:p>
          <a:p>
            <a:pPr marL="1371600" lvl="2" indent="-457200" fontAlgn="t">
              <a:buFont typeface="Wingdings" pitchFamily="2" charset="2"/>
              <a:buChar char="ü"/>
            </a:pPr>
            <a:r>
              <a:rPr lang="ru-RU" sz="2600" b="1" i="1" dirty="0" smtClean="0"/>
              <a:t>повышенное </a:t>
            </a:r>
            <a:r>
              <a:rPr lang="ru-RU" sz="2600" b="1" i="1" dirty="0"/>
              <a:t>артериальное давление, </a:t>
            </a:r>
            <a:endParaRPr lang="ru-RU" sz="2600" b="1" i="1" dirty="0" smtClean="0"/>
          </a:p>
          <a:p>
            <a:pPr marL="1371600" lvl="2" indent="-457200" fontAlgn="t">
              <a:buFont typeface="Wingdings" pitchFamily="2" charset="2"/>
              <a:buChar char="ü"/>
            </a:pPr>
            <a:r>
              <a:rPr lang="ru-RU" sz="2600" b="1" i="1" dirty="0" smtClean="0"/>
              <a:t>сахарный </a:t>
            </a:r>
            <a:r>
              <a:rPr lang="ru-RU" sz="2600" b="1" i="1" dirty="0"/>
              <a:t>диабет</a:t>
            </a:r>
            <a:r>
              <a:rPr lang="ru-RU" sz="2600" b="1" i="1" dirty="0" smtClean="0"/>
              <a:t>,</a:t>
            </a:r>
          </a:p>
          <a:p>
            <a:pPr marL="1371600" lvl="2" indent="-457200" fontAlgn="t">
              <a:buFont typeface="Wingdings" pitchFamily="2" charset="2"/>
              <a:buChar char="ü"/>
            </a:pPr>
            <a:r>
              <a:rPr lang="ru-RU" sz="2600" b="1" i="1" dirty="0" smtClean="0"/>
              <a:t>метаболический </a:t>
            </a:r>
            <a:r>
              <a:rPr lang="ru-RU" sz="2600" b="1" i="1" dirty="0"/>
              <a:t>синдром, </a:t>
            </a:r>
            <a:endParaRPr lang="ru-RU" sz="2600" b="1" i="1" dirty="0" smtClean="0"/>
          </a:p>
          <a:p>
            <a:pPr marL="1371600" lvl="2" indent="-457200" fontAlgn="t">
              <a:buFont typeface="Wingdings" pitchFamily="2" charset="2"/>
              <a:buChar char="ü"/>
            </a:pPr>
            <a:r>
              <a:rPr lang="ru-RU" sz="2600" b="1" i="1" dirty="0" smtClean="0"/>
              <a:t>абдоминальное </a:t>
            </a:r>
            <a:r>
              <a:rPr lang="ru-RU" sz="2600" b="1" i="1" dirty="0"/>
              <a:t>ожирение </a:t>
            </a:r>
            <a:r>
              <a:rPr lang="ru-RU" sz="2600" b="1" i="1" dirty="0" smtClean="0"/>
              <a:t>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7620000" cy="908720"/>
          </a:xfrm>
        </p:spPr>
        <p:txBody>
          <a:bodyPr/>
          <a:lstStyle/>
          <a:p>
            <a:r>
              <a:rPr lang="ru-RU" sz="4000" b="1" dirty="0" smtClean="0"/>
              <a:t>АКТУАЛЬНОСТЬ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13842" y="6488668"/>
            <a:ext cx="69673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t"/>
            <a:r>
              <a:rPr lang="en-US" sz="2000" b="1" i="1" dirty="0" err="1"/>
              <a:t>Ewane</a:t>
            </a:r>
            <a:r>
              <a:rPr lang="en-US" sz="2000" b="1" i="1" dirty="0"/>
              <a:t> KA, Lin H-C, Wang </a:t>
            </a:r>
            <a:r>
              <a:rPr lang="en-US" sz="2000" b="1" i="1" dirty="0" smtClean="0"/>
              <a:t>R.</a:t>
            </a:r>
            <a:r>
              <a:rPr lang="ru-RU" sz="2000" b="1" i="1" dirty="0" smtClean="0"/>
              <a:t>, </a:t>
            </a:r>
            <a:r>
              <a:rPr lang="en-US" sz="2000" b="1" i="1" dirty="0" smtClean="0"/>
              <a:t> </a:t>
            </a:r>
            <a:r>
              <a:rPr lang="en-US" sz="2000" b="1" i="1" dirty="0"/>
              <a:t>Miner </a:t>
            </a:r>
            <a:r>
              <a:rPr lang="en-US" sz="2000" b="1" i="1" dirty="0" smtClean="0"/>
              <a:t>MM</a:t>
            </a:r>
            <a:r>
              <a:rPr lang="ru-RU" sz="2000" b="1" i="1" dirty="0" smtClean="0"/>
              <a:t>, 2017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86730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799288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Bef>
                <a:spcPts val="1200"/>
              </a:spcBef>
            </a:pPr>
            <a:r>
              <a:rPr lang="ru-RU" sz="2500" b="1" i="1" dirty="0" smtClean="0"/>
              <a:t>Большинство </a:t>
            </a:r>
            <a:r>
              <a:rPr lang="ru-RU" sz="2500" b="1" i="1" dirty="0"/>
              <a:t>факторов риска </a:t>
            </a:r>
            <a:r>
              <a:rPr lang="ru-RU" sz="2500" b="1" i="1" dirty="0" smtClean="0"/>
              <a:t>являются </a:t>
            </a:r>
            <a:r>
              <a:rPr lang="ru-RU" sz="2500" b="1" i="1" dirty="0"/>
              <a:t>модифицируемыми, то есть, предотвратимыми, и их устранение может уменьшить тяжесть </a:t>
            </a:r>
            <a:r>
              <a:rPr lang="ru-RU" sz="2500" b="1" i="1" dirty="0" err="1" smtClean="0"/>
              <a:t>эректильной</a:t>
            </a:r>
            <a:r>
              <a:rPr lang="ru-RU" sz="2500" b="1" i="1" dirty="0" smtClean="0"/>
              <a:t> дисфункции, </a:t>
            </a:r>
            <a:r>
              <a:rPr lang="ru-RU" sz="2500" b="1" i="1" dirty="0"/>
              <a:t>улучшить результаты лечения, а в ряде случаев полностью избавить пациента от нарушения эрекции. </a:t>
            </a:r>
            <a:endParaRPr lang="ru-RU" sz="2500" b="1" i="1" dirty="0" smtClean="0"/>
          </a:p>
          <a:p>
            <a:pPr fontAlgn="t">
              <a:spcBef>
                <a:spcPts val="1200"/>
              </a:spcBef>
            </a:pPr>
            <a:r>
              <a:rPr lang="ru-RU" sz="2500" b="1" i="1" dirty="0" smtClean="0"/>
              <a:t>По </a:t>
            </a:r>
            <a:r>
              <a:rPr lang="ru-RU" sz="2500" b="1" i="1" dirty="0"/>
              <a:t>данным </a:t>
            </a:r>
            <a:r>
              <a:rPr lang="ru-RU" sz="2500" b="1" i="1" dirty="0" smtClean="0"/>
              <a:t>ряда исследований</a:t>
            </a:r>
            <a:r>
              <a:rPr lang="ru-RU" sz="2500" b="1" i="1" dirty="0"/>
              <a:t>, корреляция между </a:t>
            </a:r>
            <a:r>
              <a:rPr lang="ru-RU" sz="2500" b="1" i="1" dirty="0" err="1"/>
              <a:t>эректильной</a:t>
            </a:r>
            <a:r>
              <a:rPr lang="ru-RU" sz="2500" b="1" i="1" dirty="0"/>
              <a:t> </a:t>
            </a:r>
            <a:r>
              <a:rPr lang="ru-RU" sz="2500" b="1" i="1" dirty="0" smtClean="0"/>
              <a:t>дисфункции </a:t>
            </a:r>
            <a:r>
              <a:rPr lang="ru-RU" sz="2500" b="1" i="1" dirty="0"/>
              <a:t>и сердечно-сосудистыми заболеваниями настолько сильная</a:t>
            </a:r>
            <a:r>
              <a:rPr lang="ru-RU" sz="2500" b="1" i="1" dirty="0" smtClean="0"/>
              <a:t>, что </a:t>
            </a:r>
            <a:r>
              <a:rPr lang="ru-RU" sz="2500" b="1" i="1" dirty="0"/>
              <a:t>ее предполагается использовать с целью определения сердечно-сосудистого риска в дополнение к </a:t>
            </a:r>
            <a:r>
              <a:rPr lang="ru-RU" sz="2500" b="1" i="1" dirty="0" err="1"/>
              <a:t>Фрамингемской</a:t>
            </a:r>
            <a:r>
              <a:rPr lang="ru-RU" sz="2500" b="1" i="1" dirty="0"/>
              <a:t> </a:t>
            </a:r>
            <a:r>
              <a:rPr lang="ru-RU" sz="2500" b="1" i="1" dirty="0" smtClean="0"/>
              <a:t>шкале.</a:t>
            </a:r>
            <a:endParaRPr lang="ru-RU" sz="2500" b="1" i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7620000" cy="908720"/>
          </a:xfrm>
        </p:spPr>
        <p:txBody>
          <a:bodyPr/>
          <a:lstStyle/>
          <a:p>
            <a:r>
              <a:rPr lang="ru-RU" sz="4000" b="1" dirty="0" smtClean="0"/>
              <a:t>АКТУАЛЬНОСТЬ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13842" y="6488668"/>
            <a:ext cx="69673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t"/>
            <a:r>
              <a:rPr lang="en-US" sz="2000" b="1" i="1" dirty="0" err="1"/>
              <a:t>Ewane</a:t>
            </a:r>
            <a:r>
              <a:rPr lang="en-US" sz="2000" b="1" i="1" dirty="0"/>
              <a:t> KA, Lin H-C, Wang </a:t>
            </a:r>
            <a:r>
              <a:rPr lang="en-US" sz="2000" b="1" i="1" dirty="0" smtClean="0"/>
              <a:t>R.</a:t>
            </a:r>
            <a:r>
              <a:rPr lang="ru-RU" sz="2000" b="1" i="1" dirty="0" smtClean="0"/>
              <a:t>, </a:t>
            </a:r>
            <a:r>
              <a:rPr lang="en-US" sz="2000" b="1" i="1" dirty="0" smtClean="0"/>
              <a:t> </a:t>
            </a:r>
            <a:r>
              <a:rPr lang="en-US" sz="2000" b="1" i="1" dirty="0"/>
              <a:t>Miner </a:t>
            </a:r>
            <a:r>
              <a:rPr lang="en-US" sz="2000" b="1" i="1" dirty="0" smtClean="0"/>
              <a:t>MM</a:t>
            </a:r>
            <a:r>
              <a:rPr lang="ru-RU" sz="2000" b="1" i="1" dirty="0" smtClean="0"/>
              <a:t>, 2017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5106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099634"/>
            <a:ext cx="7848872" cy="5299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400" b="1" i="1" dirty="0"/>
              <a:t>По данным популяционных исследований, </a:t>
            </a:r>
            <a:r>
              <a:rPr lang="ru-RU" sz="2400" b="1" i="1" dirty="0" smtClean="0"/>
              <a:t>среди </a:t>
            </a:r>
            <a:r>
              <a:rPr lang="ru-RU" sz="2400" b="1" i="1" dirty="0"/>
              <a:t>детей и подростков в России, частота повышения артериального давления </a:t>
            </a:r>
            <a:r>
              <a:rPr lang="ru-RU" sz="2400" b="1" i="1" dirty="0" smtClean="0"/>
              <a:t>в </a:t>
            </a:r>
            <a:r>
              <a:rPr lang="ru-RU" sz="2400" b="1" i="1" dirty="0"/>
              <a:t>зависимости от возраста составляет от </a:t>
            </a:r>
            <a:r>
              <a:rPr lang="ru-RU" sz="2400" b="1" i="1" dirty="0">
                <a:solidFill>
                  <a:srgbClr val="FF0000"/>
                </a:solidFill>
              </a:rPr>
              <a:t>2 до 18%. 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2400" b="1" i="1" dirty="0" smtClean="0"/>
              <a:t>При </a:t>
            </a:r>
            <a:r>
              <a:rPr lang="ru-RU" sz="2400" b="1" i="1" dirty="0"/>
              <a:t>этом у половины респондентов заболевание протекает бессимптомно, что затрудняет его выявление и, соответственно, своевременное </a:t>
            </a:r>
            <a:r>
              <a:rPr lang="ru-RU" sz="2400" b="1" i="1" dirty="0" smtClean="0"/>
              <a:t>лечение. </a:t>
            </a:r>
          </a:p>
          <a:p>
            <a:pPr algn="r">
              <a:lnSpc>
                <a:spcPct val="120000"/>
              </a:lnSpc>
            </a:pPr>
            <a:r>
              <a:rPr lang="ru-RU" i="1" dirty="0"/>
              <a:t>Сомова Т. М., </a:t>
            </a:r>
            <a:r>
              <a:rPr lang="ru-RU" i="1" dirty="0" smtClean="0"/>
              <a:t>Мещеряков</a:t>
            </a:r>
            <a:r>
              <a:rPr lang="ru-RU" i="1" dirty="0" smtClean="0">
                <a:hlinkClick r:id="rId2" tooltip="Список публикаций этого автора"/>
              </a:rPr>
              <a:t> </a:t>
            </a:r>
            <a:r>
              <a:rPr lang="ru-RU" i="1" dirty="0"/>
              <a:t>В. В</a:t>
            </a:r>
            <a:r>
              <a:rPr lang="ru-RU" i="1" dirty="0" smtClean="0"/>
              <a:t>., 2014 </a:t>
            </a:r>
            <a:endParaRPr lang="ru-RU" i="1" dirty="0"/>
          </a:p>
          <a:p>
            <a:pPr>
              <a:lnSpc>
                <a:spcPct val="120000"/>
              </a:lnSpc>
            </a:pPr>
            <a:r>
              <a:rPr lang="ru-RU" sz="2400" b="1" i="1" dirty="0" smtClean="0"/>
              <a:t>В </a:t>
            </a:r>
            <a:r>
              <a:rPr lang="ru-RU" sz="2400" b="1" i="1" dirty="0"/>
              <a:t>последующие 3 – 7 лет АД остается повышенным у </a:t>
            </a:r>
            <a:r>
              <a:rPr lang="ru-RU" sz="2400" b="1" i="1" dirty="0">
                <a:solidFill>
                  <a:srgbClr val="FF0000"/>
                </a:solidFill>
              </a:rPr>
              <a:t>33 – 42% </a:t>
            </a:r>
            <a:r>
              <a:rPr lang="ru-RU" sz="2400" b="1" i="1" dirty="0"/>
              <a:t>подростков, а у </a:t>
            </a:r>
            <a:r>
              <a:rPr lang="ru-RU" sz="2400" b="1" i="1" dirty="0">
                <a:solidFill>
                  <a:srgbClr val="FF0000"/>
                </a:solidFill>
              </a:rPr>
              <a:t>17 – 26% </a:t>
            </a:r>
            <a:r>
              <a:rPr lang="ru-RU" sz="2400" b="1" i="1" dirty="0"/>
              <a:t>– АГ приобретает прогрессирующее </a:t>
            </a:r>
            <a:r>
              <a:rPr lang="ru-RU" sz="2400" b="1" i="1" dirty="0" smtClean="0"/>
              <a:t>течение.</a:t>
            </a:r>
          </a:p>
          <a:p>
            <a:pPr algn="r">
              <a:lnSpc>
                <a:spcPct val="120000"/>
              </a:lnSpc>
            </a:pPr>
            <a:r>
              <a:rPr lang="ru-RU" i="1" dirty="0" err="1" smtClean="0"/>
              <a:t>Каплиева</a:t>
            </a:r>
            <a:r>
              <a:rPr lang="ru-RU" i="1" dirty="0" smtClean="0"/>
              <a:t> О.В. с </a:t>
            </a:r>
            <a:r>
              <a:rPr lang="ru-RU" i="1" dirty="0" err="1" smtClean="0"/>
              <a:t>соавт</a:t>
            </a:r>
            <a:r>
              <a:rPr lang="ru-RU" i="1" dirty="0" smtClean="0"/>
              <a:t>, 2015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620000" cy="1143000"/>
          </a:xfrm>
        </p:spPr>
        <p:txBody>
          <a:bodyPr/>
          <a:lstStyle/>
          <a:p>
            <a:pPr algn="r"/>
            <a:r>
              <a:rPr lang="ru-RU" b="1" i="1" dirty="0" smtClean="0"/>
              <a:t>Актуальность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7779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143000"/>
          </a:xfrm>
        </p:spPr>
        <p:txBody>
          <a:bodyPr/>
          <a:lstStyle/>
          <a:p>
            <a:r>
              <a:rPr lang="ru-RU" sz="3200" b="1" i="1" dirty="0" smtClean="0"/>
              <a:t>МЕТАБОЛИЧЕСКИЙ СИНДРОМ </a:t>
            </a:r>
            <a:br>
              <a:rPr lang="ru-RU" sz="3200" b="1" i="1" dirty="0" smtClean="0"/>
            </a:br>
            <a:r>
              <a:rPr lang="ru-RU" sz="3200" b="1" i="1" dirty="0" smtClean="0"/>
              <a:t>У ДЕТЕЙ 10-16 лет 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7620000" cy="5141168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Абдоминальное ожирение </a:t>
            </a:r>
            <a:r>
              <a:rPr lang="ru-RU" sz="2800" b="1" i="1" dirty="0"/>
              <a:t>(ОТ бо­лее 90 </a:t>
            </a:r>
            <a:r>
              <a:rPr lang="ru-RU" sz="2800" b="1" i="1" dirty="0" smtClean="0"/>
              <a:t>перцентиля) </a:t>
            </a:r>
            <a:r>
              <a:rPr lang="ru-RU" sz="2800" b="1" i="1" dirty="0"/>
              <a:t>в сочетании с двумя и более из следующих при­знаков:</a:t>
            </a:r>
          </a:p>
          <a:p>
            <a:pPr lvl="1"/>
            <a:r>
              <a:rPr lang="ru-RU" sz="2400" b="1" i="1" dirty="0" smtClean="0"/>
              <a:t>повышение </a:t>
            </a:r>
            <a:r>
              <a:rPr lang="ru-RU" sz="2400" b="1" i="1" dirty="0"/>
              <a:t>артериального давления </a:t>
            </a:r>
            <a:endParaRPr lang="ru-RU" sz="2400" b="1" i="1" dirty="0" smtClean="0"/>
          </a:p>
          <a:p>
            <a:pPr marL="411480" lvl="1" indent="0">
              <a:buNone/>
            </a:pPr>
            <a:r>
              <a:rPr lang="ru-RU" sz="2400" b="1" i="1" dirty="0"/>
              <a:t> </a:t>
            </a:r>
            <a:r>
              <a:rPr lang="ru-RU" sz="2400" b="1" i="1" dirty="0" smtClean="0"/>
              <a:t>  &gt; </a:t>
            </a:r>
            <a:r>
              <a:rPr lang="ru-RU" sz="2400" b="1" i="1" dirty="0"/>
              <a:t>130/85 мм рт. ст.;</a:t>
            </a:r>
          </a:p>
          <a:p>
            <a:pPr lvl="1"/>
            <a:r>
              <a:rPr lang="ru-RU" sz="2400" b="1" i="1" dirty="0" smtClean="0"/>
              <a:t>уровень </a:t>
            </a:r>
            <a:r>
              <a:rPr lang="ru-RU" sz="2400" b="1" i="1" dirty="0"/>
              <a:t>триглицеридов &gt; 1,7 </a:t>
            </a:r>
            <a:r>
              <a:rPr lang="ru-RU" sz="2400" b="1" i="1" dirty="0" err="1"/>
              <a:t>ммоль</a:t>
            </a:r>
            <a:r>
              <a:rPr lang="ru-RU" sz="2400" b="1" i="1" dirty="0"/>
              <a:t>/л;</a:t>
            </a:r>
          </a:p>
          <a:p>
            <a:pPr lvl="1"/>
            <a:r>
              <a:rPr lang="ru-RU" sz="2400" b="1" i="1" dirty="0"/>
              <a:t> уровень липопротеидов высокой плотности </a:t>
            </a:r>
            <a:r>
              <a:rPr lang="ru-RU" sz="2400" b="1" i="1" dirty="0" smtClean="0"/>
              <a:t>&lt;1,03 </a:t>
            </a:r>
            <a:r>
              <a:rPr lang="ru-RU" sz="2400" b="1" i="1" dirty="0" err="1"/>
              <a:t>ммоль</a:t>
            </a:r>
            <a:r>
              <a:rPr lang="ru-RU" sz="2400" b="1" i="1" dirty="0"/>
              <a:t>/л;</a:t>
            </a:r>
          </a:p>
          <a:p>
            <a:pPr lvl="1"/>
            <a:r>
              <a:rPr lang="ru-RU" sz="2400" b="1" i="1" dirty="0" smtClean="0"/>
              <a:t>повышение </a:t>
            </a:r>
            <a:r>
              <a:rPr lang="ru-RU" sz="2400" b="1" i="1" dirty="0"/>
              <a:t>уровня глюкозы венозной плазмы натощак </a:t>
            </a:r>
            <a:r>
              <a:rPr lang="ru-RU" sz="2400" b="1" i="1" dirty="0" smtClean="0"/>
              <a:t>&gt;5,6 </a:t>
            </a:r>
            <a:r>
              <a:rPr lang="ru-RU" sz="2400" b="1" i="1" dirty="0" err="1"/>
              <a:t>ммоль</a:t>
            </a:r>
            <a:r>
              <a:rPr lang="ru-RU" sz="2400" b="1" i="1" dirty="0"/>
              <a:t>/л или выявленный сахарный диабет 2-го типа и/или дру­гие нарушения углеводного обмена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06660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265858"/>
            <a:ext cx="8229600" cy="1947118"/>
          </a:xfrm>
        </p:spPr>
        <p:txBody>
          <a:bodyPr/>
          <a:lstStyle/>
          <a:p>
            <a:pPr algn="ctr"/>
            <a:r>
              <a:rPr lang="ru-RU" sz="2800" b="1" i="1" dirty="0" smtClean="0">
                <a:latin typeface="+mn-lt"/>
              </a:rPr>
              <a:t>средние </a:t>
            </a:r>
            <a:r>
              <a:rPr lang="ru-RU" sz="2800" b="1" i="1" dirty="0">
                <a:latin typeface="+mn-lt"/>
              </a:rPr>
              <a:t>уровни САД и\или  ДАД  на трех визитах </a:t>
            </a:r>
            <a:r>
              <a:rPr lang="ru-RU" sz="2800" b="1" i="1" dirty="0" smtClean="0">
                <a:latin typeface="+mn-lt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+mn-lt"/>
              </a:rPr>
              <a:t>равны </a:t>
            </a:r>
            <a:r>
              <a:rPr lang="ru-RU" sz="2800" b="1" i="1" dirty="0">
                <a:solidFill>
                  <a:srgbClr val="FF0000"/>
                </a:solidFill>
                <a:latin typeface="+mn-lt"/>
              </a:rPr>
              <a:t>или </a:t>
            </a:r>
            <a:r>
              <a:rPr lang="ru-RU" sz="2800" b="1" i="1" dirty="0" smtClean="0">
                <a:solidFill>
                  <a:srgbClr val="FF0000"/>
                </a:solidFill>
                <a:latin typeface="+mn-lt"/>
              </a:rPr>
              <a:t>превышают </a:t>
            </a:r>
            <a:r>
              <a:rPr lang="ru-RU" sz="2800" b="1" i="1" dirty="0">
                <a:solidFill>
                  <a:srgbClr val="FF0000"/>
                </a:solidFill>
                <a:latin typeface="+mn-lt"/>
              </a:rPr>
              <a:t>значения 90-го </a:t>
            </a:r>
            <a:r>
              <a:rPr lang="ru-RU" sz="2800" b="1" i="1" dirty="0" err="1">
                <a:solidFill>
                  <a:srgbClr val="FF0000"/>
                </a:solidFill>
                <a:latin typeface="+mn-lt"/>
              </a:rPr>
              <a:t>процентиля</a:t>
            </a:r>
            <a:r>
              <a:rPr lang="ru-RU" sz="2800" b="1" i="1" dirty="0">
                <a:solidFill>
                  <a:srgbClr val="FF0000"/>
                </a:solidFill>
                <a:latin typeface="+mn-lt"/>
              </a:rPr>
              <a:t> , но меньше значений 95-го </a:t>
            </a:r>
            <a:r>
              <a:rPr lang="ru-RU" sz="2800" b="1" i="1" dirty="0" err="1">
                <a:solidFill>
                  <a:srgbClr val="FF0000"/>
                </a:solidFill>
                <a:latin typeface="+mn-lt"/>
              </a:rPr>
              <a:t>процентиля</a:t>
            </a:r>
            <a:r>
              <a:rPr lang="ru-RU" sz="2800" b="1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2800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sz="2800" b="1" i="1" dirty="0" smtClean="0">
                <a:latin typeface="+mn-lt"/>
              </a:rPr>
              <a:t>для </a:t>
            </a:r>
            <a:r>
              <a:rPr lang="ru-RU" sz="2800" b="1" i="1" dirty="0">
                <a:latin typeface="+mn-lt"/>
              </a:rPr>
              <a:t>данного возраста , пола и </a:t>
            </a:r>
            <a:r>
              <a:rPr lang="ru-RU" sz="2800" b="1" i="1" dirty="0" smtClean="0">
                <a:latin typeface="+mn-lt"/>
              </a:rPr>
              <a:t>роста</a:t>
            </a:r>
            <a:endParaRPr lang="ru-RU" sz="2800" b="1" i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7" y="4509120"/>
            <a:ext cx="78488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i="1" spc="-100" dirty="0" smtClean="0">
                <a:solidFill>
                  <a:srgbClr val="675E47"/>
                </a:solidFill>
                <a:ea typeface="+mj-ea"/>
                <a:cs typeface="+mj-cs"/>
              </a:rPr>
              <a:t>средние  уровни </a:t>
            </a:r>
            <a:r>
              <a:rPr lang="ru-RU" sz="2800" b="1" i="1" spc="-100" dirty="0">
                <a:solidFill>
                  <a:srgbClr val="675E47"/>
                </a:solidFill>
                <a:ea typeface="+mj-ea"/>
                <a:cs typeface="+mj-cs"/>
              </a:rPr>
              <a:t>САД и\или ДАД   на трех  </a:t>
            </a:r>
            <a:r>
              <a:rPr lang="ru-RU" sz="2800" b="1" i="1" spc="-100" dirty="0" smtClean="0">
                <a:solidFill>
                  <a:srgbClr val="675E47"/>
                </a:solidFill>
                <a:ea typeface="+mj-ea"/>
                <a:cs typeface="+mj-cs"/>
              </a:rPr>
              <a:t>визитах </a:t>
            </a:r>
            <a:r>
              <a:rPr lang="ru-RU" sz="2800" b="1" i="1" spc="-100" dirty="0" smtClean="0">
                <a:solidFill>
                  <a:srgbClr val="FF0000"/>
                </a:solidFill>
                <a:ea typeface="+mj-ea"/>
                <a:cs typeface="+mj-cs"/>
              </a:rPr>
              <a:t>равны или превышают </a:t>
            </a:r>
            <a:r>
              <a:rPr lang="ru-RU" sz="2800" b="1" i="1" spc="-100" dirty="0">
                <a:solidFill>
                  <a:srgbClr val="FF0000"/>
                </a:solidFill>
                <a:ea typeface="+mj-ea"/>
                <a:cs typeface="+mj-cs"/>
              </a:rPr>
              <a:t>значения 95-процентиля </a:t>
            </a:r>
            <a:r>
              <a:rPr lang="ru-RU" sz="2800" b="1" i="1" spc="-100" dirty="0">
                <a:solidFill>
                  <a:srgbClr val="675E47"/>
                </a:solidFill>
                <a:ea typeface="+mj-ea"/>
                <a:cs typeface="+mj-cs"/>
              </a:rPr>
              <a:t>для данного возраста , пола и </a:t>
            </a:r>
            <a:r>
              <a:rPr lang="ru-RU" sz="2800" b="1" i="1" spc="-100" dirty="0" smtClean="0">
                <a:solidFill>
                  <a:srgbClr val="675E47"/>
                </a:solidFill>
                <a:ea typeface="+mj-ea"/>
                <a:cs typeface="+mj-cs"/>
              </a:rPr>
              <a:t>роста</a:t>
            </a:r>
            <a:endParaRPr lang="ru-RU" sz="2800" b="1" i="1" spc="-100" dirty="0">
              <a:solidFill>
                <a:srgbClr val="675E47"/>
              </a:solidFill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64216" y="188640"/>
            <a:ext cx="56445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spc="-100" dirty="0" smtClean="0">
                <a:ea typeface="+mj-ea"/>
                <a:cs typeface="+mj-cs"/>
              </a:rPr>
              <a:t>ВЫСОКОЕ  НОРМАЛЬНОЕ  АД (ПРЕДГИПЕРТЕНЗИЯ) </a:t>
            </a:r>
            <a:endParaRPr lang="ru-RU" sz="32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161" y="3678168"/>
            <a:ext cx="6192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spc="-100" dirty="0" smtClean="0">
                <a:ea typeface="+mj-ea"/>
                <a:cs typeface="+mj-cs"/>
              </a:rPr>
              <a:t>АРТЕРИАЛЬНАЯ ГИПЕРТЕНЗИЯ </a:t>
            </a:r>
            <a:endParaRPr lang="ru-RU" sz="2400" i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9512" y="335699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12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Цель исследования</a:t>
            </a:r>
            <a:r>
              <a:rPr lang="ru-RU" i="1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79928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dirty="0"/>
              <a:t>определение </a:t>
            </a:r>
            <a:r>
              <a:rPr lang="ru-RU" sz="3600" b="1" i="1" dirty="0" smtClean="0"/>
              <a:t>распространенности артериальной гипертензии и метаболического синдрома </a:t>
            </a:r>
            <a:r>
              <a:rPr lang="ru-RU" sz="3600" b="1" i="1" dirty="0" smtClean="0"/>
              <a:t>как факторов риска </a:t>
            </a:r>
            <a:r>
              <a:rPr lang="ru-RU" sz="3600" b="1" i="1" dirty="0" err="1" smtClean="0"/>
              <a:t>эректильной</a:t>
            </a:r>
            <a:r>
              <a:rPr lang="ru-RU" sz="3600" b="1" i="1" dirty="0" smtClean="0"/>
              <a:t> дисфункции и их коррекция у </a:t>
            </a:r>
            <a:r>
              <a:rPr lang="ru-RU" sz="3600" b="1" i="1" dirty="0" smtClean="0"/>
              <a:t>условно-здоровых </a:t>
            </a:r>
            <a:r>
              <a:rPr lang="ru-RU" sz="3600" b="1" i="1" dirty="0"/>
              <a:t>мальчиков-подростков </a:t>
            </a:r>
            <a:r>
              <a:rPr lang="ru-RU" sz="3600" b="1" i="1" dirty="0" err="1"/>
              <a:t>предпризывного</a:t>
            </a:r>
            <a:r>
              <a:rPr lang="ru-RU" sz="3600" b="1" i="1" dirty="0"/>
              <a:t> возраста </a:t>
            </a:r>
            <a:r>
              <a:rPr lang="ru-RU" sz="3600" b="1" i="1" dirty="0" smtClean="0"/>
              <a:t>Донецкого </a:t>
            </a:r>
            <a:r>
              <a:rPr lang="ru-RU" sz="3600" b="1" i="1" dirty="0"/>
              <a:t>региона.</a:t>
            </a:r>
          </a:p>
        </p:txBody>
      </p:sp>
    </p:spTree>
    <p:extLst>
      <p:ext uri="{BB962C8B-B14F-4D97-AF65-F5344CB8AC3E}">
        <p14:creationId xmlns:p14="http://schemas.microsoft.com/office/powerpoint/2010/main" val="311191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Дизайн исследования: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000" b="1" i="1" dirty="0" smtClean="0"/>
              <a:t>Исследование </a:t>
            </a:r>
            <a:r>
              <a:rPr lang="ru-RU" sz="4000" b="1" i="1" dirty="0" err="1"/>
              <a:t>проспективное</a:t>
            </a:r>
            <a:r>
              <a:rPr lang="ru-RU" sz="4000" b="1" i="1" dirty="0"/>
              <a:t>, </a:t>
            </a:r>
            <a:r>
              <a:rPr lang="ru-RU" sz="4000" b="1" i="1" dirty="0" err="1" smtClean="0"/>
              <a:t>когортное</a:t>
            </a:r>
            <a:r>
              <a:rPr lang="ru-RU" sz="4000" b="1" i="1" dirty="0" smtClean="0"/>
              <a:t>.</a:t>
            </a:r>
          </a:p>
          <a:p>
            <a:pPr marL="0" indent="0">
              <a:buNone/>
            </a:pPr>
            <a:endParaRPr lang="ru-RU" sz="4000" b="1" dirty="0"/>
          </a:p>
          <a:p>
            <a:r>
              <a:rPr lang="ru-RU" sz="4400" b="1" i="1" dirty="0" smtClean="0"/>
              <a:t>Обследованы </a:t>
            </a:r>
            <a:r>
              <a:rPr lang="ru-RU" sz="4400" b="1" i="1" dirty="0"/>
              <a:t>547 мальчиков-подростков в возрасте 15 – 16 лет, </a:t>
            </a:r>
          </a:p>
          <a:p>
            <a:r>
              <a:rPr lang="ru-RU" sz="4400" b="1" i="1" dirty="0"/>
              <a:t>обратившиеся в клинику для решения вопроса о возможности занятий в спортивных секциях и/или обучения в учебном заведении с высоким уровнем физической нагрузки (военный лицей).</a:t>
            </a:r>
          </a:p>
          <a:p>
            <a:pPr marL="0" indent="0">
              <a:buNone/>
            </a:pPr>
            <a:endParaRPr lang="ru-RU" sz="4400" b="1" i="1" dirty="0" smtClean="0"/>
          </a:p>
          <a:p>
            <a:pPr marL="0" indent="0">
              <a:buNone/>
            </a:pPr>
            <a:r>
              <a:rPr lang="ru-RU" sz="4400" b="1" i="1" dirty="0" smtClean="0"/>
              <a:t>Критерии </a:t>
            </a:r>
            <a:r>
              <a:rPr lang="ru-RU" sz="4400" b="1" i="1" dirty="0"/>
              <a:t>включения:</a:t>
            </a:r>
            <a:endParaRPr lang="ru-RU" sz="4400" i="1" dirty="0"/>
          </a:p>
          <a:p>
            <a:pPr lvl="1"/>
            <a:r>
              <a:rPr lang="ru-RU" sz="3300" b="1" i="1" dirty="0"/>
              <a:t>Пол: мужской.</a:t>
            </a:r>
          </a:p>
          <a:p>
            <a:pPr lvl="1"/>
            <a:r>
              <a:rPr lang="ru-RU" sz="3300" b="1" i="1" dirty="0"/>
              <a:t>Возраст: от 15 до 17 лет.</a:t>
            </a:r>
          </a:p>
          <a:p>
            <a:pPr lvl="1"/>
            <a:r>
              <a:rPr lang="ru-RU" sz="3300" b="1" i="1" dirty="0"/>
              <a:t>Проживание в Донецкой области.</a:t>
            </a:r>
          </a:p>
          <a:p>
            <a:pPr lvl="1"/>
            <a:r>
              <a:rPr lang="ru-RU" sz="3300" b="1" i="1" dirty="0"/>
              <a:t>Согласие обследуемых на прохождение всех этапов исследования.</a:t>
            </a:r>
          </a:p>
          <a:p>
            <a:pPr marL="0" indent="0">
              <a:buNone/>
            </a:pPr>
            <a:r>
              <a:rPr lang="ru-RU" sz="4400" b="1" i="1" dirty="0"/>
              <a:t>Критерии исключения:</a:t>
            </a:r>
            <a:endParaRPr lang="ru-RU" sz="4400" i="1" dirty="0"/>
          </a:p>
          <a:p>
            <a:r>
              <a:rPr lang="ru-RU" sz="3300" b="1" i="1" dirty="0"/>
              <a:t>Пациенты:</a:t>
            </a:r>
          </a:p>
          <a:p>
            <a:pPr lvl="1"/>
            <a:r>
              <a:rPr lang="ru-RU" sz="3300" b="1" i="1" dirty="0"/>
              <a:t>с диагностированными заболеваниями сердечно-сосудистой системы;</a:t>
            </a:r>
          </a:p>
          <a:p>
            <a:pPr lvl="1"/>
            <a:r>
              <a:rPr lang="ru-RU" sz="3300" b="1" i="1" dirty="0"/>
              <a:t>с известными противопоказаниями для физических нагрузок</a:t>
            </a:r>
            <a:r>
              <a:rPr lang="ru-RU" sz="3300" b="1" i="1" dirty="0" smtClean="0"/>
              <a:t>.</a:t>
            </a:r>
            <a:r>
              <a:rPr lang="ru-RU" sz="3600" b="1" i="1" dirty="0"/>
              <a:t> </a:t>
            </a:r>
          </a:p>
          <a:p>
            <a:pPr marL="411163" lvl="1" indent="-411163">
              <a:buNone/>
            </a:pPr>
            <a:endParaRPr lang="ru-RU" sz="3600" b="1" i="1" dirty="0"/>
          </a:p>
          <a:p>
            <a:pPr marL="411163" lvl="1" indent="-411163">
              <a:buNone/>
            </a:pPr>
            <a:r>
              <a:rPr lang="ru-RU" sz="4400" b="1" i="1" dirty="0" smtClean="0"/>
              <a:t>Сроки </a:t>
            </a:r>
            <a:r>
              <a:rPr lang="ru-RU" sz="4400" b="1" i="1" dirty="0"/>
              <a:t>исследования</a:t>
            </a:r>
            <a:r>
              <a:rPr lang="ru-RU" sz="3600" b="1" i="1" dirty="0"/>
              <a:t>: 2012 – 2016 гг. </a:t>
            </a:r>
          </a:p>
          <a:p>
            <a:pPr lvl="1"/>
            <a:endParaRPr lang="ru-RU" sz="3300" b="1" i="1" dirty="0"/>
          </a:p>
        </p:txBody>
      </p:sp>
    </p:spTree>
    <p:extLst>
      <p:ext uri="{BB962C8B-B14F-4D97-AF65-F5344CB8AC3E}">
        <p14:creationId xmlns:p14="http://schemas.microsoft.com/office/powerpoint/2010/main" val="28774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627</TotalTime>
  <Words>1517</Words>
  <Application>Microsoft Office PowerPoint</Application>
  <PresentationFormat>Экран (4:3)</PresentationFormat>
  <Paragraphs>404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8" baseType="lpstr">
      <vt:lpstr>Соседство</vt:lpstr>
      <vt:lpstr>Диаграмма</vt:lpstr>
      <vt:lpstr>ФАКТОРЫ РИСКА ЭРЕКТИЛЬНОЙ ДИСФУНКЦИИ  У МАЛЬЧИКОВ-ПОДРОСТКОВ  ПРЕДПРИЗЫВНОГО ВОЗРАСТА ДОНЕЦКОГО РЕГИОНА</vt:lpstr>
      <vt:lpstr>АКТУАЛЬНОСТЬ</vt:lpstr>
      <vt:lpstr>АКТУАЛЬНОСТЬ</vt:lpstr>
      <vt:lpstr>АКТУАЛЬНОСТЬ</vt:lpstr>
      <vt:lpstr>Актуальность</vt:lpstr>
      <vt:lpstr>МЕТАБОЛИЧЕСКИЙ СИНДРОМ  У ДЕТЕЙ 10-16 лет </vt:lpstr>
      <vt:lpstr>средние уровни САД и\или  ДАД  на трех визитах  равны или превышают значения 90-го процентиля , но меньше значений 95-го процентиля  для данного возраста , пола и роста</vt:lpstr>
      <vt:lpstr>Цель исследования: </vt:lpstr>
      <vt:lpstr>Дизайн исследования:</vt:lpstr>
      <vt:lpstr>Методы исследования:</vt:lpstr>
      <vt:lpstr>Методы исследования:</vt:lpstr>
      <vt:lpstr>Результаты обследования мальчиков-подростков  (N=547 чел.)</vt:lpstr>
      <vt:lpstr>Презентация PowerPoint</vt:lpstr>
      <vt:lpstr>Встречаемость наследственной отягощенности  по заболеваниям сердечно-сосудистой системы </vt:lpstr>
      <vt:lpstr>Встречаемость модифицируемых факторов риска заболеваний  сердечно-сосудистой системы </vt:lpstr>
      <vt:lpstr>Структура и длительность учебных занятий в течение дня мальчиков-подростков с ВНАД и МС  и в группе контроля (%)</vt:lpstr>
      <vt:lpstr>Структура досуга мальчиков-подростков в течение учебной недели (%)</vt:lpstr>
      <vt:lpstr>Плотность комбинаций факторов риска заболеваний сердечно-сосудистой системы  у мальчиков-подростков</vt:lpstr>
      <vt:lpstr>КОРРЕКЦИЯ ВЫЯВЛЕННЫХ НАРУШЕНИЙ  У МАЛЬЧИКОВ-ПОДРОСТКОВ С ВНАД И МС</vt:lpstr>
      <vt:lpstr>Сравнительная характеристика жалоб мальчиков-подростков с ВНАД и МС  до и после коррекции</vt:lpstr>
      <vt:lpstr>Динамика антропометрических показателей  у мальчиков-подростков с МС на фоне коррекции</vt:lpstr>
      <vt:lpstr>Динамика параметров СМАД у мальчиков-подростков с ВНАД и МС на фоне коррекции программы</vt:lpstr>
      <vt:lpstr>Динамика биохимических показателей  у мальчиков-подростков с высоким нормальным артериальным давлением и метаболическим синдромом до и после лечения (М±m) </vt:lpstr>
      <vt:lpstr>Выводы:</vt:lpstr>
      <vt:lpstr>Выводы: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СУБКЛИНИЧЕСКИХ ФОРМ СЕРДЕЧНО-СОСУДИСТОЙ ПАТОЛОГИИ И ПРОФИЛАКТИКА КАРДИАЛЬНЫХ ОСЛОЖНЕНИЙ У МАЛЬЧИКОВ-ПОДРОСТКОВ ПРЕДПРИЗЫВНОГО ВОЗРАСТА</dc:title>
  <dc:creator>BEST</dc:creator>
  <cp:lastModifiedBy>111</cp:lastModifiedBy>
  <cp:revision>65</cp:revision>
  <dcterms:created xsi:type="dcterms:W3CDTF">2015-10-08T18:04:05Z</dcterms:created>
  <dcterms:modified xsi:type="dcterms:W3CDTF">2020-10-30T18:50:10Z</dcterms:modified>
</cp:coreProperties>
</file>