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3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4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1" r:id="rId1"/>
  </p:sldMasterIdLst>
  <p:sldIdLst>
    <p:sldId id="256" r:id="rId2"/>
    <p:sldId id="295" r:id="rId3"/>
    <p:sldId id="297" r:id="rId4"/>
    <p:sldId id="298" r:id="rId5"/>
    <p:sldId id="304" r:id="rId6"/>
    <p:sldId id="301" r:id="rId7"/>
    <p:sldId id="305" r:id="rId8"/>
    <p:sldId id="306" r:id="rId9"/>
    <p:sldId id="307" r:id="rId10"/>
    <p:sldId id="308" r:id="rId11"/>
    <p:sldId id="292" r:id="rId12"/>
    <p:sldId id="302" r:id="rId13"/>
    <p:sldId id="303" r:id="rId14"/>
    <p:sldId id="273" r:id="rId15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Wingdings 3" panose="05040102010807070707" pitchFamily="18" charset="2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ACD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3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_____Microsoft_Excel1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_____Microsoft_Excel2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_____Microsoft_Excel3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Пол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муж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Лист1!$B$2:$B$2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CF-4879-B4D5-CF7DB4ECC9B8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жен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Лист1!$B$3:$B$3</c:f>
              <c:numCache>
                <c:formatCode>General</c:formatCode>
                <c:ptCount val="1"/>
                <c:pt idx="0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E8-4BF7-BA50-2CC85491B7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84844192"/>
        <c:axId val="484842224"/>
      </c:barChart>
      <c:catAx>
        <c:axId val="484844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4842224"/>
        <c:crosses val="autoZero"/>
        <c:auto val="1"/>
        <c:lblAlgn val="ctr"/>
        <c:lblOffset val="100"/>
        <c:noMultiLvlLbl val="0"/>
      </c:catAx>
      <c:valAx>
        <c:axId val="484842224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prstClr val="black">
                <a:lumMod val="25000"/>
                <a:lumOff val="75000"/>
              </a:prst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84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Лист1!$A$2:$A$23</cx:f>
        <cx:lvl ptCount="22">
          <cx:pt idx="0">Категория 1</cx:pt>
          <cx:pt idx="1">Категория 1</cx:pt>
          <cx:pt idx="2">Категория 1</cx:pt>
          <cx:pt idx="3">Категория 1</cx:pt>
          <cx:pt idx="4">Категория 1</cx:pt>
          <cx:pt idx="5">Категория 1</cx:pt>
          <cx:pt idx="6">Категория 1</cx:pt>
          <cx:pt idx="7">Категория 1</cx:pt>
          <cx:pt idx="8">Категория 1</cx:pt>
          <cx:pt idx="9">Категория 1</cx:pt>
          <cx:pt idx="10">Категория 1</cx:pt>
          <cx:pt idx="11">Категория 1</cx:pt>
          <cx:pt idx="12">Категория 1</cx:pt>
          <cx:pt idx="13">Категория 1</cx:pt>
          <cx:pt idx="14">Категория 1</cx:pt>
          <cx:pt idx="15">Категория 1</cx:pt>
          <cx:pt idx="16">Категория 1</cx:pt>
          <cx:pt idx="17">Категория 1</cx:pt>
          <cx:pt idx="18">Категория 1</cx:pt>
          <cx:pt idx="19">Категория 1</cx:pt>
          <cx:pt idx="20">Категория 1</cx:pt>
          <cx:pt idx="21">Категория 1</cx:pt>
        </cx:lvl>
      </cx:strDim>
      <cx:numDim type="val">
        <cx:f>Лист1!$B$2:$B$23</cx:f>
        <cx:lvl ptCount="22" formatCode="Основной">
          <cx:pt idx="0">41</cx:pt>
          <cx:pt idx="1">42</cx:pt>
          <cx:pt idx="2">73</cx:pt>
          <cx:pt idx="3">69</cx:pt>
          <cx:pt idx="4">55</cx:pt>
          <cx:pt idx="5">44</cx:pt>
          <cx:pt idx="6">40</cx:pt>
          <cx:pt idx="7">59</cx:pt>
          <cx:pt idx="8">63</cx:pt>
          <cx:pt idx="9">59</cx:pt>
          <cx:pt idx="10">55</cx:pt>
          <cx:pt idx="11">55</cx:pt>
          <cx:pt idx="12">56</cx:pt>
          <cx:pt idx="13">66</cx:pt>
          <cx:pt idx="14">44</cx:pt>
          <cx:pt idx="15">59</cx:pt>
          <cx:pt idx="16">35</cx:pt>
          <cx:pt idx="17">47</cx:pt>
          <cx:pt idx="18">63</cx:pt>
          <cx:pt idx="19">62</cx:pt>
          <cx:pt idx="20">54</cx:pt>
          <cx:pt idx="21">50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 algn="ctr">
              <a:defRPr/>
            </a:pPr>
            <a:r>
              <a:rPr lang="ru-RU" dirty="0" smtClean="0"/>
              <a:t>Возраст</a:t>
            </a:r>
            <a:endParaRPr lang="ru-RU" dirty="0"/>
          </a:p>
        </cx:rich>
      </cx:tx>
    </cx:title>
    <cx:plotArea>
      <cx:plotAreaRegion>
        <cx:series layoutId="boxWhisker" uniqueId="{23F1521B-6DF9-4067-B32C-CB30FF54CF10}" formatIdx="0">
          <cx:tx>
            <cx:txData>
              <cx:f>Лист1!$B$1</cx:f>
              <cx:v>Ряд 1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 min="30"/>
        <cx:majorGridlines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Лист1!$A$2:$A$23</cx:f>
        <cx:lvl ptCount="22">
          <cx:pt idx="0">м</cx:pt>
          <cx:pt idx="1">м</cx:pt>
          <cx:pt idx="2">м</cx:pt>
          <cx:pt idx="3">м</cx:pt>
          <cx:pt idx="4">м</cx:pt>
          <cx:pt idx="5">ж</cx:pt>
          <cx:pt idx="6">м</cx:pt>
          <cx:pt idx="7">м</cx:pt>
          <cx:pt idx="8">ж</cx:pt>
          <cx:pt idx="9">м</cx:pt>
          <cx:pt idx="10">м</cx:pt>
          <cx:pt idx="11">м</cx:pt>
          <cx:pt idx="12">м</cx:pt>
          <cx:pt idx="13">ж</cx:pt>
          <cx:pt idx="14">м</cx:pt>
          <cx:pt idx="15">ж</cx:pt>
          <cx:pt idx="16">м</cx:pt>
          <cx:pt idx="17">м</cx:pt>
          <cx:pt idx="18">ж</cx:pt>
          <cx:pt idx="19">м</cx:pt>
          <cx:pt idx="20">ж</cx:pt>
          <cx:pt idx="21">м</cx:pt>
        </cx:lvl>
      </cx:strDim>
      <cx:numDim type="val">
        <cx:f>Лист1!$B$2:$B$23</cx:f>
        <cx:lvl ptCount="22" formatCode="Основной">
          <cx:pt idx="0">7</cx:pt>
          <cx:pt idx="1">9</cx:pt>
          <cx:pt idx="2">4</cx:pt>
          <cx:pt idx="3">6</cx:pt>
          <cx:pt idx="4">8</cx:pt>
          <cx:pt idx="5">6</cx:pt>
          <cx:pt idx="6">7</cx:pt>
          <cx:pt idx="7">8</cx:pt>
          <cx:pt idx="8">8</cx:pt>
          <cx:pt idx="9">8</cx:pt>
          <cx:pt idx="10">4</cx:pt>
          <cx:pt idx="11">8</cx:pt>
          <cx:pt idx="12">4</cx:pt>
          <cx:pt idx="13">4</cx:pt>
          <cx:pt idx="14">7</cx:pt>
          <cx:pt idx="15">8</cx:pt>
          <cx:pt idx="16">2</cx:pt>
          <cx:pt idx="17">6</cx:pt>
          <cx:pt idx="18">8</cx:pt>
          <cx:pt idx="19">8</cx:pt>
          <cx:pt idx="20">8</cx:pt>
          <cx:pt idx="21">6</cx:pt>
        </cx:lvl>
      </cx:numDim>
    </cx:data>
  </cx:chartData>
  <cx:chart>
    <cx:plotArea>
      <cx:plotAreaRegion>
        <cx:series layoutId="boxWhisker" uniqueId="{EA58096A-FA8E-4D2D-B702-D4FFE2396F6F}" formatIdx="0">
          <cx:tx>
            <cx:txData>
              <cx:f>Лист1!$B$1</cx:f>
              <cx:v>Ряд 1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Лист1!$A$2:$A$23</cx:f>
        <cx:lvl ptCount="22">
          <cx:pt idx="0">м</cx:pt>
          <cx:pt idx="1">м</cx:pt>
          <cx:pt idx="2">м</cx:pt>
          <cx:pt idx="3">м</cx:pt>
          <cx:pt idx="4">м</cx:pt>
          <cx:pt idx="5">ж</cx:pt>
          <cx:pt idx="6">м</cx:pt>
          <cx:pt idx="7">м</cx:pt>
          <cx:pt idx="8">ж</cx:pt>
          <cx:pt idx="9">м</cx:pt>
          <cx:pt idx="10">м</cx:pt>
          <cx:pt idx="11">м</cx:pt>
          <cx:pt idx="12">м</cx:pt>
          <cx:pt idx="13">ж</cx:pt>
          <cx:pt idx="14">м</cx:pt>
          <cx:pt idx="15">ж</cx:pt>
          <cx:pt idx="16">м</cx:pt>
          <cx:pt idx="17">м</cx:pt>
          <cx:pt idx="18">ж</cx:pt>
          <cx:pt idx="19">м</cx:pt>
          <cx:pt idx="20">ж</cx:pt>
          <cx:pt idx="21">м</cx:pt>
        </cx:lvl>
      </cx:strDim>
      <cx:numDim type="val">
        <cx:f>Лист1!$B$2:$B$23</cx:f>
        <cx:lvl ptCount="22" formatCode="Основной">
          <cx:pt idx="0">18</cx:pt>
          <cx:pt idx="1">16</cx:pt>
          <cx:pt idx="2">14</cx:pt>
          <cx:pt idx="3">22</cx:pt>
          <cx:pt idx="4">10</cx:pt>
          <cx:pt idx="5">17</cx:pt>
          <cx:pt idx="6">13</cx:pt>
          <cx:pt idx="7">11</cx:pt>
          <cx:pt idx="8">26</cx:pt>
          <cx:pt idx="9">14</cx:pt>
          <cx:pt idx="10">19</cx:pt>
          <cx:pt idx="11">12</cx:pt>
          <cx:pt idx="12">23</cx:pt>
          <cx:pt idx="13">29</cx:pt>
          <cx:pt idx="14">26</cx:pt>
          <cx:pt idx="15">5</cx:pt>
          <cx:pt idx="16">21</cx:pt>
          <cx:pt idx="17">34</cx:pt>
          <cx:pt idx="18">13</cx:pt>
          <cx:pt idx="19">13</cx:pt>
          <cx:pt idx="20">7</cx:pt>
          <cx:pt idx="21">16</cx:pt>
        </cx:lvl>
      </cx:numDim>
    </cx:data>
  </cx:chartData>
  <cx:chart>
    <cx:plotArea>
      <cx:plotAreaRegion>
        <cx:series layoutId="boxWhisker" uniqueId="{EA58096A-FA8E-4D2D-B702-D4FFE2396F6F}" formatIdx="0">
          <cx:tx>
            <cx:txData>
              <cx:f>Лист1!$B$1</cx:f>
              <cx:v>Ряд 1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</cx:chart>
  <cx:clrMapOvr bg1="dk1" tx1="lt1" bg2="dk2" tx2="lt2" accent1="accent1" accent2="accent2" accent3="accent3" accent4="accent4" accent5="accent5" accent6="accent6" hlink="hlink" folHlink="folHlink"/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Лист1!$B$2:$B$193</cx:f>
        <cx:lvl ptCount="192" formatCode="Основной">
          <cx:pt idx="0">7</cx:pt>
          <cx:pt idx="1">9</cx:pt>
          <cx:pt idx="2">4</cx:pt>
          <cx:pt idx="3">6</cx:pt>
          <cx:pt idx="4">8</cx:pt>
          <cx:pt idx="5">6</cx:pt>
          <cx:pt idx="6">7</cx:pt>
          <cx:pt idx="7">8</cx:pt>
          <cx:pt idx="8">8</cx:pt>
          <cx:pt idx="9">8</cx:pt>
          <cx:pt idx="10">4</cx:pt>
          <cx:pt idx="11">8</cx:pt>
          <cx:pt idx="12">4</cx:pt>
          <cx:pt idx="13">4</cx:pt>
          <cx:pt idx="14">7</cx:pt>
          <cx:pt idx="15">8</cx:pt>
          <cx:pt idx="16">2</cx:pt>
          <cx:pt idx="17">6</cx:pt>
          <cx:pt idx="18">8</cx:pt>
          <cx:pt idx="19">8</cx:pt>
          <cx:pt idx="20">8</cx:pt>
          <cx:pt idx="21">6</cx:pt>
          <cx:pt idx="22">10</cx:pt>
          <cx:pt idx="23">10</cx:pt>
          <cx:pt idx="24">8</cx:pt>
          <cx:pt idx="25">6</cx:pt>
          <cx:pt idx="26">9</cx:pt>
          <cx:pt idx="27">2</cx:pt>
          <cx:pt idx="28">6</cx:pt>
          <cx:pt idx="29">6</cx:pt>
          <cx:pt idx="30">6</cx:pt>
          <cx:pt idx="31">8</cx:pt>
          <cx:pt idx="32">8</cx:pt>
          <cx:pt idx="33">6</cx:pt>
          <cx:pt idx="34">6</cx:pt>
          <cx:pt idx="35">8</cx:pt>
          <cx:pt idx="36">9</cx:pt>
          <cx:pt idx="37">6</cx:pt>
          <cx:pt idx="38">6</cx:pt>
          <cx:pt idx="39">8</cx:pt>
          <cx:pt idx="40">8</cx:pt>
          <cx:pt idx="41">6</cx:pt>
          <cx:pt idx="42">3</cx:pt>
          <cx:pt idx="43">8</cx:pt>
          <cx:pt idx="44">8</cx:pt>
          <cx:pt idx="45">8</cx:pt>
          <cx:pt idx="46">6</cx:pt>
          <cx:pt idx="47">7</cx:pt>
          <cx:pt idx="48">8</cx:pt>
          <cx:pt idx="49">9</cx:pt>
          <cx:pt idx="50">6</cx:pt>
          <cx:pt idx="51">7</cx:pt>
          <cx:pt idx="52">9</cx:pt>
          <cx:pt idx="53">8</cx:pt>
          <cx:pt idx="54">8</cx:pt>
          <cx:pt idx="55">6</cx:pt>
          <cx:pt idx="56">6</cx:pt>
          <cx:pt idx="57">7</cx:pt>
          <cx:pt idx="58">10</cx:pt>
          <cx:pt idx="59">9</cx:pt>
          <cx:pt idx="60">8</cx:pt>
          <cx:pt idx="61">6</cx:pt>
          <cx:pt idx="62">10</cx:pt>
          <cx:pt idx="63">10</cx:pt>
          <cx:pt idx="64">8</cx:pt>
          <cx:pt idx="65">8</cx:pt>
          <cx:pt idx="66">7</cx:pt>
          <cx:pt idx="67">6</cx:pt>
          <cx:pt idx="68">4</cx:pt>
          <cx:pt idx="69">7</cx:pt>
          <cx:pt idx="70">6</cx:pt>
          <cx:pt idx="71">6</cx:pt>
          <cx:pt idx="72">9</cx:pt>
          <cx:pt idx="73">10</cx:pt>
          <cx:pt idx="74">7</cx:pt>
          <cx:pt idx="75">7</cx:pt>
          <cx:pt idx="76">7</cx:pt>
          <cx:pt idx="77">5</cx:pt>
          <cx:pt idx="78">5</cx:pt>
          <cx:pt idx="79">5</cx:pt>
          <cx:pt idx="80">6</cx:pt>
          <cx:pt idx="81">7</cx:pt>
          <cx:pt idx="82">7</cx:pt>
          <cx:pt idx="83">4</cx:pt>
          <cx:pt idx="84">9</cx:pt>
          <cx:pt idx="85">7</cx:pt>
          <cx:pt idx="86">4</cx:pt>
          <cx:pt idx="87">8</cx:pt>
          <cx:pt idx="88">9</cx:pt>
          <cx:pt idx="89">7</cx:pt>
          <cx:pt idx="90">6</cx:pt>
          <cx:pt idx="91">5</cx:pt>
          <cx:pt idx="92">8</cx:pt>
          <cx:pt idx="93">8</cx:pt>
          <cx:pt idx="94">10</cx:pt>
          <cx:pt idx="95">7</cx:pt>
          <cx:pt idx="96">8</cx:pt>
          <cx:pt idx="97">6</cx:pt>
          <cx:pt idx="98">8</cx:pt>
          <cx:pt idx="99">8</cx:pt>
          <cx:pt idx="100">9</cx:pt>
          <cx:pt idx="101">8</cx:pt>
          <cx:pt idx="102">8</cx:pt>
          <cx:pt idx="103">9</cx:pt>
          <cx:pt idx="104">5</cx:pt>
          <cx:pt idx="105">8</cx:pt>
          <cx:pt idx="106">6</cx:pt>
          <cx:pt idx="107">8</cx:pt>
          <cx:pt idx="108">7</cx:pt>
          <cx:pt idx="109">7</cx:pt>
          <cx:pt idx="110">7</cx:pt>
          <cx:pt idx="111">8</cx:pt>
          <cx:pt idx="112">8</cx:pt>
          <cx:pt idx="113">7</cx:pt>
          <cx:pt idx="114">8</cx:pt>
          <cx:pt idx="115">9</cx:pt>
          <cx:pt idx="116">7</cx:pt>
          <cx:pt idx="117">6</cx:pt>
          <cx:pt idx="118">8</cx:pt>
          <cx:pt idx="119">9</cx:pt>
          <cx:pt idx="120">4</cx:pt>
          <cx:pt idx="121">5</cx:pt>
          <cx:pt idx="122">8</cx:pt>
          <cx:pt idx="123">8</cx:pt>
          <cx:pt idx="124">6</cx:pt>
          <cx:pt idx="125">8</cx:pt>
          <cx:pt idx="126">8</cx:pt>
          <cx:pt idx="127">10</cx:pt>
          <cx:pt idx="128">6</cx:pt>
          <cx:pt idx="129">10</cx:pt>
          <cx:pt idx="130">6</cx:pt>
          <cx:pt idx="131">9</cx:pt>
          <cx:pt idx="132">7</cx:pt>
          <cx:pt idx="133">10</cx:pt>
          <cx:pt idx="134">9</cx:pt>
          <cx:pt idx="135">10</cx:pt>
          <cx:pt idx="136">6</cx:pt>
          <cx:pt idx="137">10</cx:pt>
          <cx:pt idx="138">2</cx:pt>
          <cx:pt idx="139">6</cx:pt>
          <cx:pt idx="140">5</cx:pt>
          <cx:pt idx="141">8</cx:pt>
          <cx:pt idx="142">5</cx:pt>
          <cx:pt idx="143">8</cx:pt>
          <cx:pt idx="144">8</cx:pt>
          <cx:pt idx="145">8</cx:pt>
          <cx:pt idx="146">5</cx:pt>
          <cx:pt idx="147">6</cx:pt>
          <cx:pt idx="148">4</cx:pt>
          <cx:pt idx="149">4</cx:pt>
          <cx:pt idx="150">4</cx:pt>
          <cx:pt idx="151">10</cx:pt>
          <cx:pt idx="152">8</cx:pt>
          <cx:pt idx="153">10</cx:pt>
          <cx:pt idx="154">8</cx:pt>
          <cx:pt idx="155">9</cx:pt>
          <cx:pt idx="156">6</cx:pt>
          <cx:pt idx="157">6</cx:pt>
          <cx:pt idx="158">8</cx:pt>
          <cx:pt idx="159">8</cx:pt>
          <cx:pt idx="160">8</cx:pt>
          <cx:pt idx="161">9</cx:pt>
          <cx:pt idx="162">7</cx:pt>
          <cx:pt idx="163">5</cx:pt>
          <cx:pt idx="164">4</cx:pt>
          <cx:pt idx="165">8</cx:pt>
          <cx:pt idx="166">7</cx:pt>
          <cx:pt idx="167">7</cx:pt>
          <cx:pt idx="168">5</cx:pt>
          <cx:pt idx="169">6</cx:pt>
          <cx:pt idx="170">9</cx:pt>
          <cx:pt idx="171">7</cx:pt>
          <cx:pt idx="172">2</cx:pt>
          <cx:pt idx="173">5</cx:pt>
          <cx:pt idx="174">8</cx:pt>
          <cx:pt idx="175">6</cx:pt>
          <cx:pt idx="176">9</cx:pt>
          <cx:pt idx="177">10</cx:pt>
          <cx:pt idx="178">9</cx:pt>
          <cx:pt idx="179">4</cx:pt>
          <cx:pt idx="180">6</cx:pt>
          <cx:pt idx="181">6</cx:pt>
          <cx:pt idx="182">8</cx:pt>
          <cx:pt idx="183">7</cx:pt>
          <cx:pt idx="184">6</cx:pt>
          <cx:pt idx="185">6</cx:pt>
          <cx:pt idx="186">6</cx:pt>
          <cx:pt idx="187">8</cx:pt>
          <cx:pt idx="188">6</cx:pt>
          <cx:pt idx="189">8</cx:pt>
          <cx:pt idx="190">7</cx:pt>
          <cx:pt idx="191">10</cx:pt>
        </cx:lvl>
      </cx:numDim>
    </cx:data>
    <cx:data id="1">
      <cx:numDim type="val">
        <cx:f>Лист1!$C$2:$C$193</cx:f>
        <cx:lvl ptCount="192" formatCode="Основной">
          <cx:pt idx="0">2</cx:pt>
          <cx:pt idx="1">1</cx:pt>
          <cx:pt idx="2">2</cx:pt>
          <cx:pt idx="3">0</cx:pt>
          <cx:pt idx="4">1</cx:pt>
          <cx:pt idx="5">1</cx:pt>
          <cx:pt idx="6">3</cx:pt>
          <cx:pt idx="7">2</cx:pt>
          <cx:pt idx="8">4</cx:pt>
          <cx:pt idx="9">0</cx:pt>
          <cx:pt idx="10">2</cx:pt>
          <cx:pt idx="11">1</cx:pt>
          <cx:pt idx="12">0</cx:pt>
          <cx:pt idx="13">2</cx:pt>
          <cx:pt idx="14">2</cx:pt>
          <cx:pt idx="15">2</cx:pt>
          <cx:pt idx="16">2</cx:pt>
          <cx:pt idx="17">3</cx:pt>
          <cx:pt idx="18">2</cx:pt>
          <cx:pt idx="19">0</cx:pt>
          <cx:pt idx="20">2</cx:pt>
          <cx:pt idx="21">3</cx:pt>
          <cx:pt idx="22">4</cx:pt>
          <cx:pt idx="23">0</cx:pt>
          <cx:pt idx="24">0</cx:pt>
          <cx:pt idx="25">3</cx:pt>
          <cx:pt idx="26">2</cx:pt>
          <cx:pt idx="27">2</cx:pt>
          <cx:pt idx="28">1</cx:pt>
          <cx:pt idx="29">4</cx:pt>
          <cx:pt idx="30">1</cx:pt>
          <cx:pt idx="31">6</cx:pt>
          <cx:pt idx="32">2</cx:pt>
          <cx:pt idx="33">2</cx:pt>
          <cx:pt idx="34">2</cx:pt>
          <cx:pt idx="35">6</cx:pt>
          <cx:pt idx="36">3</cx:pt>
          <cx:pt idx="37">2</cx:pt>
          <cx:pt idx="38">2</cx:pt>
          <cx:pt idx="39">2</cx:pt>
          <cx:pt idx="40">2</cx:pt>
          <cx:pt idx="41">1</cx:pt>
          <cx:pt idx="42">0</cx:pt>
          <cx:pt idx="43">0</cx:pt>
          <cx:pt idx="44">3</cx:pt>
          <cx:pt idx="45">4</cx:pt>
          <cx:pt idx="46">0</cx:pt>
          <cx:pt idx="47">4</cx:pt>
          <cx:pt idx="48">2</cx:pt>
          <cx:pt idx="49">1</cx:pt>
          <cx:pt idx="50">2</cx:pt>
          <cx:pt idx="51">0</cx:pt>
          <cx:pt idx="52">2</cx:pt>
          <cx:pt idx="53">0</cx:pt>
          <cx:pt idx="54">1</cx:pt>
          <cx:pt idx="55">1</cx:pt>
          <cx:pt idx="56">4</cx:pt>
          <cx:pt idx="57">0</cx:pt>
          <cx:pt idx="58">0</cx:pt>
          <cx:pt idx="59">2</cx:pt>
          <cx:pt idx="60">0</cx:pt>
          <cx:pt idx="61">2</cx:pt>
          <cx:pt idx="62">3</cx:pt>
          <cx:pt idx="63">2</cx:pt>
          <cx:pt idx="64">2</cx:pt>
          <cx:pt idx="65">2</cx:pt>
          <cx:pt idx="66">1</cx:pt>
          <cx:pt idx="67">5</cx:pt>
          <cx:pt idx="68">3</cx:pt>
          <cx:pt idx="69">1</cx:pt>
          <cx:pt idx="70">2</cx:pt>
          <cx:pt idx="71">2</cx:pt>
          <cx:pt idx="72">1</cx:pt>
          <cx:pt idx="73">3</cx:pt>
          <cx:pt idx="74">2</cx:pt>
          <cx:pt idx="75">4</cx:pt>
          <cx:pt idx="76">1</cx:pt>
          <cx:pt idx="77">0</cx:pt>
          <cx:pt idx="78">2</cx:pt>
          <cx:pt idx="79">2</cx:pt>
          <cx:pt idx="80">4</cx:pt>
          <cx:pt idx="81">2</cx:pt>
          <cx:pt idx="82">0</cx:pt>
          <cx:pt idx="83">0</cx:pt>
          <cx:pt idx="84">1</cx:pt>
          <cx:pt idx="85">3</cx:pt>
          <cx:pt idx="86">0</cx:pt>
          <cx:pt idx="87">4</cx:pt>
          <cx:pt idx="88">2</cx:pt>
          <cx:pt idx="89">2</cx:pt>
          <cx:pt idx="90">1</cx:pt>
          <cx:pt idx="91">1</cx:pt>
          <cx:pt idx="92">1</cx:pt>
          <cx:pt idx="93">2</cx:pt>
          <cx:pt idx="94">2</cx:pt>
          <cx:pt idx="95">1</cx:pt>
          <cx:pt idx="96">0</cx:pt>
          <cx:pt idx="97">3</cx:pt>
          <cx:pt idx="98">2</cx:pt>
          <cx:pt idx="99">3</cx:pt>
          <cx:pt idx="100">0</cx:pt>
          <cx:pt idx="101">0</cx:pt>
          <cx:pt idx="102">0</cx:pt>
          <cx:pt idx="103">4</cx:pt>
          <cx:pt idx="104">3</cx:pt>
          <cx:pt idx="105">3</cx:pt>
          <cx:pt idx="106">0</cx:pt>
          <cx:pt idx="107">2</cx:pt>
          <cx:pt idx="108">0</cx:pt>
          <cx:pt idx="109">2</cx:pt>
          <cx:pt idx="110">0</cx:pt>
          <cx:pt idx="111">2</cx:pt>
          <cx:pt idx="112">2</cx:pt>
          <cx:pt idx="113">3</cx:pt>
          <cx:pt idx="114">3</cx:pt>
          <cx:pt idx="115">4</cx:pt>
          <cx:pt idx="116">0</cx:pt>
          <cx:pt idx="117">2</cx:pt>
          <cx:pt idx="118">4</cx:pt>
          <cx:pt idx="119">2</cx:pt>
          <cx:pt idx="120">1</cx:pt>
          <cx:pt idx="121">2</cx:pt>
          <cx:pt idx="122">1</cx:pt>
          <cx:pt idx="123">2</cx:pt>
          <cx:pt idx="124">2</cx:pt>
          <cx:pt idx="125">2</cx:pt>
          <cx:pt idx="126">2</cx:pt>
          <cx:pt idx="127">3</cx:pt>
          <cx:pt idx="128">3</cx:pt>
          <cx:pt idx="129">2</cx:pt>
          <cx:pt idx="130">2</cx:pt>
          <cx:pt idx="131">3</cx:pt>
          <cx:pt idx="132">1</cx:pt>
          <cx:pt idx="133">3</cx:pt>
          <cx:pt idx="134">2</cx:pt>
          <cx:pt idx="135">1</cx:pt>
          <cx:pt idx="136">1</cx:pt>
          <cx:pt idx="137">0</cx:pt>
          <cx:pt idx="138">4</cx:pt>
          <cx:pt idx="139">6</cx:pt>
          <cx:pt idx="140">5</cx:pt>
          <cx:pt idx="141">0</cx:pt>
          <cx:pt idx="142">2</cx:pt>
          <cx:pt idx="143">1</cx:pt>
          <cx:pt idx="144">3</cx:pt>
          <cx:pt idx="145">2</cx:pt>
          <cx:pt idx="146">1</cx:pt>
          <cx:pt idx="147">1</cx:pt>
          <cx:pt idx="148">0</cx:pt>
          <cx:pt idx="149">0</cx:pt>
          <cx:pt idx="150">1</cx:pt>
          <cx:pt idx="151">0</cx:pt>
          <cx:pt idx="152">1</cx:pt>
          <cx:pt idx="153">2</cx:pt>
          <cx:pt idx="154">2</cx:pt>
          <cx:pt idx="155">2</cx:pt>
          <cx:pt idx="156">4</cx:pt>
          <cx:pt idx="157">0</cx:pt>
          <cx:pt idx="158">2</cx:pt>
          <cx:pt idx="159">2</cx:pt>
          <cx:pt idx="160">1</cx:pt>
          <cx:pt idx="161">3</cx:pt>
          <cx:pt idx="162">2</cx:pt>
          <cx:pt idx="163">1</cx:pt>
          <cx:pt idx="164">1</cx:pt>
          <cx:pt idx="165">3</cx:pt>
          <cx:pt idx="166">3</cx:pt>
          <cx:pt idx="167">1</cx:pt>
          <cx:pt idx="168">1</cx:pt>
          <cx:pt idx="169">2</cx:pt>
          <cx:pt idx="170">3</cx:pt>
          <cx:pt idx="171">0</cx:pt>
          <cx:pt idx="172">0</cx:pt>
          <cx:pt idx="173">1</cx:pt>
          <cx:pt idx="174">2</cx:pt>
          <cx:pt idx="175">1</cx:pt>
          <cx:pt idx="176">2</cx:pt>
          <cx:pt idx="177">2</cx:pt>
          <cx:pt idx="178">3</cx:pt>
          <cx:pt idx="179">0</cx:pt>
          <cx:pt idx="180">3</cx:pt>
          <cx:pt idx="181">2</cx:pt>
          <cx:pt idx="182">1</cx:pt>
          <cx:pt idx="183">2</cx:pt>
          <cx:pt idx="184">0</cx:pt>
          <cx:pt idx="185">2</cx:pt>
          <cx:pt idx="186">2</cx:pt>
          <cx:pt idx="187">4</cx:pt>
          <cx:pt idx="188">2</cx:pt>
          <cx:pt idx="189">3</cx:pt>
          <cx:pt idx="190">2</cx:pt>
          <cx:pt idx="191">3</cx:pt>
        </cx:lvl>
      </cx:numDim>
    </cx:data>
  </cx:chartData>
  <cx:chart>
    <cx:plotArea>
      <cx:plotAreaRegion>
        <cx:series layoutId="boxWhisker" uniqueId="{C7090680-28A6-434F-8E6F-DA77F304A55B}">
          <cx:tx>
            <cx:txData>
              <cx:f>Лист1!$B$1</cx:f>
              <cx:v>ВАШ исх</cx:v>
            </cx:txData>
          </cx:tx>
          <cx:dataId val="0"/>
          <cx:layoutPr>
            <cx:statistics quartileMethod="exclusive"/>
          </cx:layoutPr>
        </cx:series>
        <cx:series layoutId="boxWhisker" uniqueId="{EBC626E9-CD77-47FC-AA3A-9756AF3E243F}">
          <cx:tx>
            <cx:txData>
              <cx:f>Лист1!$C$1</cx:f>
              <cx:v>ВАШ 10 сут</cx:v>
            </cx:txData>
          </cx:tx>
          <cx:dataId val="1"/>
          <cx:layoutPr>
            <cx:statistics quartileMethod="exclusive"/>
          </cx:layoutPr>
        </cx:series>
      </cx:plotAreaRegion>
      <cx:axis id="0">
        <cx:catScaling gapWidth="1"/>
        <cx:tickLabels/>
      </cx:axis>
      <cx:axis id="1">
        <cx:valScaling max="10"/>
        <cx:majorGridlines/>
        <cx:tickLabels/>
      </cx:axis>
    </cx:plotArea>
  </cx:chart>
  <cx:clrMapOvr bg1="dk1" tx1="lt1" bg2="dk2" tx2="lt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3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7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1070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80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39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73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5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1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8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5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2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3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82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249" y="-871025"/>
            <a:ext cx="7378812" cy="4059498"/>
          </a:xfrm>
        </p:spPr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УРОВЕНЬ БОЛИ И ФУНКЦИОНАЛЬНЫЙ СТАТУС ПАЦИЕНТОВ ПРИ ЗАМЕНЕ ТАЗОБЕДРЕННОГО СУСТАВА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75082" y="3283889"/>
            <a:ext cx="3506525" cy="2997970"/>
          </a:xfrm>
        </p:spPr>
        <p:txBody>
          <a:bodyPr>
            <a:noAutofit/>
          </a:bodyPr>
          <a:lstStyle/>
          <a:p>
            <a:r>
              <a:rPr lang="ru-RU" sz="1800" dirty="0" smtClean="0"/>
              <a:t>К.м.н. Вакуленко А. В.</a:t>
            </a:r>
            <a:endParaRPr lang="en-US" sz="1800" dirty="0" smtClean="0"/>
          </a:p>
          <a:p>
            <a:r>
              <a:rPr lang="ru-RU" sz="1800" dirty="0"/>
              <a:t>К.м.н. </a:t>
            </a:r>
            <a:r>
              <a:rPr lang="ru-RU" sz="1800" dirty="0" smtClean="0"/>
              <a:t>Неделько </a:t>
            </a:r>
            <a:r>
              <a:rPr lang="ru-RU" sz="1800" dirty="0"/>
              <a:t>А. </a:t>
            </a:r>
            <a:r>
              <a:rPr lang="ru-RU" sz="1800" dirty="0" smtClean="0"/>
              <a:t>а.</a:t>
            </a:r>
            <a:endParaRPr lang="en-US" sz="1800" dirty="0"/>
          </a:p>
          <a:p>
            <a:r>
              <a:rPr lang="ru-RU" sz="1800" dirty="0" smtClean="0"/>
              <a:t>Павлюченко Е. В.</a:t>
            </a:r>
          </a:p>
          <a:p>
            <a:r>
              <a:rPr lang="ru-RU" sz="1800" dirty="0" smtClean="0"/>
              <a:t>Глазков И. Р.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ru-RU" sz="1800" dirty="0" smtClean="0"/>
              <a:t>Республиканский травматологический центр</a:t>
            </a:r>
          </a:p>
          <a:p>
            <a:r>
              <a:rPr lang="ru-RU" sz="1800" dirty="0" smtClean="0"/>
              <a:t>Донецк, 2020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3" y="3387256"/>
            <a:ext cx="3859434" cy="3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Анальгезия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699" y="2052925"/>
            <a:ext cx="7234923" cy="419548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Исходно:</a:t>
            </a:r>
          </a:p>
          <a:p>
            <a:pPr lvl="1"/>
            <a:r>
              <a:rPr lang="ru-RU" sz="2400" dirty="0"/>
              <a:t>1 раз в сутки (диапазон от 0 до </a:t>
            </a:r>
            <a:r>
              <a:rPr lang="ru-RU" sz="2400" b="1" dirty="0">
                <a:solidFill>
                  <a:srgbClr val="FFFF00"/>
                </a:solidFill>
              </a:rPr>
              <a:t>8!</a:t>
            </a:r>
            <a:r>
              <a:rPr lang="ru-RU" sz="2400" dirty="0"/>
              <a:t> приемов анальгетиков в сутки)</a:t>
            </a:r>
            <a:endParaRPr lang="ru-RU" sz="3600" dirty="0" smtClean="0"/>
          </a:p>
          <a:p>
            <a:r>
              <a:rPr lang="ru-RU" sz="3200" dirty="0" smtClean="0"/>
              <a:t>10-е сутки после операции:</a:t>
            </a:r>
          </a:p>
          <a:p>
            <a:pPr lvl="1"/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не принимают </a:t>
            </a:r>
            <a:r>
              <a:rPr lang="ru-RU" sz="2400" dirty="0" smtClean="0"/>
              <a:t>(</a:t>
            </a:r>
            <a:r>
              <a:rPr lang="ru-RU" sz="2400" dirty="0"/>
              <a:t>диапазон кратности приема от 0 до 2 раз в сутки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876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543" y="1486895"/>
            <a:ext cx="8197794" cy="4761512"/>
          </a:xfrm>
        </p:spPr>
        <p:txBody>
          <a:bodyPr>
            <a:noAutofit/>
          </a:bodyPr>
          <a:lstStyle/>
          <a:p>
            <a:r>
              <a:rPr lang="ru-RU" sz="3600" dirty="0"/>
              <a:t>Пациенты женского пола испытывали перед заменой тазобедренного сустава достоверно </a:t>
            </a:r>
            <a:r>
              <a:rPr lang="ru-RU" sz="3600" b="1" dirty="0">
                <a:solidFill>
                  <a:srgbClr val="FFFF00"/>
                </a:solidFill>
              </a:rPr>
              <a:t>более интенсивную боль </a:t>
            </a:r>
            <a:r>
              <a:rPr lang="ru-RU" sz="3600" dirty="0"/>
              <a:t>и были </a:t>
            </a:r>
            <a:r>
              <a:rPr lang="ru-RU" sz="3600" b="1" dirty="0">
                <a:solidFill>
                  <a:srgbClr val="FFFF00"/>
                </a:solidFill>
              </a:rPr>
              <a:t>более ограничены </a:t>
            </a:r>
            <a:r>
              <a:rPr lang="ru-RU" sz="3600" dirty="0"/>
              <a:t>в функциональном плане по сравнению с </a:t>
            </a:r>
            <a:r>
              <a:rPr lang="ru-RU" sz="3600" dirty="0" smtClean="0"/>
              <a:t>мужчинами</a:t>
            </a:r>
          </a:p>
        </p:txBody>
      </p:sp>
    </p:spTree>
    <p:extLst>
      <p:ext uri="{BB962C8B-B14F-4D97-AF65-F5344CB8AC3E}">
        <p14:creationId xmlns:p14="http://schemas.microsoft.com/office/powerpoint/2010/main" val="38126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543" y="1486895"/>
            <a:ext cx="8197794" cy="4761512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 </a:t>
            </a:r>
            <a:r>
              <a:rPr lang="ru-RU" sz="3600" dirty="0"/>
              <a:t>10-е сутки после артропластики уровень боли </a:t>
            </a:r>
            <a:r>
              <a:rPr lang="ru-RU" sz="3600" b="1" dirty="0">
                <a:solidFill>
                  <a:srgbClr val="FFFF00"/>
                </a:solidFill>
              </a:rPr>
              <a:t>снижался в среднем на 5,3 балла </a:t>
            </a:r>
            <a:r>
              <a:rPr lang="ru-RU" sz="3600" dirty="0"/>
              <a:t>вне зависимости от пола и возраста </a:t>
            </a:r>
            <a:r>
              <a:rPr lang="ru-RU" sz="3600" dirty="0" smtClean="0"/>
              <a:t>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28177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543" y="1486895"/>
            <a:ext cx="8197794" cy="4761512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 </a:t>
            </a:r>
            <a:r>
              <a:rPr lang="ru-RU" sz="3600" dirty="0"/>
              <a:t>10-е сутки после артропластики </a:t>
            </a:r>
            <a:r>
              <a:rPr lang="ru-RU" sz="3600" dirty="0" smtClean="0"/>
              <a:t>большинство пациентов анальгетиков </a:t>
            </a:r>
            <a:r>
              <a:rPr lang="ru-RU" sz="3600" b="1" dirty="0" smtClean="0">
                <a:solidFill>
                  <a:srgbClr val="FFFF00"/>
                </a:solidFill>
              </a:rPr>
              <a:t>не принимало</a:t>
            </a:r>
          </a:p>
        </p:txBody>
      </p:sp>
    </p:spTree>
    <p:extLst>
      <p:ext uri="{BB962C8B-B14F-4D97-AF65-F5344CB8AC3E}">
        <p14:creationId xmlns:p14="http://schemas.microsoft.com/office/powerpoint/2010/main" val="29699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8734" y="2950598"/>
            <a:ext cx="6620968" cy="3329581"/>
          </a:xfrm>
        </p:spPr>
        <p:txBody>
          <a:bodyPr/>
          <a:lstStyle/>
          <a:p>
            <a:r>
              <a:rPr lang="ru-RU" dirty="0" smtClean="0"/>
              <a:t>Благодарю за внимание</a:t>
            </a:r>
            <a:r>
              <a:rPr lang="en-US" dirty="0" smtClean="0"/>
              <a:t> ;)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47" y="588505"/>
            <a:ext cx="6180618" cy="337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проблемы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00" y="1749287"/>
            <a:ext cx="7584780" cy="449911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Старение населения и рост числа дегенеративных заболеваний ТБС (артрозы, АНГБК, неспецифические артриты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Рост </a:t>
            </a:r>
            <a:r>
              <a:rPr lang="ru-RU" sz="3200" dirty="0">
                <a:solidFill>
                  <a:srgbClr val="FFFF00"/>
                </a:solidFill>
              </a:rPr>
              <a:t>популярности </a:t>
            </a:r>
            <a:r>
              <a:rPr lang="ru-RU" sz="3200" dirty="0" smtClean="0">
                <a:solidFill>
                  <a:srgbClr val="FFFF00"/>
                </a:solidFill>
              </a:rPr>
              <a:t>эндопротезирования </a:t>
            </a:r>
            <a:r>
              <a:rPr lang="ru-RU" sz="3200" dirty="0">
                <a:solidFill>
                  <a:srgbClr val="FFFF00"/>
                </a:solidFill>
              </a:rPr>
              <a:t>ТБС</a:t>
            </a:r>
          </a:p>
          <a:p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231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Цель</a:t>
            </a:r>
            <a:endParaRPr lang="ru-RU" sz="4000" dirty="0"/>
          </a:p>
        </p:txBody>
      </p:sp>
      <p:sp>
        <p:nvSpPr>
          <p:cNvPr id="20" name="Объект 19"/>
          <p:cNvSpPr>
            <a:spLocks noGrp="1"/>
          </p:cNvSpPr>
          <p:nvPr>
            <p:ph idx="1"/>
          </p:nvPr>
        </p:nvSpPr>
        <p:spPr>
          <a:xfrm>
            <a:off x="827700" y="1781092"/>
            <a:ext cx="6711654" cy="4467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Изучение </a:t>
            </a:r>
            <a:r>
              <a:rPr lang="ru-RU" sz="3200" dirty="0"/>
              <a:t>типичного уровня боли и функциональных возможностей у пациентов, которым предстоит плановая артропластика тазобедренного </a:t>
            </a:r>
            <a:r>
              <a:rPr lang="ru-RU" sz="3200" dirty="0" smtClean="0"/>
              <a:t>сустава</a:t>
            </a:r>
            <a:endParaRPr lang="ru-RU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Характеристики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Дизайн: наблюдательное исследование, временные серии</a:t>
            </a:r>
          </a:p>
          <a:p>
            <a:r>
              <a:rPr lang="ru-RU" sz="2400" dirty="0"/>
              <a:t>Период: 1 </a:t>
            </a:r>
            <a:r>
              <a:rPr lang="ru-RU" sz="2400" dirty="0" smtClean="0"/>
              <a:t>января 2020 </a:t>
            </a:r>
            <a:r>
              <a:rPr lang="ru-RU" sz="2400" dirty="0"/>
              <a:t>года </a:t>
            </a:r>
            <a:r>
              <a:rPr lang="ru-RU" sz="2400" dirty="0" smtClean="0"/>
              <a:t>– 1 октября 2020 года</a:t>
            </a:r>
          </a:p>
          <a:p>
            <a:r>
              <a:rPr lang="ru-RU" sz="2400" dirty="0" smtClean="0"/>
              <a:t>Объем: </a:t>
            </a:r>
            <a:r>
              <a:rPr lang="ru-RU" sz="2400" smtClean="0"/>
              <a:t>192 </a:t>
            </a:r>
            <a:r>
              <a:rPr lang="ru-RU" sz="2400" smtClean="0"/>
              <a:t>пациентов</a:t>
            </a:r>
            <a:endParaRPr lang="ru-RU" sz="2400" dirty="0" smtClean="0"/>
          </a:p>
          <a:p>
            <a:r>
              <a:rPr lang="ru-RU" sz="2400" dirty="0" smtClean="0"/>
              <a:t>Критерии включения:</a:t>
            </a:r>
          </a:p>
          <a:p>
            <a:pPr lvl="1"/>
            <a:r>
              <a:rPr lang="ru-RU" sz="2000" dirty="0" smtClean="0"/>
              <a:t>Дегенеративная патология ТБС</a:t>
            </a:r>
          </a:p>
          <a:p>
            <a:pPr lvl="1"/>
            <a:r>
              <a:rPr lang="ru-RU" sz="2000" dirty="0" smtClean="0"/>
              <a:t>Плановое тотальное эндопротезирование ТБС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699" y="1788341"/>
            <a:ext cx="7490913" cy="446006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Боль: визуально-аналоговая шкала (ВАШ)</a:t>
            </a:r>
          </a:p>
          <a:p>
            <a:r>
              <a:rPr lang="ru-RU" sz="2800" dirty="0" smtClean="0"/>
              <a:t>Функция: </a:t>
            </a:r>
            <a:r>
              <a:rPr lang="en-US" sz="2800" dirty="0"/>
              <a:t>Oxford Hip Score (OHS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24" y="3541673"/>
            <a:ext cx="5429756" cy="270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Демография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20440"/>
              </p:ext>
            </p:extLst>
          </p:nvPr>
        </p:nvGraphicFramePr>
        <p:xfrm>
          <a:off x="615143" y="1152983"/>
          <a:ext cx="3630854" cy="525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Диаграмма 5"/>
              <p:cNvGraphicFramePr/>
              <p:nvPr>
                <p:extLst>
                  <p:ext uri="{D42A27DB-BD31-4B8C-83A1-F6EECF244321}">
                    <p14:modId xmlns:p14="http://schemas.microsoft.com/office/powerpoint/2010/main" val="1927545308"/>
                  </p:ext>
                </p:extLst>
              </p:nvPr>
            </p:nvGraphicFramePr>
            <p:xfrm>
              <a:off x="4619708" y="1216549"/>
              <a:ext cx="3586038" cy="51925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Диаграмма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9708" y="1216549"/>
                <a:ext cx="3586038" cy="51925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07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Исходная оценка ВАШ</a:t>
            </a:r>
            <a:endParaRPr lang="ru-RU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60744975"/>
                  </p:ext>
                </p:extLst>
              </p:nvPr>
            </p:nvGraphicFramePr>
            <p:xfrm>
              <a:off x="827087" y="1497027"/>
              <a:ext cx="7127383" cy="505752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Объект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087" y="1497027"/>
                <a:ext cx="7127383" cy="50575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884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Исходная оценка </a:t>
            </a:r>
            <a:r>
              <a:rPr lang="en-US" dirty="0" smtClean="0"/>
              <a:t>OHS</a:t>
            </a:r>
            <a:endParaRPr lang="ru-RU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90389288"/>
                  </p:ext>
                </p:extLst>
              </p:nvPr>
            </p:nvGraphicFramePr>
            <p:xfrm>
              <a:off x="827087" y="1497027"/>
              <a:ext cx="7127383" cy="505752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Объект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087" y="1497027"/>
                <a:ext cx="7127383" cy="50575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63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ВАШ</a:t>
            </a:r>
            <a:endParaRPr lang="ru-RU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81703679"/>
                  </p:ext>
                </p:extLst>
              </p:nvPr>
            </p:nvGraphicFramePr>
            <p:xfrm>
              <a:off x="707667" y="1335819"/>
              <a:ext cx="7246804" cy="5218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Объект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667" y="1335819"/>
                <a:ext cx="7246804" cy="521873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2989691" y="2552368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ВАШ </a:t>
            </a:r>
          </a:p>
          <a:p>
            <a:r>
              <a:rPr lang="ru-RU" dirty="0" smtClean="0"/>
              <a:t>исходно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62939" y="4811865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ВАШ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2069" y="531082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1-е сутки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315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2576</TotalTime>
  <Words>244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Ион</vt:lpstr>
      <vt:lpstr>УРОВЕНЬ БОЛИ И ФУНКЦИОНАЛЬНЫЙ СТАТУС ПАЦИЕНТОВ ПРИ ЗАМЕНЕ ТАЗОБЕДРЕННОГО СУСТАВА</vt:lpstr>
      <vt:lpstr>Актуальность проблемы </vt:lpstr>
      <vt:lpstr>Цель</vt:lpstr>
      <vt:lpstr>Характеристики исследования</vt:lpstr>
      <vt:lpstr>Методы оценки</vt:lpstr>
      <vt:lpstr>Демография</vt:lpstr>
      <vt:lpstr>Исходная оценка ВАШ</vt:lpstr>
      <vt:lpstr>Исходная оценка OHS</vt:lpstr>
      <vt:lpstr>Динамика ВАШ</vt:lpstr>
      <vt:lpstr>Анальгезия</vt:lpstr>
      <vt:lpstr>Выводы</vt:lpstr>
      <vt:lpstr>Выводы</vt:lpstr>
      <vt:lpstr>Выводы</vt:lpstr>
      <vt:lpstr>Благодарю за внимание ;)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опыт практического применения реестра эндопротезирований тазобедренного сустава</dc:title>
  <dc:creator>Anton Vakulenko</dc:creator>
  <cp:lastModifiedBy>Антон Вакуленко</cp:lastModifiedBy>
  <cp:revision>357</cp:revision>
  <dcterms:created xsi:type="dcterms:W3CDTF">2018-09-24T08:28:39Z</dcterms:created>
  <dcterms:modified xsi:type="dcterms:W3CDTF">2020-10-19T17:00:45Z</dcterms:modified>
</cp:coreProperties>
</file>