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0" r:id="rId1"/>
  </p:sldMasterIdLst>
  <p:notesMasterIdLst>
    <p:notesMasterId r:id="rId23"/>
  </p:notesMasterIdLst>
  <p:handoutMasterIdLst>
    <p:handoutMasterId r:id="rId24"/>
  </p:handoutMasterIdLst>
  <p:sldIdLst>
    <p:sldId id="285" r:id="rId2"/>
    <p:sldId id="306" r:id="rId3"/>
    <p:sldId id="307" r:id="rId4"/>
    <p:sldId id="309" r:id="rId5"/>
    <p:sldId id="310" r:id="rId6"/>
    <p:sldId id="311" r:id="rId7"/>
    <p:sldId id="263" r:id="rId8"/>
    <p:sldId id="265" r:id="rId9"/>
    <p:sldId id="266" r:id="rId10"/>
    <p:sldId id="312" r:id="rId11"/>
    <p:sldId id="267" r:id="rId12"/>
    <p:sldId id="270" r:id="rId13"/>
    <p:sldId id="271" r:id="rId14"/>
    <p:sldId id="274" r:id="rId15"/>
    <p:sldId id="281" r:id="rId16"/>
    <p:sldId id="280" r:id="rId17"/>
    <p:sldId id="313" r:id="rId18"/>
    <p:sldId id="300" r:id="rId19"/>
    <p:sldId id="283" r:id="rId20"/>
    <p:sldId id="284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  <p:cmAuthor id="1" name="ЕЛЕНА" initials="Е" lastIdx="2" clrIdx="1">
    <p:extLst>
      <p:ext uri="{19B8F6BF-5375-455C-9EA6-DF929625EA0E}">
        <p15:presenceInfo xmlns:p15="http://schemas.microsoft.com/office/powerpoint/2012/main" userId="ЕЛЕ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FB"/>
    <a:srgbClr val="A50021"/>
    <a:srgbClr val="FF66CC"/>
    <a:srgbClr val="96A8C3"/>
    <a:srgbClr val="FF0066"/>
    <a:srgbClr val="CC3300"/>
    <a:srgbClr val="EAD696"/>
    <a:srgbClr val="FF66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150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7;&#1088;&#1077;&#1079;&#1077;&#1085;&#1090;&#1072;&#1094;&#1080;&#1080;%20%20&#1082;&#1086;&#1085;&#1092;&#1077;&#1088;&#1077;&#1085;&#1094;&#1080;&#1103;%20&#1087;&#1088;&#1077;&#1082;&#1072;&#1089;&#1087;&#1080;&#1081;&#1089;&#1082;&#1080;&#1093;%20&#1075;&#1086;&#1089;&#1091;&#1076;&#1072;&#1088;&#1089;&#1090;&#1074;%2019.100.09\&#1088;&#1080;&#1089;%20&#1075;&#1088;&#1072;&#1092;&#1080;&#1082;&#1080;%20&#1051;&#1047;&#1053;%20&#1050;&#1043;&#1051;\&#1090;&#1072;&#1073;&#1083;%20&#1088;&#1080;&#1089;%20&#1075;&#1088;&#1072;&#1092;%20&#1050;&#1043;&#1051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7;&#1088;&#1077;&#1079;&#1077;&#1085;&#1090;&#1072;&#1094;&#1080;&#1080;%20%20&#1082;&#1086;&#1085;&#1092;&#1077;&#1088;&#1077;&#1085;&#1094;&#1080;&#1103;%20&#1087;&#1088;&#1077;&#1082;&#1072;&#1089;&#1087;&#1080;&#1081;&#1089;&#1082;&#1080;&#1093;%20&#1075;&#1086;&#1089;&#1091;&#1076;&#1072;&#1088;&#1089;&#1090;&#1074;%2019.100.09\&#1088;&#1080;&#1089;%20&#1075;&#1088;&#1072;&#1092;&#1080;&#1082;&#1080;%20&#1051;&#1047;&#1053;%20&#1050;&#1043;&#1051;\&#1090;&#1072;&#1073;&#1083;%20&#1088;&#1080;&#1089;%20&#1075;&#1088;&#1072;&#1092;%20&#1050;&#1043;&#1051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77;&#1079;&#1077;&#1085;&#1090;&#1072;&#1094;&#1080;&#1080;%20%20&#1082;&#1086;&#1085;&#1092;&#1077;&#1088;&#1077;&#1085;&#1094;&#1080;&#1103;%20&#1087;&#1088;&#1077;&#1082;&#1072;&#1089;&#1087;&#1080;&#1081;&#1089;&#1082;&#1080;&#1093;%20&#1075;&#1086;&#1089;&#1091;&#1076;&#1072;&#1088;&#1089;&#1090;&#1074;%2019.100.09\&#1088;&#1080;&#1089;%20&#1075;&#1088;&#1072;&#1092;&#1080;&#1082;&#1080;%20&#1051;&#1047;&#1053;%20&#1050;&#1043;&#1051;\&#1090;&#1072;&#1073;&#1083;%20&#1088;&#1080;&#1089;%20&#1075;&#1088;&#1072;&#1092;%20&#1050;&#1043;&#1051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7;&#1088;&#1077;&#1079;&#1077;&#1085;&#1090;&#1072;&#1094;&#1080;&#1080;%20%20&#1082;&#1086;&#1085;&#1092;&#1077;&#1088;&#1077;&#1085;&#1094;&#1080;&#1103;%20&#1087;&#1088;&#1077;&#1082;&#1072;&#1089;&#1087;&#1080;&#1081;&#1089;&#1082;&#1080;&#1093;%20&#1075;&#1086;&#1089;&#1091;&#1076;&#1072;&#1088;&#1089;&#1090;&#1074;%2019.100.09\&#1088;&#1080;&#1089;%20&#1075;&#1088;&#1072;&#1092;&#1080;&#1082;&#1080;%20&#1051;&#1047;&#1053;%20&#1050;&#1043;&#1051;\&#1090;&#1072;&#1073;&#1083;%20&#1088;&#1080;&#1089;%20&#1075;&#1088;&#1072;&#1092;%20&#1050;&#1043;&#1051;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51;&#1080;&#1089;&#1090;%20Microsoft%20Office%20Excel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7;&#1088;&#1077;&#1079;&#1077;&#1085;&#1090;&#1072;&#1094;&#1080;&#1080;%20%20&#1082;&#1086;&#1085;&#1092;&#1077;&#1088;&#1077;&#1085;&#1094;&#1080;&#1103;%20&#1087;&#1088;&#1077;&#1082;&#1072;&#1089;&#1087;&#1080;&#1081;&#1089;&#1082;&#1080;&#1093;%20&#1075;&#1086;&#1089;&#1091;&#1076;&#1072;&#1088;&#1089;&#1090;&#1074;%2019.100.09\&#1088;&#1080;&#1089;%20&#1075;&#1088;&#1072;&#1092;&#1080;&#1082;&#1080;%20&#1051;&#1047;&#1053;%20&#1050;&#1043;&#1051;\&#1090;&#1072;&#1073;&#1083;%20&#1088;&#1080;&#1089;%20&#1075;&#1088;&#1072;&#1092;%20&#1050;&#1043;&#1051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7;&#1088;&#1077;&#1079;&#1077;&#1085;&#1090;&#1072;&#1094;&#1080;&#1080;%20%20&#1082;&#1086;&#1085;&#1092;&#1077;&#1088;&#1077;&#1085;&#1094;&#1080;&#1103;%20&#1087;&#1088;&#1077;&#1082;&#1072;&#1089;&#1087;&#1080;&#1081;&#1089;&#1082;&#1080;&#1093;%20&#1075;&#1086;&#1089;&#1091;&#1076;&#1072;&#1088;&#1089;&#1090;&#1074;%2019.100.09\&#1088;&#1080;&#1089;%20&#1075;&#1088;&#1072;&#1092;&#1080;&#1082;&#1080;%20&#1051;&#1047;&#1053;%20&#1050;&#1043;&#1051;\&#1090;&#1072;&#1073;&#1083;%20&#1088;&#1080;&#1089;%20&#1075;&#1088;&#1072;&#1092;%20&#1050;&#1043;&#1051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7;&#1088;&#1077;&#1079;&#1077;&#1085;&#1090;&#1072;&#1094;&#1080;&#1080;%20%20&#1082;&#1086;&#1085;&#1092;&#1077;&#1088;&#1077;&#1085;&#1094;&#1080;&#1103;%20&#1087;&#1088;&#1077;&#1082;&#1072;&#1089;&#1087;&#1080;&#1081;&#1089;&#1082;&#1080;&#1093;%20&#1075;&#1086;&#1089;&#1091;&#1076;&#1072;&#1088;&#1089;&#1090;&#1074;%2019.100.09\&#1088;&#1080;&#1089;%20&#1075;&#1088;&#1072;&#1092;&#1080;&#1082;&#1080;%20&#1051;&#1047;&#1053;%20&#1050;&#1043;&#1051;\&#1090;&#1072;&#1073;&#1083;%20&#1088;&#1080;&#1089;%20&#1075;&#1088;&#1072;&#1092;%20&#1050;&#1043;&#1051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5;&#1083;&#1077;&#1085;&#1072;\Desktop\&#1052;&#1054;&#1048;%20&#1050;&#1054;&#1053;&#1060;&#1045;&#1056;&#1045;&#1053;&#1062;&#1048;&#1048;\&#1087;&#1088;&#1077;&#1079;&#1077;&#1085;%20&#1082;&#1086;&#1085;&#1092;&#1077;&#1088;&#1077;&#1085;%20&#1087;&#1088;&#1080;&#1082;&#1072;&#1089;&#1087;&#1080;&#1081;&#1089;&#1082;,%20&#1083;&#1091;&#1075;&#1072;&#1085;&#1089;&#1082;\&#1087;&#1088;&#1077;&#1079;&#1077;&#1085;&#1090;&#1072;&#1094;&#1080;&#1080;%20%20&#1082;&#1086;&#1085;&#1092;&#1077;&#1088;&#1077;&#1085;&#1094;&#1080;&#1103;%20&#1087;&#1088;&#1077;&#1082;&#1072;&#1089;&#1087;&#1080;&#1081;&#1089;&#1082;&#1080;&#1093;%20&#1075;&#1086;&#1089;&#1091;&#1076;&#1072;&#1088;&#1089;&#1090;&#1074;%2019.100.09\2%20&#1074;&#1072;&#1088;%20&#1090;&#1072;&#1073;&#1083;%20&#1088;&#1080;&#1089;%20&#1075;&#1088;&#1072;&#1092;%20&#1050;&#1043;&#1051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7;&#1088;&#1077;&#1079;&#1077;&#1085;&#1090;&#1072;&#1094;&#1080;&#1080;%20%20&#1082;&#1086;&#1085;&#1092;&#1077;&#1088;&#1077;&#1085;&#1094;&#1080;&#1103;%20&#1087;&#1088;&#1077;&#1082;&#1072;&#1089;&#1087;&#1080;&#1081;&#1089;&#1082;&#1080;&#1093;%20&#1075;&#1086;&#1089;&#1091;&#1076;&#1072;&#1088;&#1089;&#1090;&#1074;%2019.100.09\&#1088;&#1080;&#1089;%20&#1075;&#1088;&#1072;&#1092;&#1080;&#1082;&#1080;%20&#1051;&#1047;&#1053;%20&#1050;&#1043;&#1051;\2%20&#1074;&#1072;&#1088;%20&#1090;&#1072;&#1073;&#1083;%20&#1088;&#1080;&#1089;%20&#1075;&#1088;&#1072;&#1092;%20&#1050;&#1043;&#1051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7;&#1088;&#1077;&#1079;&#1077;&#1085;&#1090;&#1072;&#1094;&#1080;&#1080;%20%20&#1082;&#1086;&#1085;&#1092;&#1077;&#1088;&#1077;&#1085;&#1094;&#1080;&#1103;%20&#1087;&#1088;&#1077;&#1082;&#1072;&#1089;&#1087;&#1080;&#1081;&#1089;&#1082;&#1080;&#1093;%20&#1075;&#1086;&#1089;&#1091;&#1076;&#1072;&#1088;&#1089;&#1090;&#1074;%2019.100.09\&#1088;&#1080;&#1089;%20&#1075;&#1088;&#1072;&#1092;&#1080;&#1082;&#1080;%20&#1051;&#1047;&#1053;%20&#1050;&#1043;&#1051;\2%20&#1074;&#1072;&#1088;%20&#1090;&#1072;&#1073;&#1083;%20&#1088;&#1080;&#1089;%20&#1075;&#1088;&#1072;&#1092;%20&#1050;&#1043;&#1051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7;&#1088;&#1077;&#1079;&#1077;&#1085;&#1090;&#1072;&#1094;&#1080;&#1080;%20%20&#1082;&#1086;&#1085;&#1092;&#1077;&#1088;&#1077;&#1085;&#1094;&#1080;&#1103;%20&#1087;&#1088;&#1077;&#1082;&#1072;&#1089;&#1087;&#1080;&#1081;&#1089;&#1082;&#1080;&#1093;%20&#1075;&#1086;&#1089;&#1091;&#1076;&#1072;&#1088;&#1089;&#1090;&#1074;%2019.100.09\&#1088;&#1080;&#1089;%20&#1075;&#1088;&#1072;&#1092;&#1080;&#1082;&#1080;%20&#1051;&#1047;&#1053;%20&#1050;&#1043;&#1051;\&#1090;&#1072;&#1073;&#1083;%20&#1088;&#1080;&#1089;%20&#1075;&#1088;&#1072;&#1092;%20&#1050;&#1043;&#1051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66342488144374E-2"/>
          <c:y val="0.3506938783115861"/>
          <c:w val="0.90117726603540438"/>
          <c:h val="0.44220475815580701"/>
        </c:manualLayout>
      </c:layout>
      <c:barChart>
        <c:barDir val="col"/>
        <c:grouping val="stacked"/>
        <c:varyColors val="0"/>
        <c:ser>
          <c:idx val="0"/>
          <c:order val="0"/>
          <c:tx>
            <c:v>кол-во больных</c:v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1"/>
              <c:layout>
                <c:manualLayout>
                  <c:x val="-1.9354045947329812E-17"/>
                  <c:y val="-3.6090231261655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DD-4AC3-9B9F-CA50E56A7B43}"/>
                </c:ext>
              </c:extLst>
            </c:dLbl>
            <c:dLbl>
              <c:idx val="2"/>
              <c:layout>
                <c:manualLayout>
                  <c:x val="0"/>
                  <c:y val="-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DD-4AC3-9B9F-CA50E56A7B43}"/>
                </c:ext>
              </c:extLst>
            </c:dLbl>
            <c:dLbl>
              <c:idx val="11"/>
              <c:layout>
                <c:manualLayout>
                  <c:x val="5.5555555555555558E-3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DD-4AC3-9B9F-CA50E56A7B43}"/>
                </c:ext>
              </c:extLst>
            </c:dLbl>
            <c:dLbl>
              <c:idx val="14"/>
              <c:layout>
                <c:manualLayout>
                  <c:x val="6.334124572446591E-3"/>
                  <c:y val="-6.4160411131831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DD-4AC3-9B9F-CA50E56A7B43}"/>
                </c:ext>
              </c:extLst>
            </c:dLbl>
            <c:dLbl>
              <c:idx val="15"/>
              <c:layout>
                <c:manualLayout>
                  <c:x val="3.998478480102703E-3"/>
                  <c:y val="-0.13666799071189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DD-4AC3-9B9F-CA50E56A7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'Дин. забол и летал В РФ и АО '!$C$4:$C$19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'Дин. забол и летал В РФ и АО '!$D$4:$D$19</c:f>
              <c:numCache>
                <c:formatCode>General</c:formatCode>
                <c:ptCount val="16"/>
                <c:pt idx="0">
                  <c:v>138</c:v>
                </c:pt>
                <c:pt idx="1">
                  <c:v>200</c:v>
                </c:pt>
                <c:pt idx="2">
                  <c:v>234</c:v>
                </c:pt>
                <c:pt idx="3">
                  <c:v>213</c:v>
                </c:pt>
                <c:pt idx="4">
                  <c:v>116</c:v>
                </c:pt>
                <c:pt idx="5">
                  <c:v>69</c:v>
                </c:pt>
                <c:pt idx="6">
                  <c:v>99</c:v>
                </c:pt>
                <c:pt idx="7">
                  <c:v>74</c:v>
                </c:pt>
                <c:pt idx="8">
                  <c:v>80</c:v>
                </c:pt>
                <c:pt idx="9">
                  <c:v>91</c:v>
                </c:pt>
                <c:pt idx="10">
                  <c:v>139</c:v>
                </c:pt>
                <c:pt idx="11">
                  <c:v>162</c:v>
                </c:pt>
                <c:pt idx="12">
                  <c:v>78</c:v>
                </c:pt>
                <c:pt idx="13">
                  <c:v>72</c:v>
                </c:pt>
                <c:pt idx="14">
                  <c:v>134</c:v>
                </c:pt>
                <c:pt idx="15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DD-4AC3-9B9F-CA50E56A7B43}"/>
            </c:ext>
          </c:extLst>
        </c:ser>
        <c:ser>
          <c:idx val="1"/>
          <c:order val="1"/>
          <c:tx>
            <c:v>кол-во летальных </c:v>
          </c:tx>
          <c:spPr>
            <a:solidFill>
              <a:schemeClr val="tx1"/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3"/>
              <c:layout>
                <c:manualLayout>
                  <c:x val="2.7777777777777779E-3"/>
                  <c:y val="-7.95290172061825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DD-4AC3-9B9F-CA50E56A7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'Дин. забол и летал В РФ и АО '!$C$4:$C$19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'Дин. забол и летал В РФ и АО '!$E$4:$E$19</c:f>
              <c:numCache>
                <c:formatCode>General</c:formatCode>
                <c:ptCount val="16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12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6</c:v>
                </c:pt>
                <c:pt idx="12">
                  <c:v>4</c:v>
                </c:pt>
                <c:pt idx="13">
                  <c:v>1</c:v>
                </c:pt>
                <c:pt idx="14">
                  <c:v>6</c:v>
                </c:pt>
                <c:pt idx="1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3DD-4AC3-9B9F-CA50E56A7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113792"/>
        <c:axId val="184119680"/>
      </c:barChart>
      <c:catAx>
        <c:axId val="18411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119680"/>
        <c:crosses val="autoZero"/>
        <c:auto val="1"/>
        <c:lblAlgn val="ctr"/>
        <c:lblOffset val="100"/>
        <c:noMultiLvlLbl val="0"/>
      </c:catAx>
      <c:valAx>
        <c:axId val="184119680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11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319021198080385"/>
          <c:y val="0.9022281436484163"/>
          <c:w val="0.44399410414093421"/>
          <c:h val="8.9883696734031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939326847281526"/>
          <c:y val="0.10977747808496292"/>
          <c:w val="0.48819549150623481"/>
          <c:h val="0.7517778922273965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'интоксик, ДИСПЕПС'!$Y$5</c:f>
              <c:strCache>
                <c:ptCount val="1"/>
                <c:pt idx="0">
                  <c:v>КГЛ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13,2%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55-4155-8E43-5D5EE47AA80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66,5%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5-4155-8E43-5D5EE47AA80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55-4155-8E43-5D5EE47AA8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'интоксик, ДИСПЕПС'!$W$6:$W$13</c:f>
              <c:strCache>
                <c:ptCount val="8"/>
                <c:pt idx="0">
                  <c:v>жидкий стул</c:v>
                </c:pt>
                <c:pt idx="1">
                  <c:v>спленомегалия</c:v>
                </c:pt>
                <c:pt idx="2">
                  <c:v>гепатомегалия</c:v>
                </c:pt>
                <c:pt idx="3">
                  <c:v>желтуха</c:v>
                </c:pt>
                <c:pt idx="4">
                  <c:v>боли в  животе</c:v>
                </c:pt>
                <c:pt idx="5">
                  <c:v>рвота</c:v>
                </c:pt>
                <c:pt idx="6">
                  <c:v>тошнота</c:v>
                </c:pt>
                <c:pt idx="7">
                  <c:v>анорексия</c:v>
                </c:pt>
              </c:strCache>
            </c:strRef>
          </c:cat>
          <c:val>
            <c:numRef>
              <c:f>'интоксик, ДИСПЕПС'!$Y$6:$Y$13</c:f>
              <c:numCache>
                <c:formatCode>0.0%</c:formatCode>
                <c:ptCount val="8"/>
                <c:pt idx="0">
                  <c:v>0.27300000000000002</c:v>
                </c:pt>
                <c:pt idx="1">
                  <c:v>8.2000000000000003E-2</c:v>
                </c:pt>
                <c:pt idx="2">
                  <c:v>0.68200000000000005</c:v>
                </c:pt>
                <c:pt idx="3">
                  <c:v>0.11799999999999998</c:v>
                </c:pt>
                <c:pt idx="4">
                  <c:v>0.38200000000000017</c:v>
                </c:pt>
                <c:pt idx="5">
                  <c:v>0.52700000000000002</c:v>
                </c:pt>
                <c:pt idx="6">
                  <c:v>0.63900000000000035</c:v>
                </c:pt>
                <c:pt idx="7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C2-4BBF-AA26-FBD89BD99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85735680"/>
        <c:axId val="85757952"/>
      </c:barChart>
      <c:catAx>
        <c:axId val="8573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gradFill>
            <a:gsLst>
              <a:gs pos="5000">
                <a:schemeClr val="bg2">
                  <a:tint val="90000"/>
                  <a:satMod val="92000"/>
                  <a:lumMod val="120000"/>
                </a:schemeClr>
              </a:gs>
              <a:gs pos="59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5757952"/>
        <c:crosses val="autoZero"/>
        <c:auto val="1"/>
        <c:lblAlgn val="ctr"/>
        <c:lblOffset val="100"/>
        <c:noMultiLvlLbl val="0"/>
      </c:catAx>
      <c:valAx>
        <c:axId val="857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735680"/>
        <c:crosses val="autoZero"/>
        <c:crossBetween val="between"/>
      </c:valAx>
      <c:spPr>
        <a:gradFill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5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5000">
          <a:schemeClr val="bg2">
            <a:tint val="90000"/>
            <a:satMod val="92000"/>
            <a:lumMod val="120000"/>
          </a:schemeClr>
        </a:gs>
        <a:gs pos="59000">
          <a:schemeClr val="bg2">
            <a:shade val="98000"/>
            <a:satMod val="120000"/>
            <a:lumMod val="98000"/>
          </a:schemeClr>
        </a:gs>
      </a:gsLst>
      <a:path path="circle">
        <a:fillToRect l="50000" t="50000" r="100000" b="100000"/>
      </a:path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/>
              <a:t>ОБЩЕМОЗГОВЫЕ СИМПТОМЫ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5464948339073439"/>
          <c:y val="6.8396805694297458E-2"/>
          <c:w val="0.44535076910646293"/>
          <c:h val="0.87674567537361414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5"/>
              <c:layout>
                <c:manualLayout>
                  <c:x val="0"/>
                  <c:y val="-1.5701187850495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A2-4A25-BC78-78E58D7C51F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30,9%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0C-4D20-8629-9A95058428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'ЭНЦЕФ кглг'!$D$7:$D$14</c:f>
              <c:strCache>
                <c:ptCount val="8"/>
                <c:pt idx="1">
                  <c:v>беспокойство, раздражительность</c:v>
                </c:pt>
                <c:pt idx="2">
                  <c:v>вялость, адинамичность</c:v>
                </c:pt>
                <c:pt idx="3">
                  <c:v>сонливость </c:v>
                </c:pt>
                <c:pt idx="4">
                  <c:v>бессоница </c:v>
                </c:pt>
                <c:pt idx="5">
                  <c:v>головокружение </c:v>
                </c:pt>
                <c:pt idx="6">
                  <c:v>повторная рвота</c:v>
                </c:pt>
                <c:pt idx="7">
                  <c:v>выраженная головная боль</c:v>
                </c:pt>
              </c:strCache>
            </c:strRef>
          </c:cat>
          <c:val>
            <c:numRef>
              <c:f>'ЭНЦЕФ кглг'!$E$7:$E$14</c:f>
              <c:numCache>
                <c:formatCode>0.0%</c:formatCode>
                <c:ptCount val="8"/>
                <c:pt idx="1">
                  <c:v>9.1000000000000025E-2</c:v>
                </c:pt>
                <c:pt idx="2">
                  <c:v>0.10500000000000002</c:v>
                </c:pt>
                <c:pt idx="3">
                  <c:v>8.2000000000000003E-2</c:v>
                </c:pt>
                <c:pt idx="4">
                  <c:v>0.21800000000000008</c:v>
                </c:pt>
                <c:pt idx="5">
                  <c:v>0.43600000000000017</c:v>
                </c:pt>
                <c:pt idx="6">
                  <c:v>0.32700000000000018</c:v>
                </c:pt>
                <c:pt idx="7">
                  <c:v>0.29100000000000015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0C-4D20-8629-9A9505842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85922176"/>
        <c:axId val="85923712"/>
      </c:barChart>
      <c:catAx>
        <c:axId val="859221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923712"/>
        <c:crosses val="autoZero"/>
        <c:auto val="1"/>
        <c:lblAlgn val="ctr"/>
        <c:lblOffset val="100"/>
        <c:noMultiLvlLbl val="0"/>
      </c:catAx>
      <c:valAx>
        <c:axId val="85923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922176"/>
        <c:crosses val="autoZero"/>
        <c:crossBetween val="between"/>
      </c:valAx>
      <c:spPr>
        <a:gradFill>
          <a:gsLst>
            <a:gs pos="63500">
              <a:srgbClr val="EBF0DA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76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63500">
          <a:srgbClr val="EBF0DA"/>
        </a:gs>
        <a:gs pos="0">
          <a:schemeClr val="bg2">
            <a:tint val="90000"/>
            <a:satMod val="92000"/>
            <a:lumMod val="120000"/>
          </a:schemeClr>
        </a:gs>
        <a:gs pos="76000">
          <a:schemeClr val="bg2">
            <a:shade val="98000"/>
            <a:satMod val="120000"/>
            <a:lumMod val="98000"/>
          </a:schemeClr>
        </a:gs>
      </a:gsLst>
      <a:path path="circle">
        <a:fillToRect l="50000" t="50000" r="100000" b="100000"/>
      </a:path>
    </a:gra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ПРИЗНАКИ ЭНФЕЦАЛОПАТИИ  </a:t>
            </a:r>
          </a:p>
        </c:rich>
      </c:tx>
      <c:layout>
        <c:manualLayout>
          <c:xMode val="edge"/>
          <c:yMode val="edge"/>
          <c:x val="0.23524999999999999"/>
          <c:y val="8.0167860136752481E-3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'ЭНЦЕФ кглг'!$I$8:$I$14</c:f>
              <c:strCache>
                <c:ptCount val="7"/>
                <c:pt idx="0">
                  <c:v>верхний Брудзинского</c:v>
                </c:pt>
                <c:pt idx="1">
                  <c:v>с-м Кернига</c:v>
                </c:pt>
                <c:pt idx="2">
                  <c:v>ригидность мышц затылка</c:v>
                </c:pt>
                <c:pt idx="3">
                  <c:v>тремор конечностей </c:v>
                </c:pt>
                <c:pt idx="4">
                  <c:v>тремор языка</c:v>
                </c:pt>
                <c:pt idx="5">
                  <c:v>бред, галлюцинации</c:v>
                </c:pt>
                <c:pt idx="6">
                  <c:v>неадекватность, дезориентация</c:v>
                </c:pt>
              </c:strCache>
            </c:strRef>
          </c:cat>
          <c:val>
            <c:numRef>
              <c:f>'ЭНЦЕФ кглг'!$J$8:$J$14</c:f>
              <c:numCache>
                <c:formatCode>0.0%</c:formatCode>
                <c:ptCount val="7"/>
                <c:pt idx="0">
                  <c:v>4.5000000000000012E-2</c:v>
                </c:pt>
                <c:pt idx="1">
                  <c:v>9.1000000000000025E-2</c:v>
                </c:pt>
                <c:pt idx="2">
                  <c:v>9.1000000000000025E-2</c:v>
                </c:pt>
                <c:pt idx="3">
                  <c:v>8.2000000000000003E-2</c:v>
                </c:pt>
                <c:pt idx="4">
                  <c:v>0.10900000000000004</c:v>
                </c:pt>
                <c:pt idx="5">
                  <c:v>4.5000000000000012E-2</c:v>
                </c:pt>
                <c:pt idx="6">
                  <c:v>6.4000000000000043E-2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43-45D7-B97B-5167D11DB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972864"/>
        <c:axId val="85974400"/>
      </c:barChart>
      <c:catAx>
        <c:axId val="859728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5974400"/>
        <c:crosses val="autoZero"/>
        <c:auto val="1"/>
        <c:lblAlgn val="ctr"/>
        <c:lblOffset val="100"/>
        <c:noMultiLvlLbl val="0"/>
      </c:catAx>
      <c:valAx>
        <c:axId val="85974400"/>
        <c:scaling>
          <c:orientation val="minMax"/>
        </c:scaling>
        <c:delete val="1"/>
        <c:axPos val="b"/>
        <c:majorGridlines/>
        <c:numFmt formatCode="0.0%" sourceLinked="1"/>
        <c:majorTickMark val="none"/>
        <c:minorTickMark val="none"/>
        <c:tickLblPos val="nextTo"/>
        <c:crossAx val="85972864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63500">
          <a:srgbClr val="EBF0DA"/>
        </a:gs>
        <a:gs pos="0">
          <a:schemeClr val="bg2">
            <a:tint val="90000"/>
            <a:satMod val="92000"/>
            <a:lumMod val="120000"/>
          </a:schemeClr>
        </a:gs>
        <a:gs pos="76000">
          <a:schemeClr val="bg2">
            <a:shade val="98000"/>
            <a:satMod val="120000"/>
            <a:lumMod val="98000"/>
          </a:schemeClr>
        </a:gs>
      </a:gsLst>
      <a:path path="circle">
        <a:fillToRect l="50000" t="50000" r="100000" b="100000"/>
      </a:path>
    </a:gradFill>
  </c:spPr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сыпи</a:t>
            </a:r>
          </a:p>
        </c:rich>
      </c:tx>
      <c:layout>
        <c:manualLayout>
          <c:xMode val="edge"/>
          <c:yMode val="edge"/>
          <c:x val="0.39553334589082328"/>
          <c:y val="4.47792777378150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381053790037496E-2"/>
                  <c:y val="-5.58232765691579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Геморрагическая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85564994784862"/>
                      <c:h val="0.160371257568667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B8E-4D9A-B221-25D52119D38A}"/>
                </c:ext>
              </c:extLst>
            </c:dLbl>
            <c:dLbl>
              <c:idx val="1"/>
              <c:layout>
                <c:manualLayout>
                  <c:x val="4.6036652558119291E-2"/>
                  <c:y val="-9.371544696091976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Розеолезно-папулезная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8E-4D9A-B221-25D52119D3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сыпьб!$F$9:$F$10</c:f>
              <c:strCache>
                <c:ptCount val="2"/>
                <c:pt idx="0">
                  <c:v>ГЕМОРРАГИЧЕСКАЯ</c:v>
                </c:pt>
                <c:pt idx="1">
                  <c:v>РОЗЕОЛЕЗНО-ПАПУЛЕЗНАЯ</c:v>
                </c:pt>
              </c:strCache>
            </c:strRef>
          </c:cat>
          <c:val>
            <c:numRef>
              <c:f>сыпьб!$G$9:$G$10</c:f>
              <c:numCache>
                <c:formatCode>0.0%</c:formatCode>
                <c:ptCount val="2"/>
                <c:pt idx="0">
                  <c:v>0.84500000000000031</c:v>
                </c:pt>
                <c:pt idx="1">
                  <c:v>0.32700000000000018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8E-4D9A-B221-25D52119D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836544"/>
        <c:axId val="85838080"/>
        <c:axId val="0"/>
      </c:bar3DChart>
      <c:catAx>
        <c:axId val="85836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838080"/>
        <c:crosses val="autoZero"/>
        <c:auto val="1"/>
        <c:lblAlgn val="ctr"/>
        <c:lblOffset val="100"/>
        <c:noMultiLvlLbl val="0"/>
      </c:catAx>
      <c:valAx>
        <c:axId val="8583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836544"/>
        <c:crosses val="autoZero"/>
        <c:crossBetween val="between"/>
      </c:valAx>
      <c:spPr>
        <a:gradFill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bg2">
            <a:tint val="90000"/>
            <a:lumMod val="110000"/>
          </a:schemeClr>
        </a:gs>
        <a:gs pos="100000">
          <a:schemeClr val="bg2">
            <a:shade val="94000"/>
            <a:lumMod val="96000"/>
          </a:schemeClr>
        </a:gs>
      </a:gsLst>
      <a:path path="circle">
        <a:fillToRect l="50000" t="50000" r="100000" b="100000"/>
      </a:path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898100691210241E-2"/>
          <c:y val="5.5859623902292153E-4"/>
          <c:w val="0.6412133351752084"/>
          <c:h val="0.987941127212292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1735197390797223"/>
          <c:y val="0"/>
          <c:w val="0.28264802609202772"/>
          <c:h val="1"/>
        </c:manualLayout>
      </c:layout>
      <c:overlay val="0"/>
      <c:txPr>
        <a:bodyPr/>
        <a:lstStyle/>
        <a:p>
          <a:pPr>
            <a:defRPr sz="1600" b="1" i="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31134001331594"/>
          <c:y val="0.12706485563179801"/>
          <c:w val="0.85104805295564467"/>
          <c:h val="0.4195162682037766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65000"/>
                    <a:lumMod val="110000"/>
                  </a:schemeClr>
                </a:gs>
                <a:gs pos="88000">
                  <a:schemeClr val="accent1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55,8%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6D-4F04-9C54-E574D3B0B9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42,1%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6D-4F04-9C54-E574D3B0B98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26,3%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6D-4F04-9C54-E574D3B0B98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23,4%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6D-4F04-9C54-E574D3B0B98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14,2%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6D-4F04-9C54-E574D3B0B98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19,7%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6D-4F04-9C54-E574D3B0B9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Лист3!$L$10:$L$15</c:f>
              <c:strCache>
                <c:ptCount val="6"/>
                <c:pt idx="0">
                  <c:v>кровоточивость десен</c:v>
                </c:pt>
                <c:pt idx="1">
                  <c:v>постинъекционные кровоподтеки</c:v>
                </c:pt>
                <c:pt idx="2">
                  <c:v>носовое кровотечение</c:v>
                </c:pt>
                <c:pt idx="3">
                  <c:v>желудочно-кишечное кровотечение</c:v>
                </c:pt>
                <c:pt idx="4">
                  <c:v>маточное кровотечение</c:v>
                </c:pt>
                <c:pt idx="5">
                  <c:v>гематурия</c:v>
                </c:pt>
              </c:strCache>
            </c:strRef>
          </c:cat>
          <c:val>
            <c:numRef>
              <c:f>Лист3!$M$10:$M$15</c:f>
              <c:numCache>
                <c:formatCode>0.00%</c:formatCode>
                <c:ptCount val="6"/>
                <c:pt idx="0">
                  <c:v>0.55800000000000005</c:v>
                </c:pt>
                <c:pt idx="1">
                  <c:v>0.42099999999999999</c:v>
                </c:pt>
                <c:pt idx="2">
                  <c:v>0.26300000000000001</c:v>
                </c:pt>
                <c:pt idx="3">
                  <c:v>0.23400000000000001</c:v>
                </c:pt>
                <c:pt idx="4">
                  <c:v>0.14199999999999999</c:v>
                </c:pt>
                <c:pt idx="5">
                  <c:v>0.19700000000000001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D-4F04-9C54-E574D3B0B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20739728"/>
        <c:axId val="441235728"/>
      </c:barChart>
      <c:catAx>
        <c:axId val="42073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41235728"/>
        <c:crosses val="autoZero"/>
        <c:auto val="1"/>
        <c:lblAlgn val="ctr"/>
        <c:lblOffset val="100"/>
        <c:noMultiLvlLbl val="0"/>
      </c:catAx>
      <c:valAx>
        <c:axId val="44123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073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2575094388105"/>
          <c:y val="0.116223870532704"/>
          <c:w val="0.71827644740594521"/>
          <c:h val="0.798786244099797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катаральный!$D$11</c:f>
              <c:strCache>
                <c:ptCount val="1"/>
                <c:pt idx="0">
                  <c:v>КГЛ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4.803111133173124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4D-425E-8E24-69F7760A9785}"/>
                </c:ext>
              </c:extLst>
            </c:dLbl>
            <c:dLbl>
              <c:idx val="1"/>
              <c:layout>
                <c:manualLayout>
                  <c:x val="-2.9226489599545264E-3"/>
                  <c:y val="5.3944706675657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4D-425E-8E24-69F7760A9785}"/>
                </c:ext>
              </c:extLst>
            </c:dLbl>
            <c:dLbl>
              <c:idx val="2"/>
              <c:layout>
                <c:manualLayout>
                  <c:x val="-1.37749694132899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4D-425E-8E24-69F7760A9785}"/>
                </c:ext>
              </c:extLst>
            </c:dLbl>
            <c:dLbl>
              <c:idx val="4"/>
              <c:layout>
                <c:manualLayout>
                  <c:x val="1.1491060836778474E-3"/>
                  <c:y val="1.10423021164584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4D-425E-8E24-69F7760A9785}"/>
                </c:ext>
              </c:extLst>
            </c:dLbl>
            <c:dLbl>
              <c:idx val="5"/>
              <c:layout>
                <c:manualLayout>
                  <c:x val="-2.3965044492221914E-3"/>
                  <c:y val="1.50253630292073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4D-425E-8E24-69F7760A9785}"/>
                </c:ext>
              </c:extLst>
            </c:dLbl>
            <c:dLbl>
              <c:idx val="6"/>
              <c:layout>
                <c:manualLayout>
                  <c:x val="-2.396504449222338E-3"/>
                  <c:y val="-3.71537654739723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4D-425E-8E24-69F7760A9785}"/>
                </c:ext>
              </c:extLst>
            </c:dLbl>
            <c:dLbl>
              <c:idx val="7"/>
              <c:layout>
                <c:manualLayout>
                  <c:x val="-3.337528360231145E-3"/>
                  <c:y val="8.0917060013486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4D-425E-8E24-69F7760A97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катаральный!$B$12:$B$19</c:f>
              <c:strCache>
                <c:ptCount val="8"/>
                <c:pt idx="0">
                  <c:v>пневмония</c:v>
                </c:pt>
                <c:pt idx="1">
                  <c:v>влажные хрипы</c:v>
                </c:pt>
                <c:pt idx="2">
                  <c:v>ослабленное дыхание</c:v>
                </c:pt>
                <c:pt idx="3">
                  <c:v>бронхит</c:v>
                </c:pt>
                <c:pt idx="4">
                  <c:v>сухие хрипы</c:v>
                </c:pt>
                <c:pt idx="5">
                  <c:v>жесткое дыхание</c:v>
                </c:pt>
                <c:pt idx="6">
                  <c:v>сухой кашель</c:v>
                </c:pt>
                <c:pt idx="7">
                  <c:v>боли в горле</c:v>
                </c:pt>
              </c:strCache>
            </c:strRef>
          </c:cat>
          <c:val>
            <c:numRef>
              <c:f>катаральный!$D$12:$D$19</c:f>
              <c:numCache>
                <c:formatCode>0.0%</c:formatCode>
                <c:ptCount val="8"/>
                <c:pt idx="0">
                  <c:v>1.7999999999999999E-2</c:v>
                </c:pt>
                <c:pt idx="1">
                  <c:v>1.7999999999999999E-2</c:v>
                </c:pt>
                <c:pt idx="2">
                  <c:v>1.7999999999999999E-2</c:v>
                </c:pt>
                <c:pt idx="4">
                  <c:v>0.16400000000000001</c:v>
                </c:pt>
                <c:pt idx="5">
                  <c:v>0.20100000000000001</c:v>
                </c:pt>
                <c:pt idx="6">
                  <c:v>0.24500000000000008</c:v>
                </c:pt>
                <c:pt idx="7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4D-425E-8E24-69F7760A978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5916672"/>
        <c:axId val="87171840"/>
      </c:barChart>
      <c:catAx>
        <c:axId val="859166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gradFill>
            <a:gsLst>
              <a:gs pos="63500">
                <a:srgbClr val="EBF0DA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76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7171840"/>
        <c:crosses val="autoZero"/>
        <c:auto val="1"/>
        <c:lblAlgn val="ctr"/>
        <c:lblOffset val="100"/>
        <c:noMultiLvlLbl val="0"/>
      </c:catAx>
      <c:valAx>
        <c:axId val="87171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5916672"/>
        <c:crosses val="autoZero"/>
        <c:crossBetween val="between"/>
      </c:valAx>
      <c:spPr>
        <a:gradFill>
          <a:gsLst>
            <a:gs pos="63500">
              <a:srgbClr val="EBF0DA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76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63500">
          <a:srgbClr val="EBF0DA"/>
        </a:gs>
        <a:gs pos="0">
          <a:schemeClr val="bg2">
            <a:tint val="90000"/>
            <a:satMod val="92000"/>
            <a:lumMod val="120000"/>
          </a:schemeClr>
        </a:gs>
        <a:gs pos="76000">
          <a:schemeClr val="bg2">
            <a:shade val="98000"/>
            <a:satMod val="120000"/>
            <a:lumMod val="98000"/>
          </a:schemeClr>
        </a:gs>
      </a:gsLst>
      <a:path path="circle">
        <a:fillToRect l="50000" t="50000" r="100000" b="100000"/>
      </a:path>
    </a:gradFill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941134847450811"/>
          <c:y val="3.2616943533229824E-2"/>
          <c:w val="0.50379157606826752"/>
          <c:h val="0.93476611293354039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'эпидем кгл и лзн'!$AQ$20:$AQ$23</c:f>
              <c:strCache>
                <c:ptCount val="4"/>
                <c:pt idx="0">
                  <c:v>абсолютная брадикардия</c:v>
                </c:pt>
                <c:pt idx="1">
                  <c:v>относительная брадикарди </c:v>
                </c:pt>
                <c:pt idx="2">
                  <c:v>гипотония</c:v>
                </c:pt>
                <c:pt idx="3">
                  <c:v>приглушенность сердечных тонов </c:v>
                </c:pt>
              </c:strCache>
            </c:strRef>
          </c:cat>
          <c:val>
            <c:numRef>
              <c:f>'эпидем кгл и лзн'!$AR$20:$AR$23</c:f>
              <c:numCache>
                <c:formatCode>0.0%</c:formatCode>
                <c:ptCount val="4"/>
                <c:pt idx="0">
                  <c:v>8.2000000000000003E-2</c:v>
                </c:pt>
                <c:pt idx="1">
                  <c:v>0.30900000000000011</c:v>
                </c:pt>
                <c:pt idx="2">
                  <c:v>0.17300000000000001</c:v>
                </c:pt>
                <c:pt idx="3">
                  <c:v>0.68200000000000005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D1-4F16-9677-E788A17D3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87216128"/>
        <c:axId val="87217664"/>
      </c:barChart>
      <c:catAx>
        <c:axId val="872161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7217664"/>
        <c:crosses val="autoZero"/>
        <c:auto val="1"/>
        <c:lblAlgn val="ctr"/>
        <c:lblOffset val="100"/>
        <c:noMultiLvlLbl val="0"/>
      </c:catAx>
      <c:valAx>
        <c:axId val="872176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87216128"/>
        <c:crosses val="autoZero"/>
        <c:crossBetween val="between"/>
      </c:valAx>
      <c:spPr>
        <a:gradFill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5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5000">
          <a:schemeClr val="bg2">
            <a:tint val="90000"/>
            <a:satMod val="92000"/>
            <a:lumMod val="120000"/>
          </a:schemeClr>
        </a:gs>
        <a:gs pos="59000">
          <a:schemeClr val="bg2">
            <a:shade val="98000"/>
            <a:satMod val="120000"/>
            <a:lumMod val="98000"/>
          </a:schemeClr>
        </a:gs>
      </a:gsLst>
      <a:path path="circle">
        <a:fillToRect l="50000" t="50000" r="100000" b="100000"/>
      </a:path>
    </a:gradFill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/>
              <a:t>ТРОМБОЦИТОПЕНИЯ </a:t>
            </a:r>
          </a:p>
          <a:p>
            <a:pPr>
              <a:defRPr sz="1600"/>
            </a:pPr>
            <a:r>
              <a:rPr lang="ru-RU" sz="1600" dirty="0"/>
              <a:t>88,6%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7716489507042122"/>
          <c:y val="0.1925364217238531"/>
          <c:w val="0.55535099770517304"/>
          <c:h val="0.669638364939091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7520555038587871"/>
                  <c:y val="-3.67435919320330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7D-4721-BFCB-3F19915AEDE9}"/>
                </c:ext>
              </c:extLst>
            </c:dLbl>
            <c:dLbl>
              <c:idx val="1"/>
              <c:layout>
                <c:manualLayout>
                  <c:x val="-0.24497230348274868"/>
                  <c:y val="7.3487183864066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7D-4721-BFCB-3F19915AEDE9}"/>
                </c:ext>
              </c:extLst>
            </c:dLbl>
            <c:dLbl>
              <c:idx val="2"/>
              <c:layout>
                <c:manualLayout>
                  <c:x val="-0.16003886493003738"/>
                  <c:y val="-3.368123684917473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7D-4721-BFCB-3F19915AE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тромбоциты!$F$10:$F$12</c:f>
              <c:strCache>
                <c:ptCount val="3"/>
                <c:pt idx="0">
                  <c:v>ниже 50,0 х 10 9/л </c:v>
                </c:pt>
                <c:pt idx="1">
                  <c:v>до 50,0 х 10 9/л </c:v>
                </c:pt>
                <c:pt idx="2">
                  <c:v>до 100 х 10 9/л </c:v>
                </c:pt>
              </c:strCache>
            </c:strRef>
          </c:cat>
          <c:val>
            <c:numRef>
              <c:f>тромбоциты!$G$10:$G$12</c:f>
              <c:numCache>
                <c:formatCode>0.0%</c:formatCode>
                <c:ptCount val="3"/>
                <c:pt idx="0">
                  <c:v>0.27300000000000002</c:v>
                </c:pt>
                <c:pt idx="1">
                  <c:v>0.41800000000000015</c:v>
                </c:pt>
                <c:pt idx="2">
                  <c:v>0.21800000000000008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F-4E96-8360-6EEC66E954D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7287680"/>
        <c:axId val="87289216"/>
      </c:barChart>
      <c:catAx>
        <c:axId val="872876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7289216"/>
        <c:crosses val="autoZero"/>
        <c:auto val="1"/>
        <c:lblAlgn val="ctr"/>
        <c:lblOffset val="100"/>
        <c:noMultiLvlLbl val="0"/>
      </c:catAx>
      <c:valAx>
        <c:axId val="872892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87287680"/>
        <c:crosses val="autoZero"/>
        <c:crossBetween val="between"/>
      </c:valAx>
      <c:spPr>
        <a:gradFill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5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5000">
          <a:schemeClr val="bg2">
            <a:tint val="90000"/>
            <a:satMod val="92000"/>
            <a:lumMod val="120000"/>
          </a:schemeClr>
        </a:gs>
        <a:gs pos="59000">
          <a:schemeClr val="bg2">
            <a:shade val="98000"/>
            <a:satMod val="120000"/>
            <a:lumMod val="98000"/>
          </a:schemeClr>
        </a:gs>
      </a:gsLst>
      <a:path path="circle">
        <a:fillToRect l="50000" t="50000" r="100000" b="100000"/>
      </a:path>
    </a:gradFill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ЛЕЙКОЦИТОПЕНИЯ </a:t>
            </a:r>
          </a:p>
          <a:p>
            <a:pPr>
              <a:defRPr/>
            </a:pPr>
            <a:r>
              <a:rPr lang="ru-RU" dirty="0"/>
              <a:t>78,3%</a:t>
            </a:r>
          </a:p>
        </c:rich>
      </c:tx>
      <c:layout>
        <c:manualLayout>
          <c:xMode val="edge"/>
          <c:yMode val="edge"/>
          <c:x val="0.22207759839038688"/>
          <c:y val="2.21506000467068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610079575596882E-2"/>
                  <c:y val="-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D0-4ED0-AAB3-DC18DCBE47F0}"/>
                </c:ext>
              </c:extLst>
            </c:dLbl>
            <c:dLbl>
              <c:idx val="1"/>
              <c:layout>
                <c:manualLayout>
                  <c:x val="-0.18037135278514596"/>
                  <c:y val="7.1987466245246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D0-4ED0-AAB3-DC18DCBE47F0}"/>
                </c:ext>
              </c:extLst>
            </c:dLbl>
            <c:dLbl>
              <c:idx val="2"/>
              <c:layout>
                <c:manualLayout>
                  <c:x val="-0.2369584438549957"/>
                  <c:y val="-3.5993733122623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D0-4ED0-AAB3-DC18DCBE47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тромбоциты!$L$10:$L$12</c:f>
              <c:strCache>
                <c:ptCount val="3"/>
                <c:pt idx="0">
                  <c:v>ниже 2,0 х  10 9/л </c:v>
                </c:pt>
                <c:pt idx="1">
                  <c:v> до 2,0 х  10 9/л </c:v>
                </c:pt>
                <c:pt idx="2">
                  <c:v>до 3,0 х  10 9/л </c:v>
                </c:pt>
              </c:strCache>
            </c:strRef>
          </c:cat>
          <c:val>
            <c:numRef>
              <c:f>тромбоциты!$M$10:$M$12</c:f>
              <c:numCache>
                <c:formatCode>0.0%</c:formatCode>
                <c:ptCount val="3"/>
                <c:pt idx="0">
                  <c:v>9.1000000000000025E-2</c:v>
                </c:pt>
                <c:pt idx="1">
                  <c:v>0.24500000000000008</c:v>
                </c:pt>
                <c:pt idx="2">
                  <c:v>0.48200000000000015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E-4FC7-805E-3E84BCA5C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104896"/>
        <c:axId val="87114880"/>
      </c:barChart>
      <c:catAx>
        <c:axId val="87104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7114880"/>
        <c:crosses val="autoZero"/>
        <c:auto val="1"/>
        <c:lblAlgn val="ctr"/>
        <c:lblOffset val="100"/>
        <c:noMultiLvlLbl val="0"/>
      </c:catAx>
      <c:valAx>
        <c:axId val="871148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87104896"/>
        <c:crosses val="autoZero"/>
        <c:crossBetween val="between"/>
      </c:valAx>
      <c:spPr>
        <a:gradFill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5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5000">
          <a:schemeClr val="bg2">
            <a:tint val="90000"/>
            <a:satMod val="92000"/>
            <a:lumMod val="120000"/>
          </a:schemeClr>
        </a:gs>
        <a:gs pos="59000">
          <a:schemeClr val="bg2">
            <a:shade val="98000"/>
            <a:satMod val="120000"/>
            <a:lumMod val="98000"/>
          </a:schemeClr>
        </a:gs>
      </a:gsLst>
      <a:path path="circle">
        <a:fillToRect l="50000" t="50000" r="100000" b="100000"/>
      </a:path>
    </a:gradFill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99997359202226E-2"/>
          <c:y val="0.26632950531676836"/>
          <c:w val="0.89889660183963438"/>
          <c:h val="0.57834515220838734"/>
        </c:manualLayout>
      </c:layout>
      <c:barChart>
        <c:barDir val="col"/>
        <c:grouping val="stack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'Дин. забол и летал В РФ и АО '!$C$24:$C$39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'Дин. забол и летал В РФ и АО '!$D$24:$D$39</c:f>
              <c:numCache>
                <c:formatCode>General</c:formatCode>
                <c:ptCount val="16"/>
                <c:pt idx="0">
                  <c:v>37</c:v>
                </c:pt>
                <c:pt idx="1">
                  <c:v>16</c:v>
                </c:pt>
                <c:pt idx="2">
                  <c:v>18</c:v>
                </c:pt>
                <c:pt idx="3">
                  <c:v>5</c:v>
                </c:pt>
                <c:pt idx="4">
                  <c:v>3</c:v>
                </c:pt>
                <c:pt idx="5">
                  <c:v>10</c:v>
                </c:pt>
                <c:pt idx="6">
                  <c:v>10</c:v>
                </c:pt>
                <c:pt idx="7">
                  <c:v>6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5</c:v>
                </c:pt>
                <c:pt idx="12">
                  <c:v>2</c:v>
                </c:pt>
                <c:pt idx="13">
                  <c:v>6</c:v>
                </c:pt>
                <c:pt idx="14">
                  <c:v>12</c:v>
                </c:pt>
                <c:pt idx="1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B5-442A-B54C-9C0E8354FB11}"/>
            </c:ext>
          </c:extLst>
        </c:ser>
        <c:ser>
          <c:idx val="1"/>
          <c:order val="1"/>
          <c:spPr>
            <a:solidFill>
              <a:schemeClr val="tx1"/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'Дин. забол и летал В РФ и АО '!$C$24:$C$39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'Дин. забол и летал В РФ и АО '!$E$24:$E$39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B5-442A-B54C-9C0E8354F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161792"/>
        <c:axId val="184163328"/>
      </c:barChart>
      <c:catAx>
        <c:axId val="18416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163328"/>
        <c:crosses val="autoZero"/>
        <c:auto val="1"/>
        <c:lblAlgn val="ctr"/>
        <c:lblOffset val="100"/>
        <c:noMultiLvlLbl val="0"/>
      </c:catAx>
      <c:valAx>
        <c:axId val="184163328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16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>
          <a:gsLst>
            <a:gs pos="27703">
              <a:schemeClr val="bg2">
                <a:tint val="90000"/>
                <a:satMod val="92000"/>
                <a:lumMod val="120000"/>
              </a:schemeClr>
            </a:gs>
            <a:gs pos="29000">
              <a:schemeClr val="bg2">
                <a:tint val="90000"/>
                <a:satMod val="92000"/>
                <a:lumMod val="120000"/>
              </a:schemeClr>
            </a:gs>
            <a:gs pos="57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ln>
          <a:noFill/>
        </a:ln>
        <a:effectLst/>
        <a:sp3d/>
      </c:spPr>
    </c:sideWall>
    <c:backWall>
      <c:thickness val="0"/>
      <c:spPr>
        <a:gradFill>
          <a:gsLst>
            <a:gs pos="27703">
              <a:schemeClr val="bg2">
                <a:tint val="90000"/>
                <a:satMod val="92000"/>
                <a:lumMod val="120000"/>
              </a:schemeClr>
            </a:gs>
            <a:gs pos="29000">
              <a:schemeClr val="bg2">
                <a:tint val="90000"/>
                <a:satMod val="92000"/>
                <a:lumMod val="120000"/>
              </a:schemeClr>
            </a:gs>
            <a:gs pos="57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353309877376075E-2"/>
          <c:y val="0.12044898939571025"/>
          <c:w val="0.84104724578168732"/>
          <c:h val="0.72902723866199537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8.3333333333333332E-3"/>
                  <c:y val="-0.4074074074074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81-4978-AE1D-E8E512888E3E}"/>
                </c:ext>
              </c:extLst>
            </c:dLbl>
            <c:dLbl>
              <c:idx val="1"/>
              <c:layout>
                <c:manualLayout>
                  <c:x val="2.7268388192465933E-2"/>
                  <c:y val="-0.440841048575245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81-4978-AE1D-E8E512888E3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Лист2!$G$13:$G$14</c:f>
              <c:strCache>
                <c:ptCount val="2"/>
                <c:pt idx="0">
                  <c:v>Укус клеща</c:v>
                </c:pt>
                <c:pt idx="1">
                  <c:v>Контакт с клещом </c:v>
                </c:pt>
              </c:strCache>
            </c:strRef>
          </c:cat>
          <c:val>
            <c:numRef>
              <c:f>Лист2!$H$13:$H$14</c:f>
              <c:numCache>
                <c:formatCode>0.00%</c:formatCode>
                <c:ptCount val="2"/>
                <c:pt idx="0">
                  <c:v>0.32800000000000001</c:v>
                </c:pt>
                <c:pt idx="1">
                  <c:v>0.49199999999999999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81-4978-AE1D-E8E512888E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4765216"/>
        <c:axId val="449268992"/>
        <c:axId val="0"/>
      </c:bar3DChart>
      <c:catAx>
        <c:axId val="43476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9268992"/>
        <c:crosses val="autoZero"/>
        <c:auto val="1"/>
        <c:lblAlgn val="ctr"/>
        <c:lblOffset val="100"/>
        <c:noMultiLvlLbl val="0"/>
      </c:catAx>
      <c:valAx>
        <c:axId val="4492689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34765216"/>
        <c:crosses val="autoZero"/>
        <c:crossBetween val="between"/>
      </c:valAx>
      <c:spPr>
        <a:solidFill>
          <a:schemeClr val="bg1">
            <a:lumMod val="7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27703">
          <a:schemeClr val="bg2">
            <a:tint val="90000"/>
            <a:satMod val="92000"/>
            <a:lumMod val="120000"/>
          </a:schemeClr>
        </a:gs>
        <a:gs pos="29000">
          <a:schemeClr val="bg2">
            <a:tint val="90000"/>
            <a:satMod val="92000"/>
            <a:lumMod val="120000"/>
          </a:schemeClr>
        </a:gs>
        <a:gs pos="57000">
          <a:schemeClr val="bg2">
            <a:shade val="98000"/>
            <a:satMod val="120000"/>
            <a:lumMod val="98000"/>
          </a:schemeClr>
        </a:gs>
      </a:gsLst>
      <a:path path="circle">
        <a:fillToRect l="50000" t="50000" r="100000" b="10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822364346224112E-2"/>
          <c:y val="0.22464631457100093"/>
          <c:w val="0.86732222786900603"/>
          <c:h val="0.58485298553376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explosion val="31"/>
            <c:extLst>
              <c:ext xmlns:c16="http://schemas.microsoft.com/office/drawing/2014/chart" uri="{C3380CC4-5D6E-409C-BE32-E72D297353CC}">
                <c16:uniqueId val="{00000000-9CD1-46C8-BC7C-3C473B40926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CD1-46C8-BC7C-3C473B409267}"/>
              </c:ext>
            </c:extLst>
          </c:dPt>
          <c:dLbls>
            <c:dLbl>
              <c:idx val="0"/>
              <c:layout>
                <c:manualLayout>
                  <c:x val="-1.4038521751217805E-2"/>
                  <c:y val="-2.977211598621151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мужчины; 74,5%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92244380678239"/>
                      <c:h val="0.147554690548366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CD1-46C8-BC7C-3C473B40926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женщины; 25,5%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D1-46C8-BC7C-3C473B4092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0.745</c:v>
                </c:pt>
                <c:pt idx="1">
                  <c:v>0.255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D1-46C8-BC7C-3C473B4092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690280319"/>
        <c:axId val="669112255"/>
      </c:barChart>
      <c:catAx>
        <c:axId val="690280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69112255"/>
        <c:crosses val="autoZero"/>
        <c:auto val="1"/>
        <c:lblAlgn val="ctr"/>
        <c:lblOffset val="100"/>
        <c:noMultiLvlLbl val="0"/>
      </c:catAx>
      <c:valAx>
        <c:axId val="669112255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90280319"/>
        <c:crosses val="autoZero"/>
        <c:crossBetween val="between"/>
      </c:valAx>
      <c:spPr>
        <a:gradFill>
          <a:gsLst>
            <a:gs pos="11000">
              <a:srgbClr val="EBEBEB"/>
            </a:gs>
            <a:gs pos="100000">
              <a:srgbClr val="EBEBEB">
                <a:shade val="98000"/>
                <a:satMod val="120000"/>
                <a:lumMod val="98000"/>
              </a:srgbClr>
            </a:gs>
          </a:gsLst>
          <a:path path="circle">
            <a:fillToRect l="50000" t="50000" r="100000" b="100000"/>
          </a:path>
        </a:gradFill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11000">
          <a:schemeClr val="bg2"/>
        </a:gs>
        <a:gs pos="100000">
          <a:schemeClr val="bg2">
            <a:shade val="98000"/>
            <a:satMod val="120000"/>
            <a:lumMod val="98000"/>
          </a:schemeClr>
        </a:gs>
      </a:gsLst>
      <a:path path="circle">
        <a:fillToRect l="50000" t="50000" r="100000" b="100000"/>
      </a:path>
    </a:gradFill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Б) ПО МЕСТУ ЖИТЕЛЬСТВА</a:t>
            </a:r>
          </a:p>
        </c:rich>
      </c:tx>
      <c:layout>
        <c:manualLayout>
          <c:xMode val="edge"/>
          <c:yMode val="edge"/>
          <c:x val="0.12578889959959147"/>
          <c:y val="1.1257617728531856E-2"/>
        </c:manualLayout>
      </c:layout>
      <c:overlay val="0"/>
      <c:spPr>
        <a:gradFill>
          <a:gsLst>
            <a:gs pos="11000">
              <a:srgbClr val="EBEBEB"/>
            </a:gs>
            <a:gs pos="100000">
              <a:srgbClr val="EBEBEB">
                <a:shade val="98000"/>
                <a:satMod val="120000"/>
                <a:lumMod val="98000"/>
              </a:srgbClr>
            </a:gs>
          </a:gsLst>
          <a:path path="circle">
            <a:fillToRect l="50000" t="50000" r="100000" b="100000"/>
          </a:path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492587325015616"/>
          <c:y val="0.15043929824561403"/>
          <c:w val="0.82102175612966077"/>
          <c:h val="0.75038138504155116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D58-4CF1-A75D-79031EA06B3F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58-4CF1-A75D-79031EA06B3F}"/>
              </c:ext>
            </c:extLst>
          </c:dPt>
          <c:dLbls>
            <c:dLbl>
              <c:idx val="0"/>
              <c:layout>
                <c:manualLayout>
                  <c:x val="-9.6585010054743674E-3"/>
                  <c:y val="-3.7523915050785201E-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81,8%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66482356661227"/>
                      <c:h val="6.74895660203139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D58-4CF1-A75D-79031EA06B3F}"/>
                </c:ext>
              </c:extLst>
            </c:dLbl>
            <c:dLbl>
              <c:idx val="1"/>
              <c:layout>
                <c:manualLayout>
                  <c:x val="-8.3318062279935257E-3"/>
                  <c:y val="-7.5050784856879041E-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18,2%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58-4CF1-A75D-79031EA06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Лист3!$G$15:$G$16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 </c:v>
                </c:pt>
              </c:strCache>
            </c:strRef>
          </c:cat>
          <c:val>
            <c:numRef>
              <c:f>Лист3!$H$15:$H$16</c:f>
              <c:numCache>
                <c:formatCode>0.00%</c:formatCode>
                <c:ptCount val="2"/>
                <c:pt idx="0">
                  <c:v>0.81799999999999995</c:v>
                </c:pt>
                <c:pt idx="1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CF1-A75D-79031EA06B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0626576"/>
        <c:axId val="291791040"/>
      </c:barChart>
      <c:catAx>
        <c:axId val="45062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1791040"/>
        <c:crosses val="autoZero"/>
        <c:auto val="1"/>
        <c:lblAlgn val="ctr"/>
        <c:lblOffset val="100"/>
        <c:noMultiLvlLbl val="0"/>
      </c:catAx>
      <c:valAx>
        <c:axId val="2917910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50626576"/>
        <c:crosses val="autoZero"/>
        <c:crossBetween val="between"/>
      </c:valAx>
      <c:spPr>
        <a:gradFill>
          <a:gsLst>
            <a:gs pos="11000">
              <a:srgbClr val="EBEBEB"/>
            </a:gs>
            <a:gs pos="100000">
              <a:srgbClr val="EBEBEB">
                <a:shade val="98000"/>
                <a:satMod val="120000"/>
                <a:lumMod val="98000"/>
              </a:srgbClr>
            </a:gs>
          </a:gsLst>
          <a:path path="circle">
            <a:fillToRect l="50000" t="50000" r="100000" b="100000"/>
          </a:path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11000">
          <a:srgbClr val="EBEBEB"/>
        </a:gs>
        <a:gs pos="100000">
          <a:srgbClr val="EBEBEB">
            <a:shade val="98000"/>
            <a:satMod val="120000"/>
            <a:lumMod val="98000"/>
          </a:srgbClr>
        </a:gs>
      </a:gsLst>
      <a:path path="circle">
        <a:fillToRect l="50000" t="50000" r="100000" b="100000"/>
      </a:path>
    </a:gradFill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>
          <a:gsLst>
            <a:gs pos="11000">
              <a:schemeClr val="bg2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ln>
          <a:noFill/>
        </a:ln>
        <a:effectLst/>
        <a:sp3d/>
      </c:spPr>
    </c:sideWall>
    <c:backWall>
      <c:thickness val="0"/>
      <c:spPr>
        <a:gradFill>
          <a:gsLst>
            <a:gs pos="11000">
              <a:schemeClr val="bg2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294813842714115E-2"/>
          <c:y val="2.2061627153116721E-2"/>
          <c:w val="0.93553234665111307"/>
          <c:h val="0.8724518249308008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802469135802441E-2"/>
                  <c:y val="-4.810071608205161E-2"/>
                </c:manualLayout>
              </c:layout>
              <c:tx>
                <c:rich>
                  <a:bodyPr/>
                  <a:lstStyle/>
                  <a:p>
                    <a:fld id="{5914CFEE-8AF4-4327-A3FA-CD701C925B86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5AB-46E0-B233-3454112C247F}"/>
                </c:ext>
              </c:extLst>
            </c:dLbl>
            <c:dLbl>
              <c:idx val="1"/>
              <c:layout>
                <c:manualLayout>
                  <c:x val="1.6975308641975308E-2"/>
                  <c:y val="-6.0927573703931918E-2"/>
                </c:manualLayout>
              </c:layout>
              <c:tx>
                <c:rich>
                  <a:bodyPr/>
                  <a:lstStyle/>
                  <a:p>
                    <a:fld id="{B0EE263C-6363-4C5E-944A-943B6D2BFEE6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AB-46E0-B233-3454112C247F}"/>
                </c:ext>
              </c:extLst>
            </c:dLbl>
            <c:dLbl>
              <c:idx val="2"/>
              <c:layout>
                <c:manualLayout>
                  <c:x val="2.6234567901234566E-2"/>
                  <c:y val="-4.8100716082051499E-2"/>
                </c:manualLayout>
              </c:layout>
              <c:tx>
                <c:rich>
                  <a:bodyPr/>
                  <a:lstStyle/>
                  <a:p>
                    <a:fld id="{74B5050E-066D-4B54-9092-CC75B100ADA6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5AB-46E0-B233-3454112C247F}"/>
                </c:ext>
              </c:extLst>
            </c:dLbl>
            <c:dLbl>
              <c:idx val="3"/>
              <c:layout>
                <c:manualLayout>
                  <c:x val="1.0802469135802469E-2"/>
                  <c:y val="-6.7341002514872086E-2"/>
                </c:manualLayout>
              </c:layout>
              <c:tx>
                <c:rich>
                  <a:bodyPr/>
                  <a:lstStyle/>
                  <a:p>
                    <a:fld id="{59B657FC-7378-44CD-A4DA-D1D0BF5DDD4C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AB-46E0-B233-3454112C247F}"/>
                </c:ext>
              </c:extLst>
            </c:dLbl>
            <c:dLbl>
              <c:idx val="4"/>
              <c:layout>
                <c:manualLayout>
                  <c:x val="4.6296296296296294E-3"/>
                  <c:y val="-4.810071608205161E-2"/>
                </c:manualLayout>
              </c:layout>
              <c:tx>
                <c:rich>
                  <a:bodyPr/>
                  <a:lstStyle/>
                  <a:p>
                    <a:fld id="{9856D0DA-8F5B-4E12-A249-F2B3BB448180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433581219014286E-2"/>
                      <c:h val="6.17454121259254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5AB-46E0-B233-3454112C2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Лист1!$C$6:$C$10</c:f>
              <c:strCache>
                <c:ptCount val="5"/>
                <c:pt idx="0">
                  <c:v>апрель</c:v>
                </c:pt>
                <c:pt idx="1">
                  <c:v>май</c:v>
                </c:pt>
                <c:pt idx="2">
                  <c:v>июнь</c:v>
                </c:pt>
                <c:pt idx="3">
                  <c:v>июль</c:v>
                </c:pt>
                <c:pt idx="4">
                  <c:v>август </c:v>
                </c:pt>
              </c:strCache>
            </c:strRef>
          </c:cat>
          <c:val>
            <c:numRef>
              <c:f>Лист1!$D$6:$D$10</c:f>
              <c:numCache>
                <c:formatCode>General</c:formatCode>
                <c:ptCount val="5"/>
                <c:pt idx="0">
                  <c:v>2.9</c:v>
                </c:pt>
                <c:pt idx="1">
                  <c:v>34.200000000000003</c:v>
                </c:pt>
                <c:pt idx="2">
                  <c:v>41.2</c:v>
                </c:pt>
                <c:pt idx="3">
                  <c:v>18.8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AB-46E0-B233-3454112C2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79168"/>
        <c:axId val="67085056"/>
        <c:axId val="0"/>
      </c:bar3DChart>
      <c:catAx>
        <c:axId val="67079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085056"/>
        <c:crosses val="autoZero"/>
        <c:auto val="1"/>
        <c:lblAlgn val="ctr"/>
        <c:lblOffset val="100"/>
        <c:noMultiLvlLbl val="0"/>
      </c:catAx>
      <c:valAx>
        <c:axId val="6708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07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32698387047903"/>
          <c:y val="0.13813997662075589"/>
          <c:w val="0.55096052129473538"/>
          <c:h val="0.59413466233292855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C0C-4F5F-AD04-6558DDA68EF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0C-4F5F-AD04-6558DDA68EF0}"/>
              </c:ext>
            </c:extLst>
          </c:dPt>
          <c:dLbls>
            <c:dLbl>
              <c:idx val="0"/>
              <c:layout>
                <c:manualLayout>
                  <c:x val="-6.3506228776512757E-3"/>
                  <c:y val="0.17435403329693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0C-4F5F-AD04-6558DDA68EF0}"/>
                </c:ext>
              </c:extLst>
            </c:dLbl>
            <c:dLbl>
              <c:idx val="1"/>
              <c:layout>
                <c:manualLayout>
                  <c:x val="-7.3658482390845459E-3"/>
                  <c:y val="6.4000680699747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0C-4F5F-AD04-6558DDA68E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Лист1!$U$7:$U$8</c:f>
              <c:strCache>
                <c:ptCount val="2"/>
                <c:pt idx="0">
                  <c:v>среднетяжелая форма</c:v>
                </c:pt>
                <c:pt idx="1">
                  <c:v>тяжелая форма</c:v>
                </c:pt>
              </c:strCache>
            </c:strRef>
          </c:cat>
          <c:val>
            <c:numRef>
              <c:f>Лист1!$V$7:$V$8</c:f>
              <c:numCache>
                <c:formatCode>0.0%</c:formatCode>
                <c:ptCount val="2"/>
                <c:pt idx="0">
                  <c:v>0.75800000000000056</c:v>
                </c:pt>
                <c:pt idx="1">
                  <c:v>0.24200000000000013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0C-4F5F-AD04-6558DDA68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0281119"/>
        <c:axId val="669113503"/>
        <c:axId val="578829695"/>
      </c:bar3DChart>
      <c:catAx>
        <c:axId val="69028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69113503"/>
        <c:crosses val="autoZero"/>
        <c:auto val="1"/>
        <c:lblAlgn val="ctr"/>
        <c:lblOffset val="100"/>
        <c:noMultiLvlLbl val="0"/>
      </c:catAx>
      <c:valAx>
        <c:axId val="669113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>
                    <a:solidFill>
                      <a:schemeClr val="tx1"/>
                    </a:solidFill>
                  </a:rPr>
                  <a:t>ЧАСТОТА ВСТРЕЧАЕМОСТИ</a:t>
                </a:r>
              </a:p>
            </c:rich>
          </c:tx>
          <c:layout>
            <c:manualLayout>
              <c:xMode val="edge"/>
              <c:yMode val="edge"/>
              <c:x val="3.2089291666005368E-2"/>
              <c:y val="0.22418813584204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0281119"/>
        <c:crosses val="autoZero"/>
        <c:crossBetween val="between"/>
      </c:valAx>
      <c:serAx>
        <c:axId val="578829695"/>
        <c:scaling>
          <c:orientation val="minMax"/>
        </c:scaling>
        <c:delete val="1"/>
        <c:axPos val="b"/>
        <c:majorTickMark val="none"/>
        <c:minorTickMark val="none"/>
        <c:tickLblPos val="nextTo"/>
        <c:crossAx val="669113503"/>
        <c:crosses val="autoZero"/>
      </c:serAx>
      <c:spPr>
        <a:gradFill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5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ln>
          <a:noFill/>
        </a:ln>
        <a:effectLst/>
      </c:spPr>
    </c:plotArea>
    <c:plotVisOnly val="1"/>
    <c:dispBlanksAs val="zero"/>
    <c:showDLblsOverMax val="0"/>
  </c:chart>
  <c:spPr>
    <a:gradFill>
      <a:gsLst>
        <a:gs pos="5000">
          <a:schemeClr val="bg2">
            <a:tint val="90000"/>
            <a:satMod val="92000"/>
            <a:lumMod val="120000"/>
          </a:schemeClr>
        </a:gs>
        <a:gs pos="59000">
          <a:schemeClr val="bg2">
            <a:shade val="98000"/>
            <a:satMod val="120000"/>
            <a:lumMod val="98000"/>
          </a:schemeClr>
        </a:gs>
      </a:gsLst>
      <a:path path="circle">
        <a:fillToRect l="50000" t="50000" r="100000" b="100000"/>
      </a:path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27,8%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CC-4CDC-96D8-D80FF66028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63,1%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CC-4CDC-96D8-D80FF6602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'эпидем кгл и лзн'!$AJ$11:$AJ$13</c:f>
              <c:strCache>
                <c:ptCount val="3"/>
                <c:pt idx="0">
                  <c:v>чрезмерная </c:v>
                </c:pt>
                <c:pt idx="1">
                  <c:v>высокая</c:v>
                </c:pt>
                <c:pt idx="2">
                  <c:v>субфебрильная</c:v>
                </c:pt>
              </c:strCache>
            </c:strRef>
          </c:cat>
          <c:val>
            <c:numRef>
              <c:f>'эпидем кгл и лзн'!$AK$11:$AK$13</c:f>
              <c:numCache>
                <c:formatCode>0.0%</c:formatCode>
                <c:ptCount val="3"/>
                <c:pt idx="0">
                  <c:v>0.23600000000000004</c:v>
                </c:pt>
                <c:pt idx="1">
                  <c:v>0.67300000000000026</c:v>
                </c:pt>
                <c:pt idx="2">
                  <c:v>9.1000000000000025E-2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CC-4CDC-96D8-D80FF660287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84594048"/>
        <c:axId val="84624512"/>
      </c:barChart>
      <c:catAx>
        <c:axId val="845940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624512"/>
        <c:crosses val="autoZero"/>
        <c:auto val="1"/>
        <c:lblAlgn val="ctr"/>
        <c:lblOffset val="100"/>
        <c:noMultiLvlLbl val="0"/>
      </c:catAx>
      <c:valAx>
        <c:axId val="84624512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594048"/>
        <c:crosses val="autoZero"/>
        <c:crossBetween val="between"/>
      </c:valAx>
      <c:spPr>
        <a:gradFill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5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5000">
          <a:schemeClr val="bg2">
            <a:tint val="90000"/>
            <a:satMod val="92000"/>
            <a:lumMod val="120000"/>
          </a:schemeClr>
        </a:gs>
        <a:gs pos="59000">
          <a:schemeClr val="bg2">
            <a:shade val="98000"/>
            <a:satMod val="120000"/>
            <a:lumMod val="98000"/>
          </a:schemeClr>
        </a:gs>
      </a:gsLst>
      <a:path path="circle">
        <a:fillToRect l="50000" t="50000" r="100000" b="100000"/>
      </a:path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361193196470945"/>
          <c:y val="0"/>
          <c:w val="0.56797980897310618"/>
          <c:h val="0.9337932910452631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'интоксик, ДИСПЕПС'!$L$18</c:f>
              <c:strCache>
                <c:ptCount val="1"/>
                <c:pt idx="0">
                  <c:v>КГЛ</c:v>
                </c:pt>
              </c:strCache>
            </c:strRef>
          </c:tx>
          <c:spPr>
            <a:pattFill prst="pct75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sp3d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85,5%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A9-46FD-985C-C752082405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'интоксик, ДИСПЕПС'!$J$19:$J$25</c:f>
              <c:strCache>
                <c:ptCount val="7"/>
                <c:pt idx="0">
                  <c:v>диспептические расстройства</c:v>
                </c:pt>
                <c:pt idx="1">
                  <c:v>артралгия</c:v>
                </c:pt>
                <c:pt idx="2">
                  <c:v>миалгия </c:v>
                </c:pt>
                <c:pt idx="3">
                  <c:v>нарушения сна</c:v>
                </c:pt>
                <c:pt idx="4">
                  <c:v>снижение аппетита</c:v>
                </c:pt>
                <c:pt idx="5">
                  <c:v>головная боль</c:v>
                </c:pt>
                <c:pt idx="6">
                  <c:v>общая слабость</c:v>
                </c:pt>
              </c:strCache>
            </c:strRef>
          </c:cat>
          <c:val>
            <c:numRef>
              <c:f>'интоксик, ДИСПЕПС'!$L$19:$L$25</c:f>
              <c:numCache>
                <c:formatCode>0.0%</c:formatCode>
                <c:ptCount val="7"/>
                <c:pt idx="0">
                  <c:v>0.45500000000000002</c:v>
                </c:pt>
                <c:pt idx="1">
                  <c:v>0.84500000000000031</c:v>
                </c:pt>
                <c:pt idx="2">
                  <c:v>0.78200000000000003</c:v>
                </c:pt>
                <c:pt idx="3">
                  <c:v>0.33600000000000024</c:v>
                </c:pt>
                <c:pt idx="4">
                  <c:v>0.80900000000000005</c:v>
                </c:pt>
                <c:pt idx="5">
                  <c:v>0.89100000000000001</c:v>
                </c:pt>
                <c:pt idx="6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C5-4C1A-865A-351322A563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4"/>
        <c:gapDepth val="0"/>
        <c:shape val="box"/>
        <c:axId val="84661376"/>
        <c:axId val="84662912"/>
        <c:axId val="0"/>
      </c:bar3DChart>
      <c:catAx>
        <c:axId val="8466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662912"/>
        <c:crosses val="autoZero"/>
        <c:auto val="1"/>
        <c:lblAlgn val="ctr"/>
        <c:lblOffset val="100"/>
        <c:noMultiLvlLbl val="0"/>
      </c:catAx>
      <c:valAx>
        <c:axId val="84662912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661376"/>
        <c:crosses val="autoZero"/>
        <c:crossBetween val="between"/>
      </c:valAx>
      <c:spPr>
        <a:gradFill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5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ln>
          <a:noFill/>
        </a:ln>
        <a:effectLst/>
      </c:spPr>
    </c:plotArea>
    <c:plotVisOnly val="1"/>
    <c:dispBlanksAs val="gap"/>
    <c:showDLblsOverMax val="0"/>
  </c:chart>
  <c:spPr>
    <a:pattFill prst="pct90">
      <a:fgClr>
        <a:schemeClr val="accent4">
          <a:lumMod val="60000"/>
          <a:lumOff val="40000"/>
        </a:schemeClr>
      </a:fgClr>
      <a:bgClr>
        <a:schemeClr val="bg1"/>
      </a:bgClr>
    </a:patt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A5C5F-888F-4380-A9ED-9CA15291D28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6357F3-C05B-4001-9341-5C3669118040}">
      <dgm:prSet custT="1"/>
      <dgm:spPr>
        <a:gradFill rotWithShape="0"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5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ln>
          <a:noFill/>
        </a:ln>
      </dgm:spPr>
      <dgm:t>
        <a:bodyPr/>
        <a:lstStyle/>
        <a:p>
          <a:pPr algn="ctr"/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ПЕРВИЧНЫЙ АФФЕКТ ПРИ </a:t>
          </a:r>
          <a:b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КРЫМСКОЙ ГЕМОРРАГИЧЕСКОЙ ЛИХОРАДКЕ</a:t>
          </a:r>
        </a:p>
      </dgm:t>
    </dgm:pt>
    <dgm:pt modelId="{23E475CD-CE42-4014-8871-9999E93F8250}" type="parTrans" cxnId="{28C6DECA-5292-474D-A9AF-1633A7FA1EB7}">
      <dgm:prSet/>
      <dgm:spPr/>
      <dgm:t>
        <a:bodyPr/>
        <a:lstStyle/>
        <a:p>
          <a:endParaRPr lang="ru-RU"/>
        </a:p>
      </dgm:t>
    </dgm:pt>
    <dgm:pt modelId="{9B95CC8A-40BA-475C-927B-81FA39AB0275}" type="sibTrans" cxnId="{28C6DECA-5292-474D-A9AF-1633A7FA1EB7}">
      <dgm:prSet/>
      <dgm:spPr/>
      <dgm:t>
        <a:bodyPr/>
        <a:lstStyle/>
        <a:p>
          <a:endParaRPr lang="ru-RU"/>
        </a:p>
      </dgm:t>
    </dgm:pt>
    <dgm:pt modelId="{443CA0D7-B573-43D3-B253-4AA4658D68C3}" type="pres">
      <dgm:prSet presAssocID="{2AEA5C5F-888F-4380-A9ED-9CA15291D28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B492417-7908-4366-9DBF-255A36CC42FA}" type="pres">
      <dgm:prSet presAssocID="{F26357F3-C05B-4001-9341-5C3669118040}" presName="circle1" presStyleLbl="node1" presStyleIdx="0" presStyleCnt="1" custFlipHor="1" custScaleX="118182"/>
      <dgm:spPr/>
    </dgm:pt>
    <dgm:pt modelId="{5562ACC0-AC79-4DCD-9703-7D5640E479B0}" type="pres">
      <dgm:prSet presAssocID="{F26357F3-C05B-4001-9341-5C3669118040}" presName="space" presStyleCnt="0"/>
      <dgm:spPr/>
    </dgm:pt>
    <dgm:pt modelId="{8FCC2FB5-487F-46DE-BEEC-E9057CE85CBF}" type="pres">
      <dgm:prSet presAssocID="{F26357F3-C05B-4001-9341-5C3669118040}" presName="rect1" presStyleLbl="alignAcc1" presStyleIdx="0" presStyleCnt="1" custFlipHor="1" custScaleX="106667" custLinFactNeighborX="-9394" custLinFactNeighborY="-1202"/>
      <dgm:spPr/>
    </dgm:pt>
    <dgm:pt modelId="{44592F30-E634-4E42-976E-9285A922BE1C}" type="pres">
      <dgm:prSet presAssocID="{F26357F3-C05B-4001-9341-5C3669118040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A5E9C59A-CB4E-4CA5-ADC1-673BDF8B599A}" type="presOf" srcId="{F26357F3-C05B-4001-9341-5C3669118040}" destId="{44592F30-E634-4E42-976E-9285A922BE1C}" srcOrd="1" destOrd="0" presId="urn:microsoft.com/office/officeart/2005/8/layout/target3"/>
    <dgm:cxn modelId="{108AC1C0-C5AB-477A-BA9A-108E2D1FA3B9}" type="presOf" srcId="{2AEA5C5F-888F-4380-A9ED-9CA15291D280}" destId="{443CA0D7-B573-43D3-B253-4AA4658D68C3}" srcOrd="0" destOrd="0" presId="urn:microsoft.com/office/officeart/2005/8/layout/target3"/>
    <dgm:cxn modelId="{28C6DECA-5292-474D-A9AF-1633A7FA1EB7}" srcId="{2AEA5C5F-888F-4380-A9ED-9CA15291D280}" destId="{F26357F3-C05B-4001-9341-5C3669118040}" srcOrd="0" destOrd="0" parTransId="{23E475CD-CE42-4014-8871-9999E93F8250}" sibTransId="{9B95CC8A-40BA-475C-927B-81FA39AB0275}"/>
    <dgm:cxn modelId="{854456EB-A7A5-49EF-A421-8319E6BF10F4}" type="presOf" srcId="{F26357F3-C05B-4001-9341-5C3669118040}" destId="{8FCC2FB5-487F-46DE-BEEC-E9057CE85CBF}" srcOrd="0" destOrd="0" presId="urn:microsoft.com/office/officeart/2005/8/layout/target3"/>
    <dgm:cxn modelId="{85F02C7A-2449-4A50-9706-C433D9D49DF6}" type="presParOf" srcId="{443CA0D7-B573-43D3-B253-4AA4658D68C3}" destId="{7B492417-7908-4366-9DBF-255A36CC42FA}" srcOrd="0" destOrd="0" presId="urn:microsoft.com/office/officeart/2005/8/layout/target3"/>
    <dgm:cxn modelId="{F336E646-536C-4412-A2C7-FBFE60CB91E3}" type="presParOf" srcId="{443CA0D7-B573-43D3-B253-4AA4658D68C3}" destId="{5562ACC0-AC79-4DCD-9703-7D5640E479B0}" srcOrd="1" destOrd="0" presId="urn:microsoft.com/office/officeart/2005/8/layout/target3"/>
    <dgm:cxn modelId="{5637EB4E-D102-4663-81C1-E594AD424371}" type="presParOf" srcId="{443CA0D7-B573-43D3-B253-4AA4658D68C3}" destId="{8FCC2FB5-487F-46DE-BEEC-E9057CE85CBF}" srcOrd="2" destOrd="0" presId="urn:microsoft.com/office/officeart/2005/8/layout/target3"/>
    <dgm:cxn modelId="{30F23368-B21A-42CD-976E-105F42924567}" type="presParOf" srcId="{443CA0D7-B573-43D3-B253-4AA4658D68C3}" destId="{44592F30-E634-4E42-976E-9285A922BE1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92417-7908-4366-9DBF-255A36CC42FA}">
      <dsp:nvSpPr>
        <dsp:cNvPr id="0" name=""/>
        <dsp:cNvSpPr/>
      </dsp:nvSpPr>
      <dsp:spPr>
        <a:xfrm flipH="1">
          <a:off x="-151487" y="0"/>
          <a:ext cx="1021205" cy="86409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C2FB5-487F-46DE-BEEC-E9057CE85CBF}">
      <dsp:nvSpPr>
        <dsp:cNvPr id="0" name=""/>
        <dsp:cNvSpPr/>
      </dsp:nvSpPr>
      <dsp:spPr>
        <a:xfrm flipH="1">
          <a:off x="0" y="0"/>
          <a:ext cx="7181078" cy="864096"/>
        </a:xfrm>
        <a:prstGeom prst="rect">
          <a:avLst/>
        </a:prstGeom>
        <a:gradFill rotWithShape="0"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5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ПЕРВИЧНЫЙ АФФЕКТ ПРИ </a:t>
          </a:r>
          <a:b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КРЫМСКОЙ ГЕМОРРАГИЧЕСКОЙ ЛИХОРАДКЕ</a:t>
          </a:r>
        </a:p>
      </dsp:txBody>
      <dsp:txXfrm>
        <a:off x="0" y="0"/>
        <a:ext cx="7181078" cy="86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0.52941</cdr:x>
      <cdr:y>0.00854</cdr:y>
    </cdr:from>
    <cdr:to>
      <cdr:x>0.96786</cdr:x>
      <cdr:y>0.19332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:a16="http://schemas.microsoft.com/office/drawing/2014/main" id="{BE20EECE-FCD0-4064-81F8-3C73425CDC49}"/>
            </a:ext>
          </a:extLst>
        </cdr:cNvPr>
        <cdr:cNvSpPr/>
      </cdr:nvSpPr>
      <cdr:spPr>
        <a:xfrm xmlns:a="http://schemas.openxmlformats.org/drawingml/2006/main">
          <a:off x="3888432" y="23851"/>
          <a:ext cx="3220320" cy="5159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marR="0" lvl="0" indent="0" algn="ctr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ЮЖНЫЙ И </a:t>
          </a:r>
          <a:r>
            <a: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СЕВЕРО-КАВКАЗСКИЙ </a:t>
          </a:r>
          <a:r>
            <a: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ФЕДЕРАЛЬНЫЕ</a:t>
          </a:r>
          <a:r>
            <a: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ОКРУГИ РФ</a:t>
          </a:r>
          <a:endParaRPr kumimoji="0" lang="ru-RU" sz="12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0.03397</cdr:x>
      <cdr:y>0</cdr:y>
    </cdr:from>
    <cdr:to>
      <cdr:x>0.98463</cdr:x>
      <cdr:y>0.07542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08620" y="0"/>
          <a:ext cx="3039464" cy="2841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А) ПО ПОЛОВОМУ ПРИЗНАКУ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0.29425</cdr:x>
      <cdr:y>0.65941</cdr:y>
    </cdr:from>
    <cdr:to>
      <cdr:x>0.46759</cdr:x>
      <cdr:y>0.89597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89126" y="1994270"/>
          <a:ext cx="936140" cy="7154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84,5</a:t>
          </a:r>
          <a:r>
            <a:rPr lang="ru-RU" sz="1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40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0.62667</cdr:x>
      <cdr:y>0.71641</cdr:y>
    </cdr:from>
    <cdr:to>
      <cdr:x>0.84</cdr:x>
      <cdr:y>0.92857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384376" y="2166669"/>
          <a:ext cx="1152110" cy="6416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32,7 %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0.41345</cdr:x>
      <cdr:y>0.00025</cdr:y>
    </cdr:from>
    <cdr:to>
      <cdr:x>0.86316</cdr:x>
      <cdr:y>0.50492</cdr:y>
    </cdr:to>
    <cdr:pic>
      <cdr:nvPicPr>
        <cdr:cNvPr id="2" name="Picture 4" descr="4">
          <a:extLst xmlns:a="http://schemas.openxmlformats.org/drawingml/2006/main">
            <a:ext uri="{FF2B5EF4-FFF2-40B4-BE49-F238E27FC236}">
              <a16:creationId xmlns:a16="http://schemas.microsoft.com/office/drawing/2014/main" id="{5132A9AF-9041-44FD-B9CF-7E9476C75D1B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2877" t="12842" r="16438" b="29044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56253" y="1283"/>
          <a:ext cx="2562893" cy="258016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0.4675</cdr:x>
      <cdr:y>0.49296</cdr:y>
    </cdr:from>
    <cdr:to>
      <cdr:x>0.98555</cdr:x>
      <cdr:y>1</cdr:y>
    </cdr:to>
    <cdr:pic>
      <cdr:nvPicPr>
        <cdr:cNvPr id="3" name="Содержимое 7" descr="дсна.jpg">
          <a:extLst xmlns:a="http://schemas.openxmlformats.org/drawingml/2006/main">
            <a:ext uri="{FF2B5EF4-FFF2-40B4-BE49-F238E27FC236}">
              <a16:creationId xmlns:a16="http://schemas.microsoft.com/office/drawing/2014/main" id="{83D95267-BBDF-4F13-A89D-588163B1A58B}"/>
            </a:ext>
          </a:extLst>
        </cdr:cNvPr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664296" y="2520292"/>
          <a:ext cx="2952355" cy="25922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  <cdr:relSizeAnchor xmlns:cdr="http://schemas.openxmlformats.org/drawingml/2006/chartDrawing">
    <cdr:from>
      <cdr:x>0</cdr:x>
      <cdr:y>0.47887</cdr:y>
    </cdr:from>
    <cdr:to>
      <cdr:x>0.50541</cdr:x>
      <cdr:y>1</cdr:y>
    </cdr:to>
    <cdr:pic>
      <cdr:nvPicPr>
        <cdr:cNvPr id="4" name="Содержимое 3" descr="дсна.jpg">
          <a:extLst xmlns:a="http://schemas.openxmlformats.org/drawingml/2006/main">
            <a:ext uri="{FF2B5EF4-FFF2-40B4-BE49-F238E27FC236}">
              <a16:creationId xmlns:a16="http://schemas.microsoft.com/office/drawing/2014/main" id="{FDB1F02C-9F5F-4C14-AA71-0D35DDDE2D16}"/>
            </a:ext>
          </a:extLst>
        </cdr:cNvPr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-3203848" y="2448255"/>
          <a:ext cx="2880319" cy="2664313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2213026-9163-4265-8BD2-5D0C768C16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372BF9-49A4-4028-ACA8-9F545B0504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B6BA6-6F78-4F35-97C9-9F3497EF1794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357E2C-14DA-4C9A-8AC8-C228A471E6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77C5E3-15F0-4A47-A81E-8D668BB981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0E12B-73E4-4DF9-82C2-D3FD35C8D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68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53260-2860-4988-A0BA-4961DA2C7E41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A8F9F-E0FB-423E-9B7C-0E9C3AD36F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C9F0-9BE6-4655-B257-72A624CABA20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D06C-91ED-45B7-BAEF-C266EF74C768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101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D06C-91ED-45B7-BAEF-C266EF74C768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53120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D06C-91ED-45B7-BAEF-C266EF74C768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6972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D06C-91ED-45B7-BAEF-C266EF74C768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670194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D06C-91ED-45B7-BAEF-C266EF74C768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0631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35C1-166A-4A7E-B214-2278AEBC907A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279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4AEE-F1C8-45EB-97B1-8AA4D7CAD50C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0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F498-2ABA-411B-9ED2-EA480F3EA816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2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99A-A27C-451D-A16B-7449EF3C6945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32A8-F93F-4620-8BE6-35A7F8A7607B}" type="datetime1">
              <a:rPr lang="ru-RU" smtClean="0"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6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E825-E94E-4672-A2AC-2D6A831A0517}" type="datetime1">
              <a:rPr lang="ru-RU" smtClean="0"/>
              <a:t>07.11.2020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0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533D-429C-4D7E-81F3-79CE5AE2BAA3}" type="datetime1">
              <a:rPr lang="ru-RU" smtClean="0"/>
              <a:t>07.11.2020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7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CB53-F258-4E01-BF6F-ED4077C54E98}" type="datetime1">
              <a:rPr lang="ru-RU" smtClean="0"/>
              <a:t>07.11.2020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6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A842-E3CF-471A-BB05-A272DFB126DB}" type="datetime1">
              <a:rPr lang="ru-RU" smtClean="0"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6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5E81-78D9-4B47-B194-0CF22FD42CCB}" type="datetime1">
              <a:rPr lang="ru-RU" smtClean="0"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7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BD06C-91ED-45B7-BAEF-C266EF74C768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7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  <p:sldLayoutId id="2147484124" r:id="rId14"/>
    <p:sldLayoutId id="2147484125" r:id="rId15"/>
    <p:sldLayoutId id="214748412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703">
              <a:schemeClr val="bg2">
                <a:tint val="90000"/>
                <a:satMod val="92000"/>
                <a:lumMod val="120000"/>
              </a:schemeClr>
            </a:gs>
            <a:gs pos="29000">
              <a:schemeClr val="bg2">
                <a:tint val="90000"/>
                <a:satMod val="92000"/>
                <a:lumMod val="120000"/>
              </a:schemeClr>
            </a:gs>
            <a:gs pos="57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-721064"/>
            <a:ext cx="6768752" cy="2482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АСТРАХАНСКИЙ ГОСУДАРСТВЕННЫЙ МЕДИЦИНСКИЙ УНИВЕРСИТЕТ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983" y="1024398"/>
            <a:ext cx="8785230" cy="3268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5445225"/>
            <a:ext cx="3744133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</a:p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МИРЕКИНА Е.В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BA0FC38-1B24-4378-BC87-0FBC8C97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420887"/>
            <a:ext cx="5616625" cy="281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ИНФЕКЦИОННЫХ БОЛЕЗНЕЙ И ЭПИДЕМИОЛОГИИ 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КАФЕДРОЙ: ПРОФЕССОР, Д.М.Н. ГАЛИМЗЯНОВ Х.М.</a:t>
            </a:r>
            <a:b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</a:b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0582D0-DDEE-4B42-8DEF-5C097AC86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0" y="3140968"/>
            <a:ext cx="8317686" cy="129614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СОВРЕМЕННЫЕ КЛИНИКО-ЭПИДЕМИОЛОГИЧЕСКИЕ ПРИЗНАКИ КРЫМСКОЙ ГЕМОРРАГИЧЕСКОЙ ЛИХОРАДКИ НА ТЕРРИТОРИИ АСТРАХАНСКОЙ ОБЛАСТИ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4BCA60-FF6C-491B-A24E-2B9A1B3D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0105F0-193D-4739-96D7-F05ED98CA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89" y="551024"/>
            <a:ext cx="1328215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5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E1FC3-E3CD-4E2C-830F-A48A1083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554689" cy="1320800"/>
          </a:xfrm>
          <a:gradFill>
            <a:gsLst>
              <a:gs pos="5000">
                <a:schemeClr val="bg2">
                  <a:tint val="90000"/>
                  <a:satMod val="92000"/>
                  <a:lumMod val="120000"/>
                </a:schemeClr>
              </a:gs>
              <a:gs pos="59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ПОВЫШЕНИЯ ТЕМПЕРАТУРЫ ПРИ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КРЫМСКОЙ ГЕМОРРАГИЧЕСКОЙ ЛИХОРАДКЕ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8BD9F3-307B-445B-8CCE-30A7937B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5" name="Содержимое 9">
            <a:extLst>
              <a:ext uri="{FF2B5EF4-FFF2-40B4-BE49-F238E27FC236}">
                <a16:creationId xmlns:a16="http://schemas.microsoft.com/office/drawing/2014/main" id="{2EFFC2A6-67AA-494C-AC09-4BBCEABB3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555577"/>
              </p:ext>
            </p:extLst>
          </p:nvPr>
        </p:nvGraphicFramePr>
        <p:xfrm>
          <a:off x="377629" y="1488281"/>
          <a:ext cx="628260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626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5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548" y="214846"/>
            <a:ext cx="5697681" cy="959548"/>
          </a:xfrm>
          <a:gradFill>
            <a:gsLst>
              <a:gs pos="5000">
                <a:schemeClr val="bg2">
                  <a:tint val="90000"/>
                  <a:satMod val="92000"/>
                  <a:lumMod val="120000"/>
                </a:schemeClr>
              </a:gs>
              <a:gs pos="59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ТЕМПЕРАТУРНЫХ КРИВЫХ ПРИ </a:t>
            </a:r>
            <a:b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КРЫМСКОЙ ГЕМОРРАГИЧЕСКОЙ ЛИХОРАДКЕ</a:t>
            </a:r>
          </a:p>
        </p:txBody>
      </p:sp>
      <p:pic>
        <p:nvPicPr>
          <p:cNvPr id="4" name="Содержимое 3" descr="image-2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-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94" y="1196752"/>
            <a:ext cx="4332743" cy="3971943"/>
          </a:xfrm>
          <a:effectLst>
            <a:softEdge rad="355600"/>
          </a:effectLst>
          <a:scene3d>
            <a:camera prst="orthographicFront">
              <a:rot lat="600000" lon="2400000" rev="600000"/>
            </a:camera>
            <a:lightRig rig="threePt" dir="t"/>
          </a:scene3d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373165-DD4A-4354-83CF-8C246D3D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2530" name="Picture 2" descr="https://studwood.ru/imag_/43/89828/image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04753" y="1807582"/>
            <a:ext cx="4261898" cy="3350567"/>
          </a:xfrm>
          <a:prstGeom prst="rect">
            <a:avLst/>
          </a:prstGeom>
          <a:solidFill>
            <a:schemeClr val="lt1"/>
          </a:solidFill>
          <a:effectLst>
            <a:outerShdw blurRad="50800" dist="50800" dir="9360000" algn="ctr" rotWithShape="0">
              <a:srgbClr val="000000">
                <a:alpha val="43137"/>
              </a:srgbClr>
            </a:outerShdw>
            <a:reflection blurRad="1016000" stA="45000" endPos="65000" dist="50800" dir="5400000" sy="-100000" algn="bl" rotWithShape="0"/>
            <a:softEdge rad="406400"/>
          </a:effectLst>
          <a:scene3d>
            <a:camera prst="orthographicFront">
              <a:rot lat="0" lon="1200000" rev="0"/>
            </a:camera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4222057" y="4581128"/>
            <a:ext cx="3374280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Температурная кривая при двугорбой лихорадке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7" y="4653136"/>
            <a:ext cx="2426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66,4   % случаев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18854" y="1469836"/>
            <a:ext cx="2073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33,6   %  случаев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5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207" y="260648"/>
            <a:ext cx="7438194" cy="789960"/>
          </a:xfrm>
          <a:gradFill>
            <a:gsLst>
              <a:gs pos="5000">
                <a:schemeClr val="bg2">
                  <a:tint val="90000"/>
                  <a:satMod val="92000"/>
                  <a:lumMod val="120000"/>
                </a:schemeClr>
              </a:gs>
              <a:gs pos="59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КЛИНИЧЕСКИЕ ПРОЯВЛЕНИЯ КРЫМСКОЙ     ГЕМОРРАГИЧЕСКОЙ ЛИХОРАДКИ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135225"/>
              </p:ext>
            </p:extLst>
          </p:nvPr>
        </p:nvGraphicFramePr>
        <p:xfrm>
          <a:off x="511228" y="1316280"/>
          <a:ext cx="8453260" cy="445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4D1BDF-F29F-4447-BFA8-9CCA5648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5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5000">
                <a:schemeClr val="bg2">
                  <a:tint val="90000"/>
                  <a:satMod val="92000"/>
                  <a:lumMod val="120000"/>
                </a:schemeClr>
              </a:gs>
              <a:gs pos="59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ДИСПЕПТИЧЕСКИЕ РАССТРОЙСТВА ПРИ</a:t>
            </a:r>
            <a:b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КРЫМСКОЙ ГЕМОРРАГИЧЕСКОЙ ЛИХОРАДКИ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642353"/>
              </p:ext>
            </p:extLst>
          </p:nvPr>
        </p:nvGraphicFramePr>
        <p:xfrm>
          <a:off x="755576" y="1340768"/>
          <a:ext cx="640871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B7C9F9-A0FA-4142-B745-316364D3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3500">
              <a:srgbClr val="EBF0DA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76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347544"/>
            <a:ext cx="6417762" cy="788666"/>
          </a:xfrm>
          <a:gradFill>
            <a:gsLst>
              <a:gs pos="63500">
                <a:srgbClr val="EBF0DA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76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НЕРВНОЙ СИСТЕМЫ ПРИ </a:t>
            </a:r>
            <a:b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КРЫМСКОЙ ГЕМОРРАГИЧЕСКОЙ ЛИХОРАДКЕ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992567"/>
              </p:ext>
            </p:extLst>
          </p:nvPr>
        </p:nvGraphicFramePr>
        <p:xfrm>
          <a:off x="-36512" y="1412776"/>
          <a:ext cx="4248472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3A0A9F-0474-43D7-8356-A5C29AB9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76142751"/>
              </p:ext>
            </p:extLst>
          </p:nvPr>
        </p:nvGraphicFramePr>
        <p:xfrm>
          <a:off x="4170015" y="1412776"/>
          <a:ext cx="4032448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326" y="451512"/>
            <a:ext cx="6175669" cy="648072"/>
          </a:xfrm>
          <a:gradFill>
            <a:gsLst>
              <a:gs pos="0">
                <a:schemeClr val="bg2">
                  <a:tint val="90000"/>
                  <a:lumMod val="110000"/>
                </a:schemeClr>
              </a:gs>
              <a:gs pos="100000">
                <a:schemeClr val="bg2">
                  <a:shade val="94000"/>
                  <a:lumMod val="96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ЭКЗАНТЕМА  ПРИ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КРЫМСКОЙ ГЕМОРРАГИЧЕСКОЙ ЛИХОРАДКЕ</a:t>
            </a:r>
          </a:p>
        </p:txBody>
      </p:sp>
      <p:pic>
        <p:nvPicPr>
          <p:cNvPr id="12" name="Picture 2" descr="C:\Documents and Settings\user\Мои документы\Фото 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176" y="4581128"/>
            <a:ext cx="3860871" cy="2021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7C1AA2-467C-4B45-8402-EF89A29E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3" name="Picture 13" descr="фотография №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86727"/>
            <a:ext cx="3275856" cy="3719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572370156"/>
              </p:ext>
            </p:extLst>
          </p:nvPr>
        </p:nvGraphicFramePr>
        <p:xfrm>
          <a:off x="754691" y="1213292"/>
          <a:ext cx="5473493" cy="286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16632"/>
            <a:ext cx="6696744" cy="864096"/>
          </a:xfrm>
          <a:gradFill>
            <a:gsLst>
              <a:gs pos="0">
                <a:schemeClr val="bg2">
                  <a:tint val="90000"/>
                  <a:lumMod val="110000"/>
                </a:schemeClr>
              </a:gs>
              <a:gs pos="100000">
                <a:schemeClr val="bg2">
                  <a:shade val="94000"/>
                  <a:lumMod val="96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ЧАСТОТА РЕГИСТРАЦИИ ПОЛОСТНЫХ И БЕСПОЛОСНЫХКРОВОТЕЧЕНИЙ ПРИ</a:t>
            </a:r>
            <a:b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КРЫМСКОЙ ГЕМОРРАГИЧЕСКОЙ ЛИХОРАДКОЙ</a:t>
            </a:r>
            <a:endParaRPr lang="ru-RU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467267"/>
              </p:ext>
            </p:extLst>
          </p:nvPr>
        </p:nvGraphicFramePr>
        <p:xfrm>
          <a:off x="3203848" y="1484784"/>
          <a:ext cx="5698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199042-C03F-4E41-8328-0E0961BD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D8D6870-73B0-4DF0-89A1-E711E8D136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581131"/>
              </p:ext>
            </p:extLst>
          </p:nvPr>
        </p:nvGraphicFramePr>
        <p:xfrm>
          <a:off x="241176" y="1124744"/>
          <a:ext cx="4543425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500">
              <a:srgbClr val="EBF0DA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76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C39BE-D9FF-41B8-80DD-9A53B77A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266657" cy="947192"/>
          </a:xfrm>
          <a:gradFill>
            <a:gsLst>
              <a:gs pos="63500">
                <a:srgbClr val="EBF0DA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76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ОРГАНОВ ДЫХАНИЯ ПРИ КРЫМСКОЙ ГЕМОРРАГИЧЕСКОЙ ЛИХОРАДКЕ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F92C77-6BDE-4A48-965B-CFA4404C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5" name="Содержимое 5">
            <a:extLst>
              <a:ext uri="{FF2B5EF4-FFF2-40B4-BE49-F238E27FC236}">
                <a16:creationId xmlns:a16="http://schemas.microsoft.com/office/drawing/2014/main" id="{0683B0BC-E9D1-49DE-BD42-47FA4CDCB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8244"/>
              </p:ext>
            </p:extLst>
          </p:nvPr>
        </p:nvGraphicFramePr>
        <p:xfrm>
          <a:off x="609599" y="1556792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4558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5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330" y="247678"/>
            <a:ext cx="6266657" cy="73116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СЕРДЕЧНО-СОСУДИСТАЯ СИСТЕМА ПРИ КРЫМСКОЙ ГЕМОРРАГИЧЕСКОЙ ЛИХОРАДКЕ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275906"/>
              </p:ext>
            </p:extLst>
          </p:nvPr>
        </p:nvGraphicFramePr>
        <p:xfrm>
          <a:off x="652323" y="1484784"/>
          <a:ext cx="6048672" cy="428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08EB1F-74ED-42DA-8ADE-6755D0B8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5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12291"/>
            <a:ext cx="5904656" cy="543277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 ПРИ</a:t>
            </a:r>
            <a:b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КРЫМСКОЙ ГЕМОРРАГИЧЕСКОЙ ЛИХОРАДКИ 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21155"/>
              </p:ext>
            </p:extLst>
          </p:nvPr>
        </p:nvGraphicFramePr>
        <p:xfrm>
          <a:off x="50290" y="1340767"/>
          <a:ext cx="4186808" cy="345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E76DD3-7DAA-42E4-9EAB-7EAAF2B0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167618"/>
            <a:ext cx="4057586" cy="925678"/>
          </a:xfrm>
          <a:prstGeom prst="rect">
            <a:avLst/>
          </a:prstGeom>
          <a:gradFill>
            <a:gsLst>
              <a:gs pos="5000">
                <a:schemeClr val="bg2">
                  <a:tint val="90000"/>
                  <a:satMod val="92000"/>
                  <a:lumMod val="120000"/>
                </a:schemeClr>
              </a:gs>
              <a:gs pos="59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значение</a:t>
            </a:r>
            <a:r>
              <a:rPr lang="en-US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ru-RU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87,6 </a:t>
            </a:r>
            <a:r>
              <a:rPr lang="ru-RU" sz="14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ru-RU" sz="1400" baseline="300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/л   </a:t>
            </a:r>
            <a:r>
              <a:rPr lang="en-US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- 9,2 </a:t>
            </a:r>
            <a:r>
              <a:rPr lang="ru-RU" sz="14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ru-RU" sz="1400" baseline="300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91699" y="5157192"/>
            <a:ext cx="3536686" cy="936104"/>
          </a:xfrm>
          <a:prstGeom prst="rect">
            <a:avLst/>
          </a:prstGeom>
          <a:gradFill>
            <a:gsLst>
              <a:gs pos="5000">
                <a:schemeClr val="bg2">
                  <a:tint val="90000"/>
                  <a:satMod val="92000"/>
                  <a:lumMod val="120000"/>
                </a:schemeClr>
              </a:gs>
              <a:gs pos="59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значение</a:t>
            </a:r>
            <a:r>
              <a:rPr lang="en-US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ru-RU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3,2 х 10</a:t>
            </a:r>
            <a:r>
              <a:rPr lang="ru-RU" sz="1400" baseline="300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/л </a:t>
            </a:r>
          </a:p>
          <a:p>
            <a:pPr algn="ctr"/>
            <a:r>
              <a:rPr lang="en-US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 – 1</a:t>
            </a:r>
            <a:r>
              <a:rPr lang="ru-RU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,4 х 10</a:t>
            </a:r>
            <a:r>
              <a:rPr lang="ru-RU" sz="1400" baseline="300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/л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082365305"/>
              </p:ext>
            </p:extLst>
          </p:nvPr>
        </p:nvGraphicFramePr>
        <p:xfrm>
          <a:off x="4491698" y="1340767"/>
          <a:ext cx="359092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chemeClr val="bg2">
                <a:tint val="90000"/>
                <a:satMod val="92000"/>
                <a:lumMod val="120000"/>
              </a:schemeClr>
            </a:gs>
            <a:gs pos="52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074B5-814B-4F28-B221-06AA4EAE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624110"/>
            <a:ext cx="7272809" cy="528798"/>
          </a:xfrm>
          <a:gradFill>
            <a:gsLst>
              <a:gs pos="20000">
                <a:schemeClr val="bg2">
                  <a:tint val="90000"/>
                  <a:satMod val="92000"/>
                  <a:lumMod val="120000"/>
                </a:schemeClr>
              </a:gs>
              <a:gs pos="52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1800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6D84C0-1CDF-4609-9CB2-3A8AADE69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2132856"/>
            <a:ext cx="7272808" cy="936104"/>
          </a:xfrm>
          <a:gradFill>
            <a:gsLst>
              <a:gs pos="20000">
                <a:schemeClr val="bg2">
                  <a:tint val="90000"/>
                  <a:satMod val="92000"/>
                  <a:lumMod val="120000"/>
                </a:schemeClr>
              </a:gs>
              <a:gs pos="52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ОСНОВНЫЕ КЛИНИКО-ЭПИДЕМИОЛОГИЧЕСКИЕ ХАРАКТЕРИСТИКИ КРЫМСКОЙ ГЕМОРРАГИЧЕСКОЙ ЛИХОРАДКИ (КГЛ) В НИЖНЕМ ПОВОЛЖЬЕ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1CB757-1421-4EB7-BF3C-72DC4E86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90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5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08"/>
            <a:ext cx="7274769" cy="52921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80729"/>
            <a:ext cx="7846504" cy="5616664"/>
          </a:xfrm>
        </p:spPr>
        <p:txBody>
          <a:bodyPr>
            <a:normAutofit/>
          </a:bodyPr>
          <a:lstStyle/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укуса (32,8 %) или контакта с клещом(49,2%)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первичного аффекта (44,1%)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(63,1 %) или чрезмерная (27,8 %) лихорадка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Выраженный симптом интоксикации (73,6 %)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«двугорбой» температурной кривой (33, 6 %)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Артралгии (85, 5 %)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Гепатомегалия (66,5 %), наличие желтухи кожи (14,5 %)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Спленомегалия (13,2 %)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Энантема (35,5 % ) 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Геморрагическая сыпь (82,9 %)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Полостные кровотечения (20,9%)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Выраженная тромбоцитопения (88,6 %)</a:t>
            </a:r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Выраженная лейкопения (78,3 %)</a:t>
            </a:r>
          </a:p>
          <a:p>
            <a:endParaRPr lang="ru-RU" sz="20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984F30-9827-49B9-AD04-1D1BE421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5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5286-grib-senokosnoye_ugodye-solnechnyj_svet-travyanistoe_rastenie-pole-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08" y="-27384"/>
            <a:ext cx="9395520" cy="6912768"/>
          </a:xfrm>
          <a:prstGeom prst="rect">
            <a:avLst/>
          </a:prstGeom>
          <a:gradFill>
            <a:gsLst>
              <a:gs pos="5000">
                <a:schemeClr val="bg2">
                  <a:tint val="90000"/>
                  <a:satMod val="92000"/>
                  <a:lumMod val="120000"/>
                </a:schemeClr>
              </a:gs>
              <a:gs pos="59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E1C535-550E-4F2C-B839-A600D910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44824"/>
            <a:ext cx="8892480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FFFF"/>
                </a:solidFill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7703">
              <a:schemeClr val="bg2">
                <a:tint val="90000"/>
                <a:satMod val="92000"/>
                <a:lumMod val="120000"/>
              </a:schemeClr>
            </a:gs>
            <a:gs pos="29000">
              <a:schemeClr val="bg2">
                <a:tint val="90000"/>
                <a:satMod val="92000"/>
                <a:lumMod val="120000"/>
              </a:schemeClr>
            </a:gs>
            <a:gs pos="57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DD717-EB9B-4D7A-863A-88D1E1A1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7" y="624110"/>
            <a:ext cx="6201737" cy="428626"/>
          </a:xfrm>
          <a:gradFill>
            <a:gsLst>
              <a:gs pos="27703">
                <a:schemeClr val="bg2">
                  <a:tint val="90000"/>
                  <a:satMod val="92000"/>
                  <a:lumMod val="120000"/>
                </a:schemeClr>
              </a:gs>
              <a:gs pos="29000">
                <a:schemeClr val="bg2">
                  <a:tint val="90000"/>
                  <a:satMod val="92000"/>
                  <a:lumMod val="120000"/>
                </a:schemeClr>
              </a:gs>
              <a:gs pos="57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 ИССЛЕДОВАНИЙ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9FCA2E-1724-4D6D-83CF-479ECD0BE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6912768" cy="4354430"/>
          </a:xfrm>
          <a:gradFill>
            <a:gsLst>
              <a:gs pos="27703">
                <a:schemeClr val="bg2">
                  <a:tint val="90000"/>
                  <a:satMod val="92000"/>
                  <a:lumMod val="120000"/>
                </a:schemeClr>
              </a:gs>
              <a:gs pos="29000">
                <a:schemeClr val="bg2">
                  <a:tint val="90000"/>
                  <a:satMod val="92000"/>
                  <a:lumMod val="120000"/>
                </a:schemeClr>
              </a:gs>
              <a:gs pos="57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период 2008-2019 гг. обследовано 76 больных КГЛ,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находящихся на стационарном лечение в Областной инфекционной клинической больнице г. Астрахани.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основывался на клинико - эпидемиологических данных и результатах лабораторных исследований крови и в 100 % случаев подтвержден выявлением специфических противовирусных антител класса М (IgМ) методом иммуноферментного анализа (ИФА) и обнаружением генома вируса КГЛ методом полимеразной цепной реакцией (ПЦР) с обратной транскрипцией, проведённых в ФБУЗ «Центр гигиены и эпидемиологии в Астраханской области» Роспотребнадзора.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​</a:t>
            </a:r>
            <a:r>
              <a:rPr lang="ru-RU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4B1E82-6EB6-4164-81FD-BEA84457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70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703">
              <a:schemeClr val="bg2">
                <a:tint val="90000"/>
                <a:satMod val="92000"/>
                <a:lumMod val="120000"/>
              </a:schemeClr>
            </a:gs>
            <a:gs pos="29000">
              <a:schemeClr val="bg2">
                <a:tint val="90000"/>
                <a:satMod val="92000"/>
                <a:lumMod val="120000"/>
              </a:schemeClr>
            </a:gs>
            <a:gs pos="57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0AC25-1BB8-4F00-BF54-DF4C92E4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332656"/>
            <a:ext cx="6696744" cy="648072"/>
          </a:xfrm>
          <a:gradFill>
            <a:gsLst>
              <a:gs pos="27703">
                <a:schemeClr val="bg2">
                  <a:tint val="90000"/>
                  <a:satMod val="92000"/>
                  <a:lumMod val="120000"/>
                </a:schemeClr>
              </a:gs>
              <a:gs pos="29000">
                <a:schemeClr val="bg2">
                  <a:tint val="90000"/>
                  <a:satMod val="92000"/>
                  <a:lumMod val="120000"/>
                </a:schemeClr>
              </a:gs>
              <a:gs pos="57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ЗАБОЛЕВАЕМОСТИ И ЛЕТАЛЬНОСТИ </a:t>
            </a:r>
            <a:b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КРЫМСКОЙ ГЕМОРРАГИЧЕСКОЙ ЛИХОРАДКИ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A1227E9-2E52-4D77-9F6B-71ECD91FB7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032489"/>
              </p:ext>
            </p:extLst>
          </p:nvPr>
        </p:nvGraphicFramePr>
        <p:xfrm>
          <a:off x="179512" y="1124744"/>
          <a:ext cx="7344816" cy="2792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EBA431-0BFF-4751-8883-EFCA7E83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9BA3835-4784-40F9-B692-A371206A64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137538"/>
              </p:ext>
            </p:extLst>
          </p:nvPr>
        </p:nvGraphicFramePr>
        <p:xfrm>
          <a:off x="184348" y="3725275"/>
          <a:ext cx="6984775" cy="231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83D7D5-A558-4E25-89C9-FC9433CB5DC3}"/>
              </a:ext>
            </a:extLst>
          </p:cNvPr>
          <p:cNvSpPr/>
          <p:nvPr/>
        </p:nvSpPr>
        <p:spPr>
          <a:xfrm>
            <a:off x="5148064" y="3789040"/>
            <a:ext cx="23762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АСТРАХАНСКАЯ ОБЛАСТЬ  </a:t>
            </a:r>
            <a:endParaRPr lang="ru-RU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9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703">
              <a:schemeClr val="bg2">
                <a:tint val="90000"/>
                <a:satMod val="92000"/>
                <a:lumMod val="120000"/>
              </a:schemeClr>
            </a:gs>
            <a:gs pos="29000">
              <a:schemeClr val="bg2">
                <a:tint val="90000"/>
                <a:satMod val="92000"/>
                <a:lumMod val="120000"/>
              </a:schemeClr>
            </a:gs>
            <a:gs pos="57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AA9AC-8FCF-4FA4-B18F-2CF22AF1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1" y="624110"/>
            <a:ext cx="6480719" cy="644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ПЕРЕНОСЧИК  ВОЗБУДИТЕЛЯ</a:t>
            </a:r>
            <a:br>
              <a:rPr lang="ru-RU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КРЫМСКОЙ ГЕМОРРАГИЧЕСКОЙ ЛИХОРАДКИ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28A8BB-7F48-4FB0-A2B0-26D651EF00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12080" r="51638" b="9991"/>
          <a:stretch/>
        </p:blipFill>
        <p:spPr bwMode="auto">
          <a:xfrm>
            <a:off x="5868144" y="1844824"/>
            <a:ext cx="2676048" cy="201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0E64DA-F2FD-4B75-906B-C82D9BC2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5799A2-7364-4223-8254-04CAFCCF3DAB}"/>
              </a:ext>
            </a:extLst>
          </p:cNvPr>
          <p:cNvSpPr/>
          <p:nvPr/>
        </p:nvSpPr>
        <p:spPr>
          <a:xfrm>
            <a:off x="683568" y="1969248"/>
            <a:ext cx="5256583" cy="122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700" spc="-1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Возбудителем КГЛ является вирус из  семейства </a:t>
            </a:r>
            <a:r>
              <a:rPr lang="en-US" sz="1700" spc="-15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Bunyaviridae</a:t>
            </a:r>
            <a:r>
              <a:rPr lang="ru-RU" sz="1700" spc="-1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>
              <a:lnSpc>
                <a:spcPct val="150000"/>
              </a:lnSpc>
            </a:pPr>
            <a:r>
              <a:rPr lang="ru-RU" sz="1700" spc="-1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рода </a:t>
            </a:r>
            <a:r>
              <a:rPr lang="en-US" sz="1700" spc="-15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Nairovirus</a:t>
            </a:r>
            <a:endParaRPr lang="ru-RU" sz="1700" spc="-1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1700" spc="-1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относится к </a:t>
            </a:r>
            <a:r>
              <a:rPr lang="ru-RU" sz="1700" spc="-15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арбовирусам</a:t>
            </a:r>
            <a:r>
              <a:rPr lang="en-US" sz="1700" spc="-1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spc="-1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700" spc="-15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Arboviridae</a:t>
            </a:r>
            <a:r>
              <a:rPr lang="en-US" sz="1700" spc="-1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spc="-1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9DCFAA-BD0A-4D09-B988-2865A22D845F}"/>
              </a:ext>
            </a:extLst>
          </p:cNvPr>
          <p:cNvSpPr/>
          <p:nvPr/>
        </p:nvSpPr>
        <p:spPr>
          <a:xfrm>
            <a:off x="5724128" y="3911842"/>
            <a:ext cx="2952328" cy="607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spc="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КЛЕЩ </a:t>
            </a:r>
          </a:p>
          <a:p>
            <a:pPr lvl="0" algn="ctr"/>
            <a:r>
              <a:rPr lang="en-US" sz="1600" spc="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1600" spc="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MARGINATUM</a:t>
            </a:r>
            <a:r>
              <a:rPr lang="ru-RU" sz="1600" spc="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spc="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D847AE4-6B3A-4F75-B256-BF09DD4D4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927345"/>
              </p:ext>
            </p:extLst>
          </p:nvPr>
        </p:nvGraphicFramePr>
        <p:xfrm>
          <a:off x="953853" y="3316186"/>
          <a:ext cx="4626259" cy="285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266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1000">
              <a:schemeClr val="bg2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44F32-359D-40C2-BA9F-A39C57019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4110"/>
            <a:ext cx="6957314" cy="788666"/>
          </a:xfrm>
          <a:gradFill>
            <a:gsLst>
              <a:gs pos="11000">
                <a:schemeClr val="bg2"/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/>
          <a:lstStyle/>
          <a:p>
            <a:pPr algn="ctr"/>
            <a:r>
              <a:rPr lang="ru-RU" sz="1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БОЛЬНЫХ </a:t>
            </a:r>
            <a:br>
              <a:rPr lang="ru-RU" sz="1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КРЫМСКОЙ ГЕМОРРАГИЧЕСКОЙ ЛИХОРАДКОЙ </a:t>
            </a:r>
            <a:endParaRPr lang="ru-RU" dirty="0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id="{9842A2E8-EC0D-4E56-B127-D1F775DB25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2006690"/>
              </p:ext>
            </p:extLst>
          </p:nvPr>
        </p:nvGraphicFramePr>
        <p:xfrm>
          <a:off x="438049" y="2060848"/>
          <a:ext cx="3618579" cy="383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14E10E1-DB6B-4E44-9BBC-CFB092CEAD0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5141667"/>
              </p:ext>
            </p:extLst>
          </p:nvPr>
        </p:nvGraphicFramePr>
        <p:xfrm>
          <a:off x="4069913" y="2081081"/>
          <a:ext cx="331236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2C9F06-1BEC-471E-B77E-E6C33836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3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5" cy="803176"/>
          </a:xfrm>
          <a:gradFill>
            <a:gsLst>
              <a:gs pos="11000">
                <a:schemeClr val="bg2"/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СЕЗОННОЕ РАСПРЕДЕЛЕНИЕ БОЛЬНЫХ </a:t>
            </a:r>
            <a:b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КРЫМСКОЙ ГЕМОРРАГИЧЕСКОЙ ЛИХОРАДКОЙ</a:t>
            </a: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395558"/>
              </p:ext>
            </p:extLst>
          </p:nvPr>
        </p:nvGraphicFramePr>
        <p:xfrm>
          <a:off x="827584" y="1988840"/>
          <a:ext cx="676875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AC6BED-021F-4A7F-9D40-50647C2F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5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ВСТРЕЧАЕМОСТИ ФОРМ ПРИ</a:t>
            </a:r>
            <a:b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КРЫМСКОЙ ГЕМОРРАГИЧЕСКОЙ ЛИХОРАДКИ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9406"/>
              </p:ext>
            </p:extLst>
          </p:nvPr>
        </p:nvGraphicFramePr>
        <p:xfrm>
          <a:off x="683568" y="1148811"/>
          <a:ext cx="6336704" cy="429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3C1991-12B4-41E9-9D1B-35CDDDDE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5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3CBF8C6-4DD6-4A33-B4EE-30C395842C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47564"/>
              </p:ext>
            </p:extLst>
          </p:nvPr>
        </p:nvGraphicFramePr>
        <p:xfrm>
          <a:off x="0" y="548680"/>
          <a:ext cx="716428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6" descr="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688172"/>
            <a:ext cx="5457569" cy="35580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37BAD-EB37-468C-A478-14835A4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509120"/>
            <a:ext cx="691276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>
                <a:gd name="adj" fmla="val 21302868"/>
              </a:avLst>
            </a:prstTxWarp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44,1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% случаев обнаружен  первичный в месте укуса клеща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10917</TotalTime>
  <Words>478</Words>
  <Application>Microsoft Office PowerPoint</Application>
  <PresentationFormat>Экран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Book Antiqua</vt:lpstr>
      <vt:lpstr>Calibri</vt:lpstr>
      <vt:lpstr>Gabriola</vt:lpstr>
      <vt:lpstr>Monotype Corsiva</vt:lpstr>
      <vt:lpstr>Times New Roman</vt:lpstr>
      <vt:lpstr>Trebuchet MS</vt:lpstr>
      <vt:lpstr>Wingdings 3</vt:lpstr>
      <vt:lpstr>Аспект</vt:lpstr>
      <vt:lpstr>КАФЕДРА ИНФЕКЦИОННЫХ БОЛЕЗНЕЙ И ЭПИДЕМИОЛОГИИ     ЗАВЕДУЮЩИЙ КАФЕДРОЙ: ПРОФЕССОР, Д.М.Н. ГАЛИМЗЯНОВ Х.М. </vt:lpstr>
      <vt:lpstr>ЦЕЛЬ ИССЛЕДОВАНИЯ: </vt:lpstr>
      <vt:lpstr>МАТЕРИАЛЫ И МЕТОДЫ ИССЛЕДОВАНИЙ </vt:lpstr>
      <vt:lpstr>ДИНАМИКА ЗАБОЛЕВАЕМОСТИ И ЛЕТАЛЬНОСТИ  КРЫМСКОЙ ГЕМОРРАГИЧЕСКОЙ ЛИХОРАДКИ</vt:lpstr>
      <vt:lpstr>ПЕРЕНОСЧИК  ВОЗБУДИТЕЛЯ КРЫМСКОЙ ГЕМОРРАГИЧЕСКОЙ ЛИХОРАДКИ</vt:lpstr>
      <vt:lpstr>РАСПРЕДЕЛЕНИЕ БОЛЬНЫХ  КРЫМСКОЙ ГЕМОРРАГИЧЕСКОЙ ЛИХОРАДКОЙ </vt:lpstr>
      <vt:lpstr>СЕЗОННОЕ РАСПРЕДЕЛЕНИЕ БОЛЬНЫХ  КРЫМСКОЙ ГЕМОРРАГИЧЕСКОЙ ЛИХОРАДКОЙ</vt:lpstr>
      <vt:lpstr>ЧАСТОТА ВСТРЕЧАЕМОСТИ ФОРМ ПРИ КРЫМСКОЙ ГЕМОРРАГИЧЕСКОЙ ЛИХОРАДКИ</vt:lpstr>
      <vt:lpstr>Презентация PowerPoint</vt:lpstr>
      <vt:lpstr>СТЕПЕНЬ ПОВЫШЕНИЯ ТЕМПЕРАТУРЫ ПРИ  КРЫМСКОЙ ГЕМОРРАГИЧЕСКОЙ ЛИХОРАДКЕ</vt:lpstr>
      <vt:lpstr>ТИПЫ ТЕМПЕРАТУРНЫХ КРИВЫХ ПРИ  КРЫМСКОЙ ГЕМОРРАГИЧЕСКОЙ ЛИХОРАДКЕ</vt:lpstr>
      <vt:lpstr>ОСНОВНЫЕ КЛИНИЧЕСКИЕ ПРОЯВЛЕНИЯ КРЫМСКОЙ     ГЕМОРРАГИЧЕСКОЙ ЛИХОРАДКИ</vt:lpstr>
      <vt:lpstr>ДИСПЕПТИЧЕСКИЕ РАССТРОЙСТВА ПРИ КРЫМСКОЙ ГЕМОРРАГИЧЕСКОЙ ЛИХОРАДКИ</vt:lpstr>
      <vt:lpstr>ПОРАЖЕНИЕ НЕРВНОЙ СИСТЕМЫ ПРИ  КРЫМСКОЙ ГЕМОРРАГИЧЕСКОЙ ЛИХОРАДКЕ</vt:lpstr>
      <vt:lpstr>ЭКЗАНТЕМА  ПРИ  КРЫМСКОЙ ГЕМОРРАГИЧЕСКОЙ ЛИХОРАДКЕ</vt:lpstr>
      <vt:lpstr>ЧАСТОТА РЕГИСТРАЦИИ ПОЛОСТНЫХ И БЕСПОЛОСНЫХКРОВОТЕЧЕНИЙ ПРИ КРЫМСКОЙ ГЕМОРРАГИЧЕСКОЙ ЛИХОРАДКОЙ</vt:lpstr>
      <vt:lpstr>ПОРАЖЕНИЕ ОРГАНОВ ДЫХАНИЯ ПРИ КРЫМСКОЙ ГЕМОРРАГИЧЕСКОЙ ЛИХОРАДКЕ</vt:lpstr>
      <vt:lpstr>ИЗМЕНЕНИЯ СЕРДЕЧНО-СОСУДИСТАЯ СИСТЕМА ПРИ КРЫМСКОЙ ГЕМОРРАГИЧЕСКОЙ ЛИХОРАДКЕ</vt:lpstr>
      <vt:lpstr>ЛАБОРАТОРНАЯ ДИАГНОСТИКА ПРИ КРЫМСКОЙ ГЕМОРРАГИЧЕСКОЙ ЛИХОРАДКИ 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</cp:lastModifiedBy>
  <cp:revision>340</cp:revision>
  <dcterms:created xsi:type="dcterms:W3CDTF">2019-10-18T23:19:13Z</dcterms:created>
  <dcterms:modified xsi:type="dcterms:W3CDTF">2020-11-07T19:13:37Z</dcterms:modified>
</cp:coreProperties>
</file>