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9" r:id="rId4"/>
    <p:sldId id="262" r:id="rId5"/>
    <p:sldId id="264" r:id="rId6"/>
    <p:sldId id="316" r:id="rId7"/>
    <p:sldId id="305" r:id="rId8"/>
    <p:sldId id="306" r:id="rId9"/>
    <p:sldId id="307" r:id="rId10"/>
    <p:sldId id="308" r:id="rId11"/>
    <p:sldId id="327" r:id="rId12"/>
    <p:sldId id="314" r:id="rId13"/>
    <p:sldId id="328" r:id="rId14"/>
    <p:sldId id="315" r:id="rId15"/>
    <p:sldId id="319" r:id="rId16"/>
    <p:sldId id="320" r:id="rId17"/>
    <p:sldId id="321" r:id="rId18"/>
    <p:sldId id="322" r:id="rId19"/>
    <p:sldId id="329" r:id="rId20"/>
    <p:sldId id="285" r:id="rId21"/>
    <p:sldId id="323" r:id="rId22"/>
    <p:sldId id="324" r:id="rId23"/>
    <p:sldId id="325" r:id="rId24"/>
    <p:sldId id="326" r:id="rId25"/>
    <p:sldId id="29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1</a:t>
            </a:r>
            <a:r>
              <a:rPr lang="ru-RU" baseline="0"/>
              <a:t> группа</a:t>
            </a:r>
            <a:endParaRPr lang="ru-RU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Головная боль</c:v>
                </c:pt>
                <c:pt idx="1">
                  <c:v>Головокружение</c:v>
                </c:pt>
                <c:pt idx="2">
                  <c:v>Тошнота</c:v>
                </c:pt>
                <c:pt idx="3">
                  <c:v>Снижение зрения</c:v>
                </c:pt>
                <c:pt idx="4">
                  <c:v>Снижение слуха</c:v>
                </c:pt>
                <c:pt idx="5">
                  <c:v>Боль в лице</c:v>
                </c:pt>
                <c:pt idx="6">
                  <c:v>Дрожание</c:v>
                </c:pt>
                <c:pt idx="7">
                  <c:v>Тревога</c:v>
                </c:pt>
                <c:pt idx="8">
                  <c:v>Боль в шее</c:v>
                </c:pt>
                <c:pt idx="9">
                  <c:v>Нарушение сна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 formatCode="0%">
                  <c:v>1</c:v>
                </c:pt>
                <c:pt idx="1">
                  <c:v>0.81810000000000005</c:v>
                </c:pt>
                <c:pt idx="2">
                  <c:v>0.60600000000000021</c:v>
                </c:pt>
                <c:pt idx="3">
                  <c:v>0.75760000000000038</c:v>
                </c:pt>
                <c:pt idx="4">
                  <c:v>0.69700000000000006</c:v>
                </c:pt>
                <c:pt idx="5">
                  <c:v>0.54549999999999998</c:v>
                </c:pt>
                <c:pt idx="6">
                  <c:v>0.87880000000000025</c:v>
                </c:pt>
                <c:pt idx="7">
                  <c:v>0.72729999999999995</c:v>
                </c:pt>
                <c:pt idx="8">
                  <c:v>0.30300000000000016</c:v>
                </c:pt>
                <c:pt idx="9" formatCode="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460672"/>
        <c:axId val="106462208"/>
      </c:barChart>
      <c:catAx>
        <c:axId val="106460672"/>
        <c:scaling>
          <c:orientation val="minMax"/>
        </c:scaling>
        <c:delete val="0"/>
        <c:axPos val="b"/>
        <c:majorTickMark val="out"/>
        <c:minorTickMark val="none"/>
        <c:tickLblPos val="nextTo"/>
        <c:crossAx val="106462208"/>
        <c:crosses val="autoZero"/>
        <c:auto val="1"/>
        <c:lblAlgn val="ctr"/>
        <c:lblOffset val="100"/>
        <c:noMultiLvlLbl val="0"/>
      </c:catAx>
      <c:valAx>
        <c:axId val="106462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460672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baseline="0"/>
              <a:t>2 группа</a:t>
            </a:r>
            <a:endParaRPr lang="ru-RU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группа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r>
                      <a:rPr lang="ru-RU"/>
                      <a:t>5,88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Головная боль</c:v>
                </c:pt>
                <c:pt idx="1">
                  <c:v>Головокружение</c:v>
                </c:pt>
                <c:pt idx="2">
                  <c:v>Тошнота</c:v>
                </c:pt>
                <c:pt idx="3">
                  <c:v>Снижение зрения</c:v>
                </c:pt>
                <c:pt idx="4">
                  <c:v>Снижение слуха</c:v>
                </c:pt>
                <c:pt idx="5">
                  <c:v>Боль в лице</c:v>
                </c:pt>
                <c:pt idx="6">
                  <c:v>Дрожание</c:v>
                </c:pt>
                <c:pt idx="7">
                  <c:v>Тревога</c:v>
                </c:pt>
                <c:pt idx="8">
                  <c:v>Боль в шее</c:v>
                </c:pt>
                <c:pt idx="9">
                  <c:v>Нарушение сна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 formatCode="0%">
                  <c:v>0.85880000000000023</c:v>
                </c:pt>
                <c:pt idx="1">
                  <c:v>0.82350000000000001</c:v>
                </c:pt>
                <c:pt idx="2">
                  <c:v>0.16470000000000001</c:v>
                </c:pt>
                <c:pt idx="3">
                  <c:v>0.12939999999999999</c:v>
                </c:pt>
                <c:pt idx="4">
                  <c:v>7.0499999999999993E-2</c:v>
                </c:pt>
                <c:pt idx="5">
                  <c:v>5.8800000000000012E-2</c:v>
                </c:pt>
                <c:pt idx="6">
                  <c:v>0.15290000000000006</c:v>
                </c:pt>
                <c:pt idx="7">
                  <c:v>0.2235</c:v>
                </c:pt>
                <c:pt idx="8">
                  <c:v>0.10580000000000002</c:v>
                </c:pt>
                <c:pt idx="9" formatCode="0%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427584"/>
        <c:axId val="106474112"/>
      </c:barChart>
      <c:catAx>
        <c:axId val="2742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6474112"/>
        <c:crosses val="autoZero"/>
        <c:auto val="1"/>
        <c:lblAlgn val="ctr"/>
        <c:lblOffset val="100"/>
        <c:noMultiLvlLbl val="0"/>
      </c:catAx>
      <c:valAx>
        <c:axId val="106474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7427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группа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0.00%</c:formatCode>
                <c:ptCount val="5"/>
                <c:pt idx="0" formatCode="0%">
                  <c:v>0.94000000000000017</c:v>
                </c:pt>
                <c:pt idx="1">
                  <c:v>0.78800000000000003</c:v>
                </c:pt>
                <c:pt idx="2" formatCode="0%">
                  <c:v>0.82000000000000017</c:v>
                </c:pt>
                <c:pt idx="3">
                  <c:v>0.66700000000000026</c:v>
                </c:pt>
                <c:pt idx="4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группа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0.00%</c:formatCode>
                <c:ptCount val="5"/>
                <c:pt idx="0" formatCode="0%">
                  <c:v>0.98</c:v>
                </c:pt>
                <c:pt idx="1">
                  <c:v>0.94099999999999995</c:v>
                </c:pt>
                <c:pt idx="2" formatCode="0%">
                  <c:v>0.70000000000000018</c:v>
                </c:pt>
                <c:pt idx="3">
                  <c:v>0.55300000000000005</c:v>
                </c:pt>
                <c:pt idx="4">
                  <c:v>0.85800000000000021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3744"/>
        <c:axId val="22145280"/>
      </c:barChart>
      <c:catAx>
        <c:axId val="2214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45280"/>
        <c:crosses val="autoZero"/>
        <c:auto val="1"/>
        <c:lblAlgn val="ctr"/>
        <c:lblOffset val="100"/>
        <c:noMultiLvlLbl val="0"/>
      </c:catAx>
      <c:valAx>
        <c:axId val="22145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2143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Первые сутки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Нормальная ЭЭГ</c:v>
                </c:pt>
                <c:pt idx="1">
                  <c:v>Гиперсинхронная ЭЭГ</c:v>
                </c:pt>
                <c:pt idx="2">
                  <c:v>Пологая ЭЭГ</c:v>
                </c:pt>
                <c:pt idx="3">
                  <c:v>Дезорганизованная ЭЭГ</c:v>
                </c:pt>
                <c:pt idx="4">
                  <c:v>Пароксизмальная ЭЭГ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0.27</c:v>
                </c:pt>
                <c:pt idx="3">
                  <c:v>0.11</c:v>
                </c:pt>
                <c:pt idx="4">
                  <c:v>0.3000000000000001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месяц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Нормальная ЭЭГ</c:v>
                </c:pt>
                <c:pt idx="1">
                  <c:v>Гиперсинхронная ЭЭГ</c:v>
                </c:pt>
                <c:pt idx="2">
                  <c:v>Пологая ЭЭГ</c:v>
                </c:pt>
                <c:pt idx="3">
                  <c:v>Дезорганизованная ЭЭГ</c:v>
                </c:pt>
                <c:pt idx="4">
                  <c:v>Пароксизмальная ЭЭГ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0.41700000000000009</c:v>
                </c:pt>
                <c:pt idx="1">
                  <c:v>0.22900000000000001</c:v>
                </c:pt>
                <c:pt idx="2">
                  <c:v>0.18600000000000005</c:v>
                </c:pt>
                <c:pt idx="3">
                  <c:v>0.12400000000000003</c:v>
                </c:pt>
                <c:pt idx="4">
                  <c:v>4.3999999999999997E-2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50624"/>
        <c:axId val="22252160"/>
        <c:axId val="0"/>
      </c:bar3DChart>
      <c:catAx>
        <c:axId val="22250624"/>
        <c:scaling>
          <c:orientation val="minMax"/>
        </c:scaling>
        <c:delete val="0"/>
        <c:axPos val="b"/>
        <c:majorTickMark val="out"/>
        <c:minorTickMark val="none"/>
        <c:tickLblPos val="nextTo"/>
        <c:crossAx val="22252160"/>
        <c:crosses val="autoZero"/>
        <c:auto val="1"/>
        <c:lblAlgn val="ctr"/>
        <c:lblOffset val="100"/>
        <c:noMultiLvlLbl val="0"/>
      </c:catAx>
      <c:valAx>
        <c:axId val="22252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22506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группа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0-9 баллов</c:v>
                </c:pt>
                <c:pt idx="1">
                  <c:v>10-15 баллов</c:v>
                </c:pt>
                <c:pt idx="2">
                  <c:v>16-19 баллов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</c:v>
                </c:pt>
                <c:pt idx="1">
                  <c:v>50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группа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0-9 баллов</c:v>
                </c:pt>
                <c:pt idx="1">
                  <c:v>10-15 баллов</c:v>
                </c:pt>
                <c:pt idx="2">
                  <c:v>16-19 баллов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26</c:v>
                </c:pt>
                <c:pt idx="1">
                  <c:v>51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328832"/>
        <c:axId val="22330368"/>
        <c:axId val="0"/>
      </c:bar3DChart>
      <c:catAx>
        <c:axId val="22328832"/>
        <c:scaling>
          <c:orientation val="minMax"/>
        </c:scaling>
        <c:delete val="0"/>
        <c:axPos val="b"/>
        <c:majorTickMark val="out"/>
        <c:minorTickMark val="none"/>
        <c:tickLblPos val="nextTo"/>
        <c:crossAx val="22330368"/>
        <c:crosses val="autoZero"/>
        <c:auto val="1"/>
        <c:lblAlgn val="ctr"/>
        <c:lblOffset val="100"/>
        <c:noMultiLvlLbl val="0"/>
      </c:catAx>
      <c:valAx>
        <c:axId val="223303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328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AB715-8792-4AA8-9977-7A2D5A5B8CD6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49F62-6E25-4FFF-AA56-6F662602A1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75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/>
              <a:t>Федорковский</a:t>
            </a:r>
            <a:r>
              <a:rPr lang="ru-RU" sz="3200" dirty="0" smtClean="0"/>
              <a:t> С.А</a:t>
            </a:r>
            <a:r>
              <a:rPr lang="ru-RU" sz="3200" dirty="0" smtClean="0"/>
              <a:t>.</a:t>
            </a:r>
            <a:endParaRPr lang="ru-RU" sz="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Особенности клинического течения легкой черепно-мозговой травмы, сочетанной с повреждениями лицевого черепа</a:t>
            </a:r>
            <a:endParaRPr lang="ru-RU" sz="3000" dirty="0" smtClean="0"/>
          </a:p>
          <a:p>
            <a:r>
              <a:rPr lang="ru-RU" dirty="0" smtClean="0"/>
              <a:t>Научный руководитель – </a:t>
            </a:r>
            <a:r>
              <a:rPr lang="ru-RU" dirty="0" smtClean="0"/>
              <a:t>профессор Мироненко Т.В</a:t>
            </a:r>
            <a:r>
              <a:rPr lang="ru-RU" sz="3000" dirty="0" smtClean="0"/>
              <a:t>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Продолжение объективных симптомов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1-      Астенический</a:t>
            </a:r>
          </a:p>
          <a:p>
            <a:r>
              <a:rPr lang="ru-RU" dirty="0"/>
              <a:t>2-      Вегетативная дисфункция</a:t>
            </a:r>
          </a:p>
          <a:p>
            <a:r>
              <a:rPr lang="ru-RU" dirty="0"/>
              <a:t>3-      </a:t>
            </a:r>
            <a:r>
              <a:rPr lang="ru-RU" dirty="0" err="1"/>
              <a:t>Ликворной-гипертензионный</a:t>
            </a:r>
            <a:endParaRPr lang="ru-RU" dirty="0"/>
          </a:p>
          <a:p>
            <a:r>
              <a:rPr lang="ru-RU" dirty="0"/>
              <a:t>4-      Вестибулярная дисфункция</a:t>
            </a:r>
          </a:p>
          <a:p>
            <a:r>
              <a:rPr lang="ru-RU" dirty="0"/>
              <a:t>5-      </a:t>
            </a:r>
            <a:r>
              <a:rPr lang="ru-RU" dirty="0" err="1"/>
              <a:t>Цефалгический</a:t>
            </a:r>
            <a:endParaRPr lang="ru-RU" dirty="0"/>
          </a:p>
          <a:p>
            <a:r>
              <a:rPr lang="ru-RU" dirty="0"/>
              <a:t>6-      Поражение краниальных нервов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433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err="1" smtClean="0"/>
              <a:t>Показатели</a:t>
            </a:r>
            <a:r>
              <a:rPr lang="uk-UA" sz="3100" b="1" dirty="0" smtClean="0"/>
              <a:t> </a:t>
            </a:r>
            <a:r>
              <a:rPr lang="uk-UA" sz="3100" b="1" dirty="0" err="1" smtClean="0"/>
              <a:t>вегето-сосудистых</a:t>
            </a:r>
            <a:r>
              <a:rPr lang="uk-UA" sz="3100" b="1" dirty="0" smtClean="0"/>
              <a:t> </a:t>
            </a:r>
            <a:r>
              <a:rPr lang="uk-UA" sz="3100" b="1" dirty="0" err="1" smtClean="0"/>
              <a:t>расстройств</a:t>
            </a:r>
            <a:r>
              <a:rPr lang="uk-UA" sz="3100" b="1" dirty="0" smtClean="0"/>
              <a:t> у </a:t>
            </a:r>
            <a:r>
              <a:rPr lang="uk-UA" sz="3100" b="1" dirty="0" err="1" smtClean="0"/>
              <a:t>обследованных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35876"/>
              </p:ext>
            </p:extLst>
          </p:nvPr>
        </p:nvGraphicFramePr>
        <p:xfrm>
          <a:off x="457200" y="928669"/>
          <a:ext cx="8229600" cy="571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44370">
                <a:tc rowSpan="2"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b="1" kern="50" dirty="0" err="1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Вегетативная</a:t>
                      </a:r>
                      <a:r>
                        <a:rPr lang="uk-UA" sz="1800" b="1" kern="5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b="1" kern="50" dirty="0" err="1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дисфункция</a:t>
                      </a:r>
                      <a:endParaRPr lang="ru-RU" sz="1800" b="1" kern="50" dirty="0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Колличество</a:t>
                      </a:r>
                      <a:r>
                        <a:rPr lang="uk-UA" sz="1800" kern="5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kern="5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обследованных</a:t>
                      </a:r>
                      <a:r>
                        <a:rPr lang="uk-UA" sz="1800" kern="50" dirty="0" smtClean="0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(%)</a:t>
                      </a:r>
                      <a:endParaRPr lang="ru-RU" sz="1800" kern="50" dirty="0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6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І </a:t>
                      </a: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группа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n=</a:t>
                      </a:r>
                      <a:r>
                        <a:rPr lang="ru-RU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37</a:t>
                      </a:r>
                      <a:r>
                        <a:rPr lang="en-US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)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ІІ </a:t>
                      </a: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группа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800" kern="50" dirty="0">
                          <a:latin typeface="Times New Roman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=31)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Контроль 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800" kern="50" dirty="0">
                          <a:latin typeface="Times New Roman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=20</a:t>
                      </a: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)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252798"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b="1" kern="50" dirty="0">
                          <a:latin typeface="Times New Roman"/>
                          <a:ea typeface="Arial"/>
                          <a:cs typeface="Times New Roman"/>
                        </a:rPr>
                        <a:t>Пульс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брадикардия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тахикардия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аритмия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16,9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9,6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9,1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34,5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12,3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8,8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10,0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5,0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4,7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725475"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b="1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Артериальное</a:t>
                      </a:r>
                      <a:r>
                        <a:rPr lang="uk-UA" sz="1800" b="1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b="1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давление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гипертония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гипотония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асимметрия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давления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18,9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9,6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21,3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21,1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11,1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28,8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9,9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5,0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>
                          <a:latin typeface="Times New Roman"/>
                          <a:ea typeface="Arial"/>
                          <a:cs typeface="Times New Roman"/>
                        </a:rPr>
                        <a:t>13,7</a:t>
                      </a:r>
                      <a:endParaRPr lang="ru-RU" sz="1800" kern="5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565999"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b="1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Вегетативная</a:t>
                      </a:r>
                      <a:r>
                        <a:rPr lang="uk-UA" sz="1800" b="1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b="1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реактивность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симпатикотония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ваготония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err="1" smtClean="0">
                          <a:latin typeface="Times New Roman"/>
                          <a:ea typeface="Arial"/>
                          <a:cs typeface="Times New Roman"/>
                        </a:rPr>
                        <a:t>смешанная</a:t>
                      </a: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форма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 smtClean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25,1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7,9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26,5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 smtClean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30,2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8,9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34,9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endParaRPr lang="uk-UA" sz="1800" kern="50" dirty="0" smtClean="0"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 smtClean="0">
                          <a:latin typeface="Times New Roman"/>
                          <a:ea typeface="Arial"/>
                          <a:cs typeface="Times New Roman"/>
                        </a:rPr>
                        <a:t>12,6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4,0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  <a:p>
                      <a:pPr marL="71755" marR="36195" algn="just">
                        <a:spcBef>
                          <a:spcPts val="20"/>
                        </a:spcBef>
                        <a:spcAft>
                          <a:spcPts val="30"/>
                        </a:spcAft>
                      </a:pPr>
                      <a:r>
                        <a:rPr lang="uk-UA" sz="1800" kern="50" dirty="0">
                          <a:latin typeface="Times New Roman"/>
                          <a:ea typeface="Arial"/>
                          <a:cs typeface="Times New Roman"/>
                        </a:rPr>
                        <a:t>10,0</a:t>
                      </a:r>
                      <a:endParaRPr lang="ru-RU" sz="1800" kern="50" dirty="0">
                        <a:latin typeface="Times New Roman"/>
                        <a:ea typeface="Arial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7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ЭЭГ - изменения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293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Характеристика </a:t>
            </a:r>
            <a:r>
              <a:rPr lang="ru-RU" dirty="0" smtClean="0"/>
              <a:t>ЭЭГ </a:t>
            </a:r>
            <a:r>
              <a:rPr lang="ru-RU" dirty="0" smtClean="0"/>
              <a:t>у обследованных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b="1" dirty="0"/>
              <a:t>І тип </a:t>
            </a:r>
            <a:r>
              <a:rPr lang="uk-UA" sz="3200" dirty="0"/>
              <a:t>– </a:t>
            </a:r>
            <a:r>
              <a:rPr lang="uk-UA" sz="3200" dirty="0" err="1" smtClean="0"/>
              <a:t>визуально</a:t>
            </a:r>
            <a:r>
              <a:rPr lang="uk-UA" sz="3200" dirty="0" smtClean="0"/>
              <a:t> </a:t>
            </a:r>
            <a:r>
              <a:rPr lang="uk-UA" sz="3200" dirty="0"/>
              <a:t>не </a:t>
            </a:r>
            <a:r>
              <a:rPr lang="uk-UA" sz="3200" dirty="0" err="1" smtClean="0"/>
              <a:t>измененный</a:t>
            </a:r>
            <a:r>
              <a:rPr lang="uk-UA" sz="3200" dirty="0" smtClean="0"/>
              <a:t> </a:t>
            </a:r>
            <a:r>
              <a:rPr lang="uk-UA" sz="3200" dirty="0"/>
              <a:t>(51,7% </a:t>
            </a:r>
            <a:r>
              <a:rPr lang="uk-UA" sz="3200" dirty="0" smtClean="0"/>
              <a:t>и </a:t>
            </a:r>
            <a:r>
              <a:rPr lang="uk-UA" sz="3200" dirty="0"/>
              <a:t>48,7%)</a:t>
            </a:r>
            <a:endParaRPr lang="ru-RU" sz="3200" dirty="0"/>
          </a:p>
          <a:p>
            <a:r>
              <a:rPr lang="uk-UA" sz="3200" b="1" dirty="0"/>
              <a:t>ІІ тип </a:t>
            </a:r>
            <a:r>
              <a:rPr lang="uk-UA" sz="3200" dirty="0"/>
              <a:t>– плоский (27,9 </a:t>
            </a:r>
            <a:r>
              <a:rPr lang="uk-UA" sz="3200" dirty="0" smtClean="0"/>
              <a:t>и </a:t>
            </a:r>
            <a:r>
              <a:rPr lang="uk-UA" sz="3200" dirty="0"/>
              <a:t>34,1%)</a:t>
            </a:r>
            <a:endParaRPr lang="ru-RU" sz="3200" dirty="0"/>
          </a:p>
          <a:p>
            <a:r>
              <a:rPr lang="uk-UA" sz="3200" b="1" dirty="0"/>
              <a:t>ІІІ тип </a:t>
            </a:r>
            <a:r>
              <a:rPr lang="uk-UA" sz="3200" dirty="0"/>
              <a:t>- </a:t>
            </a:r>
            <a:r>
              <a:rPr lang="uk-UA" sz="3200" dirty="0" err="1" smtClean="0"/>
              <a:t>полиритмичный</a:t>
            </a:r>
            <a:r>
              <a:rPr lang="uk-UA" sz="3200" dirty="0" smtClean="0"/>
              <a:t> </a:t>
            </a:r>
            <a:r>
              <a:rPr lang="uk-UA" sz="3200" dirty="0"/>
              <a:t>(9,7 </a:t>
            </a:r>
            <a:r>
              <a:rPr lang="uk-UA" sz="3200" dirty="0" smtClean="0"/>
              <a:t>и </a:t>
            </a:r>
            <a:r>
              <a:rPr lang="uk-UA" sz="3200" dirty="0"/>
              <a:t>6,2%)</a:t>
            </a:r>
            <a:endParaRPr lang="ru-RU" sz="3200" dirty="0"/>
          </a:p>
          <a:p>
            <a:r>
              <a:rPr lang="uk-UA" sz="3200" b="1" dirty="0"/>
              <a:t>І</a:t>
            </a:r>
            <a:r>
              <a:rPr lang="en-US" sz="3200" b="1" dirty="0"/>
              <a:t>V</a:t>
            </a:r>
            <a:r>
              <a:rPr lang="uk-UA" sz="3200" b="1" dirty="0"/>
              <a:t> тип  </a:t>
            </a:r>
            <a:r>
              <a:rPr lang="uk-UA" sz="3200" dirty="0"/>
              <a:t>- </a:t>
            </a:r>
            <a:r>
              <a:rPr lang="uk-UA" sz="3200" dirty="0" err="1" smtClean="0"/>
              <a:t>билатерально</a:t>
            </a:r>
            <a:r>
              <a:rPr lang="uk-UA" sz="3200" dirty="0" smtClean="0"/>
              <a:t> </a:t>
            </a:r>
            <a:r>
              <a:rPr lang="uk-UA" sz="3200" dirty="0" err="1" smtClean="0"/>
              <a:t>синхронная</a:t>
            </a:r>
            <a:r>
              <a:rPr lang="uk-UA" sz="3200" dirty="0" smtClean="0"/>
              <a:t> </a:t>
            </a:r>
            <a:r>
              <a:rPr lang="uk-UA" sz="3200" dirty="0" err="1" smtClean="0"/>
              <a:t>пароксизмальная</a:t>
            </a:r>
            <a:r>
              <a:rPr lang="uk-UA" sz="3200" dirty="0" smtClean="0"/>
              <a:t> </a:t>
            </a:r>
            <a:r>
              <a:rPr lang="uk-UA" sz="3200" dirty="0" err="1" smtClean="0"/>
              <a:t>активность</a:t>
            </a:r>
            <a:r>
              <a:rPr lang="uk-UA" sz="3200" dirty="0" smtClean="0"/>
              <a:t> </a:t>
            </a:r>
            <a:r>
              <a:rPr lang="uk-UA" sz="3200" dirty="0"/>
              <a:t>(10,7 </a:t>
            </a:r>
            <a:r>
              <a:rPr lang="uk-UA" sz="3200" dirty="0" smtClean="0"/>
              <a:t>и 10,4%).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5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Показатели </a:t>
            </a:r>
            <a:r>
              <a:rPr lang="ru-RU" b="1" dirty="0"/>
              <a:t>астении по шкале М FI -20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аиболее </a:t>
            </a:r>
            <a:r>
              <a:rPr lang="ru-RU" dirty="0"/>
              <a:t>выраженные отклонения от контрольной группы имели показатели пониженной </a:t>
            </a:r>
            <a:r>
              <a:rPr lang="ru-RU" dirty="0" smtClean="0"/>
              <a:t>работоспособности (</a:t>
            </a:r>
            <a:r>
              <a:rPr lang="ru-RU" dirty="0"/>
              <a:t>7,6 ± 0,5 </a:t>
            </a:r>
            <a:r>
              <a:rPr lang="ru-RU" dirty="0" smtClean="0"/>
              <a:t>*-</a:t>
            </a:r>
            <a:r>
              <a:rPr lang="en-US" dirty="0" smtClean="0"/>
              <a:t>I</a:t>
            </a:r>
            <a:r>
              <a:rPr lang="ru-RU" dirty="0" smtClean="0"/>
              <a:t> группа, </a:t>
            </a:r>
            <a:r>
              <a:rPr lang="ru-RU" dirty="0"/>
              <a:t>7,4 ± 0,5 </a:t>
            </a:r>
            <a:r>
              <a:rPr lang="ru-RU" dirty="0" smtClean="0"/>
              <a:t>*- </a:t>
            </a:r>
            <a:r>
              <a:rPr lang="en-US" dirty="0" smtClean="0"/>
              <a:t>II</a:t>
            </a:r>
            <a:r>
              <a:rPr lang="ru-RU" dirty="0" smtClean="0"/>
              <a:t> группа, </a:t>
            </a:r>
            <a:r>
              <a:rPr lang="ru-RU" dirty="0"/>
              <a:t>6,1 ± </a:t>
            </a:r>
            <a:r>
              <a:rPr lang="ru-RU" dirty="0" smtClean="0"/>
              <a:t>0,8-  контроль), общей (</a:t>
            </a:r>
            <a:r>
              <a:rPr lang="ru-RU" dirty="0"/>
              <a:t>9,4 ± 0,5 </a:t>
            </a:r>
            <a:r>
              <a:rPr lang="ru-RU" dirty="0" smtClean="0"/>
              <a:t>*; </a:t>
            </a:r>
            <a:r>
              <a:rPr lang="ru-RU" dirty="0"/>
              <a:t>9,3 ± 0,5 </a:t>
            </a:r>
            <a:r>
              <a:rPr lang="ru-RU" dirty="0" smtClean="0"/>
              <a:t>*; </a:t>
            </a:r>
            <a:r>
              <a:rPr lang="ru-RU" dirty="0"/>
              <a:t>7,7 ± 0,7</a:t>
            </a:r>
            <a:r>
              <a:rPr lang="ru-RU" dirty="0" smtClean="0"/>
              <a:t>) </a:t>
            </a:r>
            <a:r>
              <a:rPr lang="ru-RU" dirty="0"/>
              <a:t>и психической </a:t>
            </a:r>
            <a:r>
              <a:rPr lang="ru-RU" dirty="0" smtClean="0"/>
              <a:t>астении (</a:t>
            </a:r>
            <a:r>
              <a:rPr lang="ru-RU" dirty="0"/>
              <a:t>9,6 ± 0,5 </a:t>
            </a:r>
            <a:r>
              <a:rPr lang="ru-RU" dirty="0" smtClean="0"/>
              <a:t>*; </a:t>
            </a:r>
            <a:r>
              <a:rPr lang="ru-RU" dirty="0"/>
              <a:t>9,5 ± 0,5 </a:t>
            </a:r>
            <a:r>
              <a:rPr lang="ru-RU" dirty="0" smtClean="0"/>
              <a:t>*; </a:t>
            </a:r>
            <a:r>
              <a:rPr lang="ru-RU" dirty="0"/>
              <a:t>5,8 ± 0,6</a:t>
            </a:r>
            <a:r>
              <a:rPr lang="ru-RU" dirty="0" smtClean="0"/>
              <a:t>) </a:t>
            </a:r>
            <a:r>
              <a:rPr lang="ru-RU" dirty="0"/>
              <a:t>в остром периоде заболевания больных </a:t>
            </a:r>
            <a:r>
              <a:rPr lang="ru-RU" dirty="0" smtClean="0"/>
              <a:t>в обеих группах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37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вербальной памяти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Установлена корреляция  </a:t>
            </a:r>
            <a:r>
              <a:rPr lang="ru-RU" dirty="0"/>
              <a:t>с особенностями клинического течения </a:t>
            </a:r>
            <a:r>
              <a:rPr lang="ru-RU" dirty="0" smtClean="0"/>
              <a:t>ЛЧМТ</a:t>
            </a:r>
          </a:p>
          <a:p>
            <a:r>
              <a:rPr lang="ru-RU" dirty="0"/>
              <a:t> О</a:t>
            </a:r>
            <a:r>
              <a:rPr lang="ru-RU" dirty="0" smtClean="0"/>
              <a:t>бъем </a:t>
            </a:r>
            <a:r>
              <a:rPr lang="ru-RU" dirty="0"/>
              <a:t>непосредственной вербальной памяти (после первого зачитывания) составил 5,07 ± 0,43 из 10 слов, объем отсроченного воспроизведения (после пятого зачитывания) - 6,04 ± 0,43 слова из 10 у пациентов с повреждением лицевого </a:t>
            </a:r>
            <a:r>
              <a:rPr lang="ru-RU" dirty="0" smtClean="0"/>
              <a:t>черепа</a:t>
            </a:r>
            <a:endParaRPr lang="ru-RU" dirty="0"/>
          </a:p>
          <a:p>
            <a:r>
              <a:rPr lang="ru-RU" dirty="0"/>
              <a:t>Продуктивность непроизвольного запоминания вербального материала была снижена по сравнению с нормативными </a:t>
            </a:r>
            <a:r>
              <a:rPr lang="ru-RU" dirty="0" smtClean="0"/>
              <a:t>данными в основных группах</a:t>
            </a:r>
          </a:p>
          <a:p>
            <a:r>
              <a:rPr lang="ru-RU" dirty="0"/>
              <a:t>О</a:t>
            </a:r>
            <a:r>
              <a:rPr lang="ru-RU" dirty="0" smtClean="0"/>
              <a:t>бъемы </a:t>
            </a:r>
            <a:r>
              <a:rPr lang="ru-RU" dirty="0"/>
              <a:t>отсроченного воспроизведения были ниже, по сравнению с нормальными, что свидетельствует о наличии у них расстройств как кратковременной, так и долговременной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01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Анализ  кривой запоминания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охранена </a:t>
            </a:r>
            <a:r>
              <a:rPr lang="ru-RU" dirty="0"/>
              <a:t>непроизвольная регуляция </a:t>
            </a:r>
            <a:r>
              <a:rPr lang="ru-RU" dirty="0" smtClean="0"/>
              <a:t>деятельности у пострадавших обеих групп </a:t>
            </a:r>
          </a:p>
          <a:p>
            <a:r>
              <a:rPr lang="ru-RU" dirty="0"/>
              <a:t> Однако общая производительность процесса запоминания у </a:t>
            </a:r>
            <a:r>
              <a:rPr lang="ru-RU" dirty="0" smtClean="0"/>
              <a:t>пострадавших обеих групп</a:t>
            </a:r>
            <a:r>
              <a:rPr lang="ru-RU" dirty="0" smtClean="0"/>
              <a:t> </a:t>
            </a:r>
            <a:r>
              <a:rPr lang="ru-RU" dirty="0" smtClean="0"/>
              <a:t>была недостаточно </a:t>
            </a:r>
            <a:r>
              <a:rPr lang="ru-RU" dirty="0" smtClean="0"/>
              <a:t>высока в сравнении с контролем</a:t>
            </a:r>
            <a:endParaRPr lang="ru-RU" dirty="0" smtClean="0"/>
          </a:p>
          <a:p>
            <a:r>
              <a:rPr lang="ru-RU" dirty="0"/>
              <a:t> </a:t>
            </a:r>
            <a:r>
              <a:rPr lang="ru-RU" i="1" dirty="0"/>
              <a:t>У</a:t>
            </a:r>
            <a:r>
              <a:rPr lang="ru-RU" dirty="0"/>
              <a:t>39 (33,1%) </a:t>
            </a:r>
            <a:r>
              <a:rPr lang="ru-RU" dirty="0" smtClean="0"/>
              <a:t>пациентов</a:t>
            </a:r>
            <a:r>
              <a:rPr lang="ru-RU" dirty="0" smtClean="0"/>
              <a:t> </a:t>
            </a:r>
            <a:r>
              <a:rPr lang="ru-RU" dirty="0"/>
              <a:t>полного усвоения 10 слов не произошло даже после 5-ти кратного </a:t>
            </a:r>
            <a:r>
              <a:rPr lang="ru-RU" dirty="0" smtClean="0"/>
              <a:t>предъявления;</a:t>
            </a:r>
            <a:r>
              <a:rPr lang="ru-RU" dirty="0"/>
              <a:t> </a:t>
            </a:r>
            <a:r>
              <a:rPr lang="ru-RU" dirty="0" smtClean="0"/>
              <a:t>лишь </a:t>
            </a:r>
            <a:r>
              <a:rPr lang="ru-RU" dirty="0"/>
              <a:t>29 (24,5%) </a:t>
            </a:r>
            <a:r>
              <a:rPr lang="ru-RU" dirty="0" smtClean="0"/>
              <a:t>обследуемых</a:t>
            </a:r>
            <a:r>
              <a:rPr lang="ru-RU" dirty="0" smtClean="0"/>
              <a:t> </a:t>
            </a:r>
            <a:r>
              <a:rPr lang="ru-RU" dirty="0"/>
              <a:t>смогли запомнить весь ряд уже после 4-5 попыток.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728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непроизвольного внимания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 пострадавших после ЛЧМТ </a:t>
            </a:r>
            <a:r>
              <a:rPr lang="ru-RU" dirty="0"/>
              <a:t>среднее время выполнения задания по таблицам (эффективность работы) </a:t>
            </a:r>
            <a:r>
              <a:rPr lang="ru-RU" dirty="0" smtClean="0"/>
              <a:t>увеличилось до 46,53 </a:t>
            </a:r>
            <a:r>
              <a:rPr lang="ru-RU" dirty="0"/>
              <a:t>± 21,43 </a:t>
            </a:r>
            <a:r>
              <a:rPr lang="ru-RU" dirty="0" smtClean="0"/>
              <a:t>секунд (контроль – 27,8±2,2)</a:t>
            </a:r>
          </a:p>
          <a:p>
            <a:r>
              <a:rPr lang="ru-RU" dirty="0" smtClean="0"/>
              <a:t>«Кривая</a:t>
            </a:r>
            <a:r>
              <a:rPr lang="ru-RU" dirty="0"/>
              <a:t> работоспособности» отличается невысоким начальным уровнем (41,44 ± 19,88 секунд - время, затраченное на первую таблицу) с постепенным и неуклонным снижением показателей, без заметных колебаний в сторону улучшения (44,29 ± 21,15 секунд - время, затраченное на вторую таблицу; 47,97 ± 19,69 секунд - время, затраченное на третье таблицу; 49,63 ± 21,77 секунд - время, затраченное на четвертую таблицу; 48,15 ± 20,74 - время, затраченное на п пятку таблицу).</a:t>
            </a:r>
          </a:p>
        </p:txBody>
      </p:sp>
    </p:spTree>
    <p:extLst>
      <p:ext uri="{BB962C8B-B14F-4D97-AF65-F5344CB8AC3E}">
        <p14:creationId xmlns:p14="http://schemas.microsoft.com/office/powerpoint/2010/main" val="2620319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</a:t>
            </a:r>
            <a:r>
              <a:rPr lang="ru-RU" smtClean="0"/>
              <a:t>депрессий Бека</a:t>
            </a: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5852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Данные МРТ-обследования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реобладало </a:t>
            </a:r>
            <a:r>
              <a:rPr lang="ru-RU" dirty="0"/>
              <a:t>расширение базальных цистерн головного </a:t>
            </a:r>
            <a:r>
              <a:rPr lang="ru-RU" dirty="0" smtClean="0"/>
              <a:t>мозга (19,0 </a:t>
            </a:r>
            <a:r>
              <a:rPr lang="ru-RU" dirty="0"/>
              <a:t>± 1,8 </a:t>
            </a:r>
            <a:r>
              <a:rPr lang="ru-RU" dirty="0" smtClean="0"/>
              <a:t>*мм - основные группы; 15,0 </a:t>
            </a:r>
            <a:r>
              <a:rPr lang="ru-RU" dirty="0"/>
              <a:t>± </a:t>
            </a:r>
            <a:r>
              <a:rPr lang="ru-RU" dirty="0" smtClean="0"/>
              <a:t>1,4 мм - контроль), </a:t>
            </a:r>
            <a:r>
              <a:rPr lang="ru-RU" dirty="0"/>
              <a:t>латеральной ямки </a:t>
            </a:r>
            <a:r>
              <a:rPr lang="ru-RU" dirty="0" smtClean="0"/>
              <a:t>и </a:t>
            </a:r>
            <a:r>
              <a:rPr lang="ru-RU" dirty="0"/>
              <a:t>межполушарной </a:t>
            </a:r>
            <a:r>
              <a:rPr lang="ru-RU" dirty="0" smtClean="0"/>
              <a:t>щели (44,0 </a:t>
            </a:r>
            <a:r>
              <a:rPr lang="ru-RU" dirty="0"/>
              <a:t>± 2,4 </a:t>
            </a:r>
            <a:r>
              <a:rPr lang="ru-RU" dirty="0" smtClean="0"/>
              <a:t>*мм – основные группы; 40,0 </a:t>
            </a:r>
            <a:r>
              <a:rPr lang="ru-RU" dirty="0"/>
              <a:t>± </a:t>
            </a:r>
            <a:r>
              <a:rPr lang="ru-RU" dirty="0" smtClean="0"/>
              <a:t>1,1,мм - контроль) у пострадавших обеих групп в сравнении с контролем</a:t>
            </a:r>
          </a:p>
          <a:p>
            <a:r>
              <a:rPr lang="ru-RU" dirty="0" smtClean="0"/>
              <a:t>Размеры </a:t>
            </a:r>
            <a:r>
              <a:rPr lang="ru-RU" dirty="0" err="1" smtClean="0"/>
              <a:t>дорзо</a:t>
            </a:r>
            <a:r>
              <a:rPr lang="ru-RU" dirty="0" smtClean="0"/>
              <a:t>-медиальных ядер зрительных бугров оказались увеличенными в обеих группах </a:t>
            </a:r>
            <a:r>
              <a:rPr lang="ru-RU" dirty="0" err="1" smtClean="0"/>
              <a:t>ло</a:t>
            </a:r>
            <a:r>
              <a:rPr lang="ru-RU" dirty="0" smtClean="0"/>
              <a:t> 9,0 </a:t>
            </a:r>
            <a:r>
              <a:rPr lang="ru-RU" dirty="0"/>
              <a:t>± 0,5 </a:t>
            </a:r>
            <a:r>
              <a:rPr lang="ru-RU" dirty="0" smtClean="0"/>
              <a:t>* мм в сравнении с контролем - 7,0 </a:t>
            </a:r>
            <a:r>
              <a:rPr lang="ru-RU" dirty="0"/>
              <a:t>± </a:t>
            </a:r>
            <a:r>
              <a:rPr lang="ru-RU" dirty="0" smtClean="0"/>
              <a:t>1,1 мм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89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Удельный </a:t>
            </a:r>
            <a:r>
              <a:rPr lang="ru-RU" sz="2800" dirty="0"/>
              <a:t>вес ЧМТ </a:t>
            </a:r>
            <a:r>
              <a:rPr lang="ru-RU" sz="2800" dirty="0" smtClean="0"/>
              <a:t>в структуре общего травматизма</a:t>
            </a:r>
            <a:r>
              <a:rPr lang="ru-RU" sz="2800" dirty="0" smtClean="0"/>
              <a:t> </a:t>
            </a:r>
            <a:r>
              <a:rPr lang="ru-RU" sz="2800" dirty="0"/>
              <a:t>достигает 30-50% </a:t>
            </a:r>
            <a:r>
              <a:rPr lang="ru-RU" sz="2800" dirty="0" smtClean="0"/>
              <a:t>, </a:t>
            </a:r>
            <a:r>
              <a:rPr lang="ru-RU" sz="2800" dirty="0"/>
              <a:t>частота ее с каждым годом растет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структуре </a:t>
            </a:r>
            <a:r>
              <a:rPr lang="ru-RU" sz="2800" dirty="0" smtClean="0"/>
              <a:t> </a:t>
            </a:r>
            <a:r>
              <a:rPr lang="ru-RU" sz="2800" dirty="0"/>
              <a:t>ЧМТ, 80% больных получают легкую черепно-мозговую травму (ЛЧМТ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По данным Всемирной организации здравоохранения ежегодно в мире получают ЧМТ более чем 10 млн. человек.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                                           </a:t>
            </a:r>
            <a:r>
              <a:rPr lang="ru-RU" sz="2800" dirty="0" err="1" smtClean="0"/>
              <a:t>Лихтерман</a:t>
            </a:r>
            <a:r>
              <a:rPr lang="ru-RU" sz="2800" dirty="0" smtClean="0"/>
              <a:t> Л.Б., 2010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Нейровизуализационная</a:t>
            </a:r>
            <a:r>
              <a:rPr lang="ru-RU" dirty="0" smtClean="0"/>
              <a:t> характеристика обследованных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/>
              <a:t>І</a:t>
            </a:r>
            <a:r>
              <a:rPr lang="ru-RU" sz="3200" b="1" dirty="0" smtClean="0"/>
              <a:t> Гидроцефалия</a:t>
            </a:r>
          </a:p>
          <a:p>
            <a:pPr marL="0" indent="0">
              <a:buNone/>
            </a:pPr>
            <a:r>
              <a:rPr lang="ru-RU" sz="3200" dirty="0" smtClean="0"/>
              <a:t>Открытая наружная – 34,9%</a:t>
            </a:r>
          </a:p>
          <a:p>
            <a:pPr marL="0" indent="0">
              <a:buNone/>
            </a:pPr>
            <a:r>
              <a:rPr lang="ru-RU" sz="3200" dirty="0" smtClean="0"/>
              <a:t>Открытая внутренняя – 13,2%</a:t>
            </a:r>
          </a:p>
          <a:p>
            <a:pPr marL="0" indent="0">
              <a:buNone/>
            </a:pPr>
            <a:r>
              <a:rPr lang="ru-RU" sz="3200" dirty="0" smtClean="0"/>
              <a:t>Закрытая </a:t>
            </a:r>
            <a:r>
              <a:rPr lang="ru-RU" sz="3200" dirty="0" err="1" smtClean="0"/>
              <a:t>окклюзионная</a:t>
            </a:r>
            <a:r>
              <a:rPr lang="ru-RU" sz="3200" dirty="0" smtClean="0"/>
              <a:t> – 6,8%</a:t>
            </a:r>
          </a:p>
          <a:p>
            <a:pPr marL="0" indent="0">
              <a:buNone/>
            </a:pPr>
            <a:r>
              <a:rPr lang="ru-RU" sz="3200" dirty="0" smtClean="0"/>
              <a:t>Уменьшение размеров желудочковой системы – 5,5%</a:t>
            </a:r>
          </a:p>
          <a:p>
            <a:pPr marL="0" indent="0">
              <a:buNone/>
            </a:pPr>
            <a:r>
              <a:rPr lang="uk-UA" sz="3200" b="1" dirty="0" smtClean="0"/>
              <a:t>ІІ</a:t>
            </a:r>
            <a:r>
              <a:rPr lang="ru-RU" sz="3200" b="1" dirty="0" smtClean="0"/>
              <a:t> Очаговое изменение мозгового вещества – 13,0%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28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Установлено, что основными неврологическими синдромами в остром периоде </a:t>
            </a:r>
            <a:r>
              <a:rPr lang="ru-RU" dirty="0" smtClean="0"/>
              <a:t>ЛЧМТ являются</a:t>
            </a:r>
            <a:r>
              <a:rPr lang="ru-RU" dirty="0"/>
              <a:t>: астенический синдром (94,0% и 98,0%), </a:t>
            </a:r>
            <a:r>
              <a:rPr lang="ru-RU" dirty="0" smtClean="0"/>
              <a:t> </a:t>
            </a:r>
            <a:r>
              <a:rPr lang="ru-RU" dirty="0"/>
              <a:t>вегетативной дисфункции (78,8% и 94,1%), </a:t>
            </a:r>
            <a:r>
              <a:rPr lang="ru-RU" dirty="0" err="1" smtClean="0"/>
              <a:t>ликворно-гипертензионный</a:t>
            </a:r>
            <a:r>
              <a:rPr lang="ru-RU" dirty="0" smtClean="0"/>
              <a:t>  </a:t>
            </a:r>
            <a:r>
              <a:rPr lang="ru-RU" dirty="0"/>
              <a:t>(82,0% и 70,0%)), </a:t>
            </a:r>
            <a:r>
              <a:rPr lang="ru-RU" dirty="0" smtClean="0"/>
              <a:t>синдром </a:t>
            </a:r>
            <a:r>
              <a:rPr lang="ru-RU" dirty="0"/>
              <a:t>вестибулярной дисфункции (66,7% и 55,3</a:t>
            </a:r>
            <a:r>
              <a:rPr lang="ru-RU" dirty="0" smtClean="0"/>
              <a:t>%)</a:t>
            </a:r>
          </a:p>
          <a:p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smtClean="0"/>
              <a:t>ЛЧМТ </a:t>
            </a:r>
            <a:r>
              <a:rPr lang="ru-RU" dirty="0"/>
              <a:t>и ее сочетании с повреждением лицевого черепа, дополнительными симптомами являются </a:t>
            </a:r>
            <a:r>
              <a:rPr lang="ru-RU" dirty="0" smtClean="0"/>
              <a:t>лицевая </a:t>
            </a:r>
            <a:r>
              <a:rPr lang="ru-RU" dirty="0"/>
              <a:t>боль (62,16%), повреждения обонятельного (33,3%), зрительных (42,4%), тройничного (57,6%), лицевого ( 30,3%) нервов.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14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По данным МРТ исследования в остром периоде ЛЧМТ </a:t>
            </a:r>
            <a:r>
              <a:rPr lang="ru-RU" sz="2000" dirty="0" smtClean="0"/>
              <a:t> </a:t>
            </a:r>
            <a:r>
              <a:rPr lang="ru-RU" sz="2000" dirty="0"/>
              <a:t>наблюдалось расширение базальных цистерн головного мозга, латеральной ямки или межполушарной щели 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По данным ЭЭГ исследования </a:t>
            </a:r>
            <a:r>
              <a:rPr lang="ru-RU" sz="2000" dirty="0" smtClean="0"/>
              <a:t> </a:t>
            </a:r>
            <a:r>
              <a:rPr lang="ru-RU" sz="2000" dirty="0"/>
              <a:t>в остром периоде </a:t>
            </a:r>
            <a:r>
              <a:rPr lang="ru-RU" sz="2000" dirty="0" err="1" smtClean="0"/>
              <a:t>ЛЧМТпревалируют</a:t>
            </a:r>
            <a:r>
              <a:rPr lang="ru-RU" sz="2000" dirty="0" smtClean="0"/>
              <a:t> различные </a:t>
            </a:r>
            <a:r>
              <a:rPr lang="ru-RU" sz="2000" dirty="0"/>
              <a:t>отклонения спонтанной биоэлектрической активности головного мозга от нормальных </a:t>
            </a:r>
            <a:r>
              <a:rPr lang="ru-RU" sz="2000" dirty="0" smtClean="0"/>
              <a:t>показателей в виде диффузного </a:t>
            </a:r>
            <a:r>
              <a:rPr lang="ru-RU" sz="2000" dirty="0"/>
              <a:t>нарушения биоэлектрической активности </a:t>
            </a:r>
            <a:r>
              <a:rPr lang="ru-RU" sz="2000" dirty="0" smtClean="0"/>
              <a:t>, снижения </a:t>
            </a:r>
            <a:r>
              <a:rPr lang="ru-RU" sz="2000" dirty="0"/>
              <a:t>общего уровня биопотенциалов головного </a:t>
            </a:r>
            <a:r>
              <a:rPr lang="ru-RU" sz="2000" dirty="0" smtClean="0"/>
              <a:t>мозга, пароксизмальной активности , ирритативных изменений, признаков </a:t>
            </a:r>
            <a:r>
              <a:rPr lang="ru-RU" sz="2000" dirty="0"/>
              <a:t>дисфункции срединных структур мозга 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smtClean="0"/>
              <a:t>дезорганизации </a:t>
            </a:r>
            <a:r>
              <a:rPr lang="ru-RU" sz="2000" dirty="0"/>
              <a:t>основного </a:t>
            </a:r>
            <a:r>
              <a:rPr lang="ru-RU" sz="2000" dirty="0" smtClean="0"/>
              <a:t>ритма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51734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/>
              <a:t>82,2% больных в остром периоде ЛЧМТ были обнаружены отклонения показателей когнитивной сферы от нормальных значений. По данным теста МОСА, в 60,2% </a:t>
            </a:r>
            <a:r>
              <a:rPr lang="ru-RU" dirty="0" smtClean="0"/>
              <a:t>случаях установлены </a:t>
            </a:r>
            <a:r>
              <a:rPr lang="ru-RU" dirty="0"/>
              <a:t>различные нарушения когнитивных функций преимущественно легкой степени </a:t>
            </a:r>
            <a:r>
              <a:rPr lang="ru-RU" dirty="0" smtClean="0"/>
              <a:t>выраженности</a:t>
            </a:r>
          </a:p>
          <a:p>
            <a:r>
              <a:rPr lang="ru-RU" dirty="0" smtClean="0"/>
              <a:t> </a:t>
            </a:r>
            <a:r>
              <a:rPr lang="ru-RU" dirty="0"/>
              <a:t>По данным теста на запоминание 10 </a:t>
            </a:r>
            <a:r>
              <a:rPr lang="ru-RU" dirty="0" smtClean="0"/>
              <a:t>слов, </a:t>
            </a:r>
            <a:r>
              <a:rPr lang="ru-RU" dirty="0"/>
              <a:t>объем непосредственной вербальной памяти (после первого зачитывания) </a:t>
            </a:r>
            <a:r>
              <a:rPr lang="ru-RU" dirty="0" smtClean="0"/>
              <a:t>оказался сниженным преимущественно у пострадавших с сочетанной ЛЧМТ  , аналогичная ситуация наблюдалась и относительно объема </a:t>
            </a:r>
            <a:r>
              <a:rPr lang="ru-RU" dirty="0"/>
              <a:t>долговременной памяти </a:t>
            </a:r>
            <a:r>
              <a:rPr lang="ru-RU" dirty="0" smtClean="0"/>
              <a:t>, преобладала у пациентов </a:t>
            </a:r>
            <a:r>
              <a:rPr lang="en-US" dirty="0" smtClean="0"/>
              <a:t>I</a:t>
            </a:r>
            <a:r>
              <a:rPr lang="ru-RU" dirty="0" smtClean="0"/>
              <a:t>группы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882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При </a:t>
            </a:r>
            <a:r>
              <a:rPr lang="ru-RU" dirty="0"/>
              <a:t>исследовании внимания по таблицам </a:t>
            </a:r>
            <a:r>
              <a:rPr lang="ru-RU" dirty="0" err="1"/>
              <a:t>Шульте</a:t>
            </a:r>
            <a:r>
              <a:rPr lang="ru-RU" dirty="0"/>
              <a:t> эффективность работы </a:t>
            </a:r>
            <a:r>
              <a:rPr lang="ru-RU" dirty="0" smtClean="0"/>
              <a:t>у пострадавших в остром периоде ЛЧМТ оказалась понижена в обеих группах обследуемых</a:t>
            </a:r>
          </a:p>
          <a:p>
            <a:r>
              <a:rPr lang="ru-RU" dirty="0" smtClean="0"/>
              <a:t>ЛЧМТ сопровождалась ростом депрессивных состояний у пострадавших обеих групп, согласно результатам таблиц Бека, однако более выраженной эта тенденция наблюдалась у пациентов </a:t>
            </a:r>
            <a:r>
              <a:rPr lang="ru-RU" smtClean="0"/>
              <a:t>с сочетанными повреждениями лицевого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437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512168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Благодарю за внимание!</a:t>
            </a:r>
            <a:endParaRPr lang="ru-RU" sz="7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395536" y="4005064"/>
            <a:ext cx="8229600" cy="64807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0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Цель исследования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r>
              <a:rPr lang="ru-RU" dirty="0"/>
              <a:t>оптимизация </a:t>
            </a:r>
            <a:r>
              <a:rPr lang="ru-RU" dirty="0" smtClean="0"/>
              <a:t>диагностических </a:t>
            </a:r>
            <a:r>
              <a:rPr lang="ru-RU" dirty="0"/>
              <a:t>мероприятий у больных в остром периоде ЛЧМТ ,</a:t>
            </a:r>
            <a:r>
              <a:rPr lang="ru-RU" dirty="0" smtClean="0"/>
              <a:t> </a:t>
            </a:r>
            <a:r>
              <a:rPr lang="ru-RU" dirty="0"/>
              <a:t>сочетанной с повреждением лицевого </a:t>
            </a:r>
            <a:r>
              <a:rPr lang="ru-RU" dirty="0" smtClean="0"/>
              <a:t>черепа </a:t>
            </a:r>
            <a:r>
              <a:rPr lang="ru-RU" dirty="0"/>
              <a:t>на основе комплексного анализа клинико-</a:t>
            </a:r>
            <a:r>
              <a:rPr lang="ru-RU" dirty="0" err="1"/>
              <a:t>параклинических</a:t>
            </a:r>
            <a:r>
              <a:rPr lang="ru-RU" dirty="0"/>
              <a:t> </a:t>
            </a:r>
            <a:r>
              <a:rPr lang="ru-RU" dirty="0" smtClean="0"/>
              <a:t>показателей</a:t>
            </a:r>
            <a:endParaRPr lang="ru-RU" dirty="0"/>
          </a:p>
          <a:p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Материалы исследования</a:t>
            </a:r>
            <a:br>
              <a:rPr lang="ru-RU" dirty="0" smtClean="0"/>
            </a:br>
            <a:r>
              <a:rPr lang="ru-RU" dirty="0" smtClean="0"/>
              <a:t>68 пациентов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</a:t>
            </a:r>
            <a:r>
              <a:rPr lang="ru-RU" sz="2800" dirty="0" smtClean="0"/>
              <a:t> группа (основная) – 37 пострадавших с ЛЧМТ, сочетанной с повреждением лицевого черепа </a:t>
            </a:r>
          </a:p>
          <a:p>
            <a:r>
              <a:rPr lang="en-US" sz="2800" dirty="0" smtClean="0"/>
              <a:t>II</a:t>
            </a:r>
            <a:r>
              <a:rPr lang="ru-RU" sz="2800" dirty="0" smtClean="0"/>
              <a:t> группа ( основная) – 31 пострадавших с ЛЧМТ </a:t>
            </a:r>
          </a:p>
          <a:p>
            <a:r>
              <a:rPr lang="en-US" sz="2800" dirty="0" smtClean="0"/>
              <a:t>III</a:t>
            </a:r>
            <a:r>
              <a:rPr lang="ru-RU" sz="2800" dirty="0" smtClean="0"/>
              <a:t> группа (контрольная) – 20 практически здоровых особ </a:t>
            </a:r>
          </a:p>
          <a:p>
            <a:r>
              <a:rPr lang="ru-RU" sz="2800" dirty="0"/>
              <a:t>С</a:t>
            </a:r>
            <a:r>
              <a:rPr lang="ru-RU" sz="2800" dirty="0" smtClean="0"/>
              <a:t>редний </a:t>
            </a:r>
            <a:r>
              <a:rPr lang="ru-RU" sz="2800" dirty="0"/>
              <a:t>возраст составил - 42,7 ± 26,9 </a:t>
            </a:r>
            <a:r>
              <a:rPr lang="ru-RU" sz="2800" dirty="0" smtClean="0"/>
              <a:t>года</a:t>
            </a:r>
          </a:p>
          <a:p>
            <a:r>
              <a:rPr lang="ru-RU" sz="2800" dirty="0" smtClean="0"/>
              <a:t>Обследование </a:t>
            </a:r>
            <a:r>
              <a:rPr lang="ru-RU" sz="2800" dirty="0"/>
              <a:t>проводили в острый период заболевания, согласно классификации </a:t>
            </a:r>
            <a:r>
              <a:rPr lang="ru-RU" sz="2800" dirty="0" err="1"/>
              <a:t>Лихтермана</a:t>
            </a:r>
            <a:r>
              <a:rPr lang="ru-RU" sz="2800" dirty="0"/>
              <a:t> Л.Б и </a:t>
            </a:r>
            <a:r>
              <a:rPr lang="ru-RU" sz="2800" dirty="0" err="1"/>
              <a:t>соавт</a:t>
            </a:r>
            <a:r>
              <a:rPr lang="ru-RU" sz="2800" dirty="0"/>
              <a:t>., [1992].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Клинико- неврологические</a:t>
            </a:r>
          </a:p>
          <a:p>
            <a:r>
              <a:rPr lang="ru-RU" sz="2800" dirty="0" smtClean="0"/>
              <a:t>Психологические (</a:t>
            </a:r>
            <a:r>
              <a:rPr lang="ru-RU" sz="2800" dirty="0"/>
              <a:t>шкала МОСА, тест на запоминание 10 слов, таблицы </a:t>
            </a:r>
            <a:r>
              <a:rPr lang="ru-RU" sz="2800" dirty="0" err="1"/>
              <a:t>Шульте</a:t>
            </a:r>
            <a:r>
              <a:rPr lang="ru-RU" sz="2800" dirty="0"/>
              <a:t>, корректурная проба, шкала личности и реактивной </a:t>
            </a:r>
            <a:r>
              <a:rPr lang="ru-RU" sz="2800" dirty="0" smtClean="0"/>
              <a:t>тест, </a:t>
            </a:r>
            <a:r>
              <a:rPr lang="ru-RU" sz="2800" dirty="0"/>
              <a:t>таблицы </a:t>
            </a:r>
            <a:r>
              <a:rPr lang="ru-RU" sz="2800" dirty="0" err="1"/>
              <a:t>Шульте</a:t>
            </a:r>
            <a:r>
              <a:rPr lang="ru-RU" sz="2800" dirty="0"/>
              <a:t>, методика изучения 10 слов, шкала тревожности Спилберга – Ханина, зрительные тесты, шкала интеллектуальности Векслера</a:t>
            </a:r>
            <a:r>
              <a:rPr lang="ru-RU" sz="2800" dirty="0" smtClean="0"/>
              <a:t>)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err="1" smtClean="0"/>
              <a:t>Инструментальные</a:t>
            </a:r>
            <a:r>
              <a:rPr lang="ru-RU" sz="2800" dirty="0" err="1" smtClean="0"/>
              <a:t>е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smtClean="0"/>
              <a:t>КЭЭГ, </a:t>
            </a:r>
            <a:r>
              <a:rPr lang="ru-RU" sz="2800" dirty="0"/>
              <a:t>МРТ-головного мозга)</a:t>
            </a:r>
          </a:p>
          <a:p>
            <a:r>
              <a:rPr lang="ru-RU" sz="2800" dirty="0"/>
              <a:t>Статистические</a:t>
            </a:r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структуре </a:t>
            </a:r>
            <a:r>
              <a:rPr lang="ru-RU" dirty="0" smtClean="0"/>
              <a:t>внечерепных повреждений превалировали </a:t>
            </a:r>
            <a:r>
              <a:rPr lang="ru-RU" dirty="0"/>
              <a:t>травма опорно-двигательного аппарата - 31 (26,3%) пострадавших и лицевая травма - 37 (31,4%) </a:t>
            </a:r>
            <a:r>
              <a:rPr lang="ru-RU" dirty="0" smtClean="0"/>
              <a:t>случаев</a:t>
            </a:r>
          </a:p>
          <a:p>
            <a:r>
              <a:rPr lang="ru-RU" dirty="0"/>
              <a:t> Среди </a:t>
            </a:r>
            <a:r>
              <a:rPr lang="ru-RU" dirty="0" smtClean="0"/>
              <a:t>повреждений лицевого черепа </a:t>
            </a:r>
            <a:r>
              <a:rPr lang="ru-RU" dirty="0"/>
              <a:t>в 12 (10,2%) наблюдениях </a:t>
            </a:r>
            <a:r>
              <a:rPr lang="ru-RU" dirty="0" smtClean="0"/>
              <a:t> диагностировали </a:t>
            </a:r>
            <a:r>
              <a:rPr lang="ru-RU" dirty="0"/>
              <a:t>перелом костей носа, </a:t>
            </a:r>
            <a:r>
              <a:rPr lang="ru-RU" dirty="0" smtClean="0"/>
              <a:t> </a:t>
            </a:r>
            <a:r>
              <a:rPr lang="ru-RU" dirty="0"/>
              <a:t>глазницы - 3 (2,5%), вывихи зубов - 4 (3,4%), переломы нижней челюсти - 3 (2,5% ), височной кости - 1 (0,8%), скуловой кости - 3 (2,5%), лобной пазухи - 2 (1,7%), </a:t>
            </a:r>
            <a:r>
              <a:rPr lang="ru-RU" dirty="0" err="1"/>
              <a:t>гемосинус</a:t>
            </a:r>
            <a:r>
              <a:rPr lang="ru-RU" dirty="0"/>
              <a:t> - 11 (9,3).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16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Субъективные симптомы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484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Субъективные симптомы заболевания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764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Объективные симптомы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650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682</TotalTime>
  <Words>883</Words>
  <Application>Microsoft Office PowerPoint</Application>
  <PresentationFormat>Экран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Федорковский С.А.</vt:lpstr>
      <vt:lpstr>Актуальность</vt:lpstr>
      <vt:lpstr>Цель исследования</vt:lpstr>
      <vt:lpstr>Материалы исследования 68 пациентов</vt:lpstr>
      <vt:lpstr>Методы исследования</vt:lpstr>
      <vt:lpstr>Результаты</vt:lpstr>
      <vt:lpstr>Субъективные симптомы</vt:lpstr>
      <vt:lpstr>Субъективные симптомы заболевания</vt:lpstr>
      <vt:lpstr>Объективные симптомы</vt:lpstr>
      <vt:lpstr>Продолжение объективных симптомов</vt:lpstr>
      <vt:lpstr>     Показатели вегето-сосудистых расстройств у обследованных </vt:lpstr>
      <vt:lpstr>ЭЭГ - изменения</vt:lpstr>
      <vt:lpstr>Характеристика ЭЭГ у обследованных</vt:lpstr>
      <vt:lpstr>Показатели астении по шкале М FI -20 </vt:lpstr>
      <vt:lpstr>Функции вербальной памяти</vt:lpstr>
      <vt:lpstr>     Анализ  кривой запоминания</vt:lpstr>
      <vt:lpstr>Функции непроизвольного внимания</vt:lpstr>
      <vt:lpstr>Шкала депрессий Бека</vt:lpstr>
      <vt:lpstr>Данные МРТ-обследования </vt:lpstr>
      <vt:lpstr>Нейровизуализационная характеристика обследованных</vt:lpstr>
      <vt:lpstr>Заключение</vt:lpstr>
      <vt:lpstr>Заключение</vt:lpstr>
      <vt:lpstr>Заключение</vt:lpstr>
      <vt:lpstr>Заключение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Федорковская Богдана Олеговна Клинико – диагностическая характеристика нейро-вегетативного состояния у детей, рожденных в семьях участников ликвидации последствий аварии на ЧАЭС</dc:title>
  <cp:lastModifiedBy>admin</cp:lastModifiedBy>
  <cp:revision>81</cp:revision>
  <dcterms:modified xsi:type="dcterms:W3CDTF">2020-10-30T19:01:44Z</dcterms:modified>
</cp:coreProperties>
</file>