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29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61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20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5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61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6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43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5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66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3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8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4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2B80C-CD5A-4F0C-9AEB-7553C3BAFFD8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A8840-AD79-4841-B018-03178D9D2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49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Users\Профессор\Desktop\psikhotravma-boevye-deystviya-1024x5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99" y="866775"/>
            <a:ext cx="9161400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028343"/>
            <a:ext cx="89644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Поэтапная психотерапевтическая помощь в условиях хронических психотравмирующих </a:t>
            </a:r>
            <a:r>
              <a:rPr lang="ru-RU" sz="4000" b="1" dirty="0" smtClean="0">
                <a:solidFill>
                  <a:srgbClr val="FFFF00"/>
                </a:solidFill>
              </a:rPr>
              <a:t>ситуаций</a:t>
            </a:r>
          </a:p>
          <a:p>
            <a:pPr algn="ctr"/>
            <a:endParaRPr lang="ru-RU" sz="4000" b="1" dirty="0">
              <a:solidFill>
                <a:srgbClr val="FFFF00"/>
              </a:solidFill>
            </a:endParaRPr>
          </a:p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Черепков В.Н</a:t>
            </a:r>
            <a:r>
              <a:rPr lang="ru-RU" sz="3200" b="1" dirty="0" smtClean="0">
                <a:solidFill>
                  <a:srgbClr val="FFFF00"/>
                </a:solidFill>
              </a:rPr>
              <a:t>.</a:t>
            </a:r>
          </a:p>
          <a:p>
            <a:pPr algn="ctr"/>
            <a:endParaRPr lang="ru-RU" sz="3200" dirty="0" smtClean="0">
              <a:solidFill>
                <a:srgbClr val="FFFF00"/>
              </a:solidFill>
            </a:endParaRPr>
          </a:p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ГОО </a:t>
            </a:r>
            <a:r>
              <a:rPr lang="ru-RU" sz="2800" dirty="0">
                <a:solidFill>
                  <a:srgbClr val="FFFF00"/>
                </a:solidFill>
              </a:rPr>
              <a:t>ВПО «Донецкий национальный медицинский университет им. М. Горького», </a:t>
            </a:r>
            <a:endParaRPr lang="ru-RU" sz="2800" dirty="0" smtClean="0">
              <a:solidFill>
                <a:srgbClr val="FFFF00"/>
              </a:solidFill>
            </a:endParaRPr>
          </a:p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кафедра </a:t>
            </a:r>
            <a:r>
              <a:rPr lang="ru-RU" sz="2800" dirty="0">
                <a:solidFill>
                  <a:srgbClr val="FFFF00"/>
                </a:solidFill>
              </a:rPr>
              <a:t>психиатрии, психотерапии, медицинской психологии и наркологии ФИПО</a:t>
            </a:r>
          </a:p>
          <a:p>
            <a:pPr algn="ctr"/>
            <a:endParaRPr lang="ru-RU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964488" cy="6265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800" b="1" dirty="0">
                <a:solidFill>
                  <a:srgbClr val="FFFF00"/>
                </a:solidFill>
              </a:rPr>
              <a:t>Первый этап </a:t>
            </a:r>
            <a:r>
              <a:rPr lang="ru-RU" sz="2800" dirty="0">
                <a:solidFill>
                  <a:srgbClr val="FFFF00"/>
                </a:solidFill>
              </a:rPr>
              <a:t>(1-12дней) построен на принципах эмпатической психотерапии  и направлен на создание эффективного эмоционального резонанса в отношении врач-пациент.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Индивидуальная </a:t>
            </a:r>
            <a:r>
              <a:rPr lang="ru-RU" sz="2800" dirty="0">
                <a:solidFill>
                  <a:srgbClr val="FFFF00"/>
                </a:solidFill>
              </a:rPr>
              <a:t>психотерапия и психологическое тестирование помогли выявить не только значимые отрицательные переживания, но и существование у обследуемых эмоционально-положительных стимулов, способных составить мощную установку на восстановление сил, работоспособности и здоровья.</a:t>
            </a:r>
          </a:p>
          <a:p>
            <a:pPr>
              <a:lnSpc>
                <a:spcPts val="2400"/>
              </a:lnSpc>
            </a:pPr>
            <a:r>
              <a:rPr lang="ru-RU" sz="2800" dirty="0">
                <a:solidFill>
                  <a:srgbClr val="FFFF00"/>
                </a:solidFill>
              </a:rPr>
              <a:t> 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На </a:t>
            </a:r>
            <a:r>
              <a:rPr lang="ru-RU" sz="2800" dirty="0">
                <a:solidFill>
                  <a:srgbClr val="FFFF00"/>
                </a:solidFill>
              </a:rPr>
              <a:t>первом этапе формы психотерапевтического воздействия для обследуемых с различными типами доклинического реагирования существенно не различались.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Основным </a:t>
            </a:r>
            <a:r>
              <a:rPr lang="ru-RU" sz="2800" dirty="0">
                <a:solidFill>
                  <a:srgbClr val="FFFF00"/>
                </a:solidFill>
              </a:rPr>
              <a:t>было установление психотерапевтического контакта и когнитивная психотерапия, направленная на осознание пациентом своих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42270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151" y="188640"/>
            <a:ext cx="89644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Второй этап </a:t>
            </a:r>
            <a:r>
              <a:rPr lang="ru-RU" sz="2800" dirty="0">
                <a:solidFill>
                  <a:srgbClr val="FFFF00"/>
                </a:solidFill>
              </a:rPr>
              <a:t>(от двух недель до полутора месяцев)  состоял из проведения реабилитационно-оздоровительных мероприятий (психотерапия, гидротерапия, физиотерапия, рефлексотерапия, мануальная терапия, массаж и др.) лицам с </a:t>
            </a:r>
            <a:r>
              <a:rPr lang="ru-RU" sz="2800" dirty="0" err="1">
                <a:solidFill>
                  <a:srgbClr val="FFFF00"/>
                </a:solidFill>
              </a:rPr>
              <a:t>предневротическими</a:t>
            </a:r>
            <a:r>
              <a:rPr lang="ru-RU" sz="2800" dirty="0">
                <a:solidFill>
                  <a:srgbClr val="FFFF00"/>
                </a:solidFill>
              </a:rPr>
              <a:t> расстройствами.</a:t>
            </a:r>
          </a:p>
          <a:p>
            <a:r>
              <a:rPr lang="ru-RU" sz="2800" dirty="0">
                <a:solidFill>
                  <a:srgbClr val="FFFF00"/>
                </a:solidFill>
              </a:rPr>
              <a:t>  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Особенности </a:t>
            </a:r>
            <a:r>
              <a:rPr lang="ru-RU" sz="2800" dirty="0">
                <a:solidFill>
                  <a:srgbClr val="FFFF00"/>
                </a:solidFill>
              </a:rPr>
              <a:t>психотерапевтического подхода – последовательное применение эмпатического и директивного отношения к проблемам пациента. 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В </a:t>
            </a:r>
            <a:r>
              <a:rPr lang="ru-RU" sz="2800" dirty="0">
                <a:solidFill>
                  <a:srgbClr val="FFFF00"/>
                </a:solidFill>
              </a:rPr>
              <a:t>каждом конкретном случае проводили моделирование всех составляющих психотерапевтического процесса с использованием психологических и личностных возможностей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10228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224" y="332656"/>
            <a:ext cx="9036496" cy="595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800" dirty="0">
                <a:solidFill>
                  <a:srgbClr val="FFFF00"/>
                </a:solidFill>
              </a:rPr>
              <a:t>На втором этапе психотерапевтические подходы были не одинаковыми для лиц с различными типами реагирования.</a:t>
            </a:r>
          </a:p>
          <a:p>
            <a:pPr>
              <a:lnSpc>
                <a:spcPts val="2400"/>
              </a:lnSpc>
            </a:pPr>
            <a:r>
              <a:rPr lang="ru-RU" sz="2800" dirty="0">
                <a:solidFill>
                  <a:srgbClr val="FFFF00"/>
                </a:solidFill>
              </a:rPr>
              <a:t> 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Для </a:t>
            </a:r>
            <a:r>
              <a:rPr lang="ru-RU" sz="2800" dirty="0">
                <a:solidFill>
                  <a:srgbClr val="FFFF00"/>
                </a:solidFill>
              </a:rPr>
              <a:t>пациентов с астеническими реакциями использовались преимущественно активирующие методы психотерапии.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У </a:t>
            </a:r>
            <a:r>
              <a:rPr lang="ru-RU" sz="2800" dirty="0">
                <a:solidFill>
                  <a:srgbClr val="FFFF00"/>
                </a:solidFill>
              </a:rPr>
              <a:t>лиц с вегетативными проявления психотерапевтическая коррекция касалась уменьшения выраженности расстройств, овладения навыками вегетативной регуляции и </a:t>
            </a:r>
            <a:r>
              <a:rPr lang="ru-RU" sz="2800" dirty="0" err="1">
                <a:solidFill>
                  <a:srgbClr val="FFFF00"/>
                </a:solidFill>
              </a:rPr>
              <a:t>саморегуляции</a:t>
            </a:r>
            <a:r>
              <a:rPr lang="ru-RU" sz="2800" dirty="0">
                <a:solidFill>
                  <a:srgbClr val="FFFF00"/>
                </a:solidFill>
              </a:rPr>
              <a:t>.</a:t>
            </a:r>
          </a:p>
          <a:p>
            <a:pPr>
              <a:lnSpc>
                <a:spcPts val="2400"/>
              </a:lnSpc>
            </a:pPr>
            <a:r>
              <a:rPr lang="ru-RU" sz="2800" dirty="0">
                <a:solidFill>
                  <a:srgbClr val="FFFF00"/>
                </a:solidFill>
              </a:rPr>
              <a:t> 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Для </a:t>
            </a:r>
            <a:r>
              <a:rPr lang="ru-RU" sz="2800" dirty="0">
                <a:solidFill>
                  <a:srgbClr val="FFFF00"/>
                </a:solidFill>
              </a:rPr>
              <a:t>группы лиц с характерологическими декомпенсациями основной была психотерапия, направленная на осознание своих проблем и коррекцию поведения.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4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При этом, </a:t>
            </a:r>
            <a:r>
              <a:rPr lang="ru-RU" sz="2800" dirty="0">
                <a:solidFill>
                  <a:srgbClr val="FFFF00"/>
                </a:solidFill>
              </a:rPr>
              <a:t>преобладала когнитивная и рациональная психотерапия.</a:t>
            </a:r>
          </a:p>
        </p:txBody>
      </p:sp>
    </p:spTree>
    <p:extLst>
      <p:ext uri="{BB962C8B-B14F-4D97-AF65-F5344CB8AC3E}">
        <p14:creationId xmlns:p14="http://schemas.microsoft.com/office/powerpoint/2010/main" val="45392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042" y="188640"/>
            <a:ext cx="88924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>
                <a:solidFill>
                  <a:srgbClr val="FFFF00"/>
                </a:solidFill>
              </a:rPr>
              <a:t>Третий этап </a:t>
            </a:r>
            <a:r>
              <a:rPr lang="ru-RU" sz="3400" dirty="0">
                <a:solidFill>
                  <a:srgbClr val="FFFF00"/>
                </a:solidFill>
              </a:rPr>
              <a:t>(по месту проживания пациентов). </a:t>
            </a:r>
            <a:endParaRPr lang="ru-RU" sz="3400" dirty="0" smtClean="0">
              <a:solidFill>
                <a:srgbClr val="FFFF00"/>
              </a:solidFill>
            </a:endParaRPr>
          </a:p>
          <a:p>
            <a:endParaRPr lang="ru-RU" sz="3400" dirty="0" smtClean="0">
              <a:solidFill>
                <a:srgbClr val="FFFF00"/>
              </a:solidFill>
            </a:endParaRPr>
          </a:p>
          <a:p>
            <a:r>
              <a:rPr lang="ru-RU" sz="3400" dirty="0" smtClean="0">
                <a:solidFill>
                  <a:srgbClr val="FFFF00"/>
                </a:solidFill>
              </a:rPr>
              <a:t>Основная </a:t>
            </a:r>
            <a:r>
              <a:rPr lang="ru-RU" sz="3400" dirty="0">
                <a:solidFill>
                  <a:srgbClr val="FFFF00"/>
                </a:solidFill>
              </a:rPr>
              <a:t>задача заключалась в снятии психоэмоционального напряжения, утомления, повышения функциональных возможностей организма с целью эффективности и психофизиологической надежности.</a:t>
            </a:r>
          </a:p>
          <a:p>
            <a:r>
              <a:rPr lang="ru-RU" sz="3400" dirty="0">
                <a:solidFill>
                  <a:srgbClr val="FFFF00"/>
                </a:solidFill>
              </a:rPr>
              <a:t>  </a:t>
            </a:r>
            <a:endParaRPr lang="ru-RU" sz="3400" dirty="0" smtClean="0">
              <a:solidFill>
                <a:srgbClr val="FFFF00"/>
              </a:solidFill>
            </a:endParaRPr>
          </a:p>
          <a:p>
            <a:r>
              <a:rPr lang="ru-RU" sz="3400" dirty="0" smtClean="0">
                <a:solidFill>
                  <a:srgbClr val="FFFF00"/>
                </a:solidFill>
              </a:rPr>
              <a:t>На </a:t>
            </a:r>
            <a:r>
              <a:rPr lang="ru-RU" sz="3400" dirty="0">
                <a:solidFill>
                  <a:srgbClr val="FFFF00"/>
                </a:solidFill>
              </a:rPr>
              <a:t>этом этапе оздоровительные процедуры применялись в зависимости от типа реагирования.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9017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560" y="0"/>
            <a:ext cx="89644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FF00"/>
                </a:solidFill>
              </a:rPr>
              <a:t>Для группы лиц с астеническими расстройствами проводилась психотерапия с активирующими внушениями.</a:t>
            </a:r>
          </a:p>
          <a:p>
            <a:r>
              <a:rPr lang="ru-RU" sz="4000" dirty="0">
                <a:solidFill>
                  <a:srgbClr val="FFFF00"/>
                </a:solidFill>
              </a:rPr>
              <a:t>  </a:t>
            </a:r>
            <a:endParaRPr lang="ru-RU" sz="4000" dirty="0" smtClean="0">
              <a:solidFill>
                <a:srgbClr val="FFFF00"/>
              </a:solidFill>
            </a:endParaRPr>
          </a:p>
          <a:p>
            <a:r>
              <a:rPr lang="ru-RU" sz="4000" dirty="0" smtClean="0">
                <a:solidFill>
                  <a:srgbClr val="FFFF00"/>
                </a:solidFill>
              </a:rPr>
              <a:t>Для </a:t>
            </a:r>
            <a:r>
              <a:rPr lang="ru-RU" sz="4000" dirty="0">
                <a:solidFill>
                  <a:srgbClr val="FFFF00"/>
                </a:solidFill>
              </a:rPr>
              <a:t>лиц с вегетативным типом реагирования все медицинские мероприятия были направлены на вегетативную регуляцию и закрепление навыков, полученных на предыдущих этапах психотерапии.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402248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529" y="404664"/>
            <a:ext cx="9036496" cy="6201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FFFF00"/>
                </a:solidFill>
              </a:rPr>
              <a:t>Четвертый этап </a:t>
            </a:r>
            <a:r>
              <a:rPr lang="ru-RU" sz="2800" dirty="0">
                <a:solidFill>
                  <a:srgbClr val="FFFF00"/>
                </a:solidFill>
              </a:rPr>
              <a:t>заключался в проведении поддерживающей психотерапии и </a:t>
            </a:r>
            <a:r>
              <a:rPr lang="ru-RU" sz="2800" dirty="0" err="1">
                <a:solidFill>
                  <a:srgbClr val="FFFF00"/>
                </a:solidFill>
              </a:rPr>
              <a:t>психокоррекции</a:t>
            </a:r>
            <a:r>
              <a:rPr lang="ru-RU" sz="2800" dirty="0">
                <a:solidFill>
                  <a:srgbClr val="FFFF00"/>
                </a:solidFill>
              </a:rPr>
              <a:t> в течение одного-трех месяцев.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800"/>
              </a:lnSpc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Особое </a:t>
            </a:r>
            <a:r>
              <a:rPr lang="ru-RU" sz="2800" dirty="0">
                <a:solidFill>
                  <a:srgbClr val="FFFF00"/>
                </a:solidFill>
              </a:rPr>
              <a:t>внимание на данном этапе уделяли групповой психотерапии.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solidFill>
                  <a:srgbClr val="FFFF00"/>
                </a:solidFill>
              </a:rPr>
              <a:t> 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Групповая </a:t>
            </a:r>
            <a:r>
              <a:rPr lang="ru-RU" sz="2800" dirty="0">
                <a:solidFill>
                  <a:srgbClr val="FFFF00"/>
                </a:solidFill>
              </a:rPr>
              <a:t>психотерапия проводилась с ориентацией на особенности реагирования пациентов.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800"/>
              </a:lnSpc>
            </a:pP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У </a:t>
            </a:r>
            <a:r>
              <a:rPr lang="ru-RU" sz="2800" dirty="0">
                <a:solidFill>
                  <a:srgbClr val="FFFF00"/>
                </a:solidFill>
              </a:rPr>
              <a:t>лиц с астеническим и вегетативным типом реакций проводились, в основном, занятия </a:t>
            </a:r>
            <a:r>
              <a:rPr lang="ru-RU" sz="2800" dirty="0" err="1">
                <a:solidFill>
                  <a:srgbClr val="FFFF00"/>
                </a:solidFill>
              </a:rPr>
              <a:t>гетеротренингом</a:t>
            </a:r>
            <a:r>
              <a:rPr lang="ru-RU" sz="2800" dirty="0">
                <a:solidFill>
                  <a:srgbClr val="FFFF00"/>
                </a:solidFill>
              </a:rPr>
              <a:t> и др., направленные на регуляцию вегетативной функции.</a:t>
            </a:r>
          </a:p>
          <a:p>
            <a:pPr>
              <a:lnSpc>
                <a:spcPts val="2800"/>
              </a:lnSpc>
            </a:pPr>
            <a:r>
              <a:rPr lang="ru-RU" sz="2800" dirty="0">
                <a:solidFill>
                  <a:srgbClr val="FFFF00"/>
                </a:solidFill>
              </a:rPr>
              <a:t>  </a:t>
            </a:r>
            <a:endParaRPr lang="ru-RU" sz="2800" dirty="0" smtClean="0">
              <a:solidFill>
                <a:srgbClr val="FFFF00"/>
              </a:solidFill>
            </a:endParaRPr>
          </a:p>
          <a:p>
            <a:pPr>
              <a:lnSpc>
                <a:spcPts val="2800"/>
              </a:lnSpc>
            </a:pPr>
            <a:r>
              <a:rPr lang="ru-RU" sz="2800" dirty="0" smtClean="0">
                <a:solidFill>
                  <a:srgbClr val="FFFF00"/>
                </a:solidFill>
              </a:rPr>
              <a:t>У </a:t>
            </a:r>
            <a:r>
              <a:rPr lang="ru-RU" sz="2800" dirty="0">
                <a:solidFill>
                  <a:srgbClr val="FFFF00"/>
                </a:solidFill>
              </a:rPr>
              <a:t>группы лиц с личностным типом реагирования делали упор на поддерживающую коррекцию в  виде разъяснительных  бесед и других видов психотерапии.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39512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788" y="764704"/>
            <a:ext cx="89644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rgbClr val="FFFF00"/>
                </a:solidFill>
              </a:rPr>
              <a:t>Разработанная </a:t>
            </a:r>
            <a:r>
              <a:rPr lang="ru-RU" sz="4400" dirty="0" smtClean="0">
                <a:solidFill>
                  <a:srgbClr val="FFFF00"/>
                </a:solidFill>
              </a:rPr>
              <a:t>нами поэтапная </a:t>
            </a:r>
            <a:r>
              <a:rPr lang="ru-RU" sz="4400" dirty="0">
                <a:solidFill>
                  <a:srgbClr val="FFFF00"/>
                </a:solidFill>
              </a:rPr>
              <a:t>дифференцированная система психотерапевтических и реабилитационно-оздоровительных мероприятий позволяет добиться существенной социальной и медицинской эффективности.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119381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Ð°ÑÑÐ¸Ð½ÐºÐ¸ Ð¿Ð¾ Ð·Ð°Ð¿ÑÐ¾ÑÑ Ð¼Ð¾ÑÐµ ÑÐ¾ÑÐ¾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84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344686" y="2659559"/>
            <a:ext cx="64474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СПАСИБО ЗА ВНИМАНИЕ!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36712"/>
            <a:ext cx="90364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В докладе ВОЗ (2001) о состоянии психического здоровья в мире указывается, что войны, гражданские беспорядки, природные катастрофы и другие крупномасштабные бедствия становятся уделом все большего числа людей и причиной развития психических расстройств («психического </a:t>
            </a:r>
            <a:r>
              <a:rPr lang="ru-RU" sz="3600" dirty="0" err="1">
                <a:solidFill>
                  <a:srgbClr val="FFFF00"/>
                </a:solidFill>
              </a:rPr>
              <a:t>дистресса</a:t>
            </a:r>
            <a:r>
              <a:rPr lang="ru-RU" sz="3600" dirty="0">
                <a:solidFill>
                  <a:srgbClr val="FFFF00"/>
                </a:solidFill>
              </a:rPr>
              <a:t>») у 1/3-1/2 пострадавшего населения. </a:t>
            </a:r>
          </a:p>
        </p:txBody>
      </p:sp>
    </p:spTree>
    <p:extLst>
      <p:ext uri="{BB962C8B-B14F-4D97-AF65-F5344CB8AC3E}">
        <p14:creationId xmlns:p14="http://schemas.microsoft.com/office/powerpoint/2010/main" val="1534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897" y="620688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rgbClr val="FFFF00"/>
                </a:solidFill>
              </a:rPr>
              <a:t>Среди популяции психически и физически здоровых лиц существует определенная группа с исходной предрасположенностью к развитию у них при действии неблагоприятных факторов тех или иных реакций и состояний психической </a:t>
            </a:r>
            <a:r>
              <a:rPr lang="ru-RU" sz="4400" dirty="0" err="1">
                <a:solidFill>
                  <a:srgbClr val="FFFF00"/>
                </a:solidFill>
              </a:rPr>
              <a:t>дезадаптации</a:t>
            </a:r>
            <a:r>
              <a:rPr lang="ru-RU" sz="44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3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964488" cy="5875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3200" dirty="0">
                <a:solidFill>
                  <a:srgbClr val="FFFF00"/>
                </a:solidFill>
              </a:rPr>
              <a:t>Потрясения, связанные с переживаниями страха, отчаяния, горя, тревожного ожидания, у достаточно большого числа людей сопровождаются утратой свойственных им в нормальных условиях адекватных эмоциональных и поведенческих реакций. </a:t>
            </a:r>
            <a:endParaRPr lang="ru-RU" sz="3200" dirty="0" smtClean="0">
              <a:solidFill>
                <a:srgbClr val="FFFF00"/>
              </a:solidFill>
            </a:endParaRPr>
          </a:p>
          <a:p>
            <a:pPr>
              <a:lnSpc>
                <a:spcPts val="3000"/>
              </a:lnSpc>
            </a:pPr>
            <a:endParaRPr lang="ru-RU" sz="3200" dirty="0">
              <a:solidFill>
                <a:srgbClr val="FFFF00"/>
              </a:solidFill>
            </a:endParaRPr>
          </a:p>
          <a:p>
            <a:pPr>
              <a:lnSpc>
                <a:spcPts val="3000"/>
              </a:lnSpc>
            </a:pPr>
            <a:r>
              <a:rPr lang="ru-RU" sz="3200" dirty="0" smtClean="0">
                <a:solidFill>
                  <a:srgbClr val="FFFF00"/>
                </a:solidFill>
              </a:rPr>
              <a:t>Более </a:t>
            </a:r>
            <a:r>
              <a:rPr lang="ru-RU" sz="3200" dirty="0">
                <a:solidFill>
                  <a:srgbClr val="FFFF00"/>
                </a:solidFill>
              </a:rPr>
              <a:t>того, серьезные душевные травмы, полученные в военное время, при катастрофах (особенно, при землетрясениях), социальных кризисах, могут полностью изменить психофизическую конституцию личности (Ганнушкин П.Б., 1927; Бехтерев В.М., 1927; Гуревич М.О., </a:t>
            </a:r>
            <a:r>
              <a:rPr lang="ru-RU" sz="3200" dirty="0" err="1">
                <a:solidFill>
                  <a:srgbClr val="FFFF00"/>
                </a:solidFill>
              </a:rPr>
              <a:t>Серейский</a:t>
            </a:r>
            <a:r>
              <a:rPr lang="ru-RU" sz="3200" dirty="0">
                <a:solidFill>
                  <a:srgbClr val="FFFF00"/>
                </a:solidFill>
              </a:rPr>
              <a:t> М.Я., 1928; </a:t>
            </a:r>
            <a:r>
              <a:rPr lang="en-US" sz="3200" dirty="0" err="1">
                <a:solidFill>
                  <a:srgbClr val="FFFF00"/>
                </a:solidFill>
              </a:rPr>
              <a:t>Bonhoeffer</a:t>
            </a:r>
            <a:r>
              <a:rPr lang="ru-RU" sz="3200" dirty="0">
                <a:solidFill>
                  <a:srgbClr val="FFFF00"/>
                </a:solidFill>
              </a:rPr>
              <a:t> К., 1919; </a:t>
            </a:r>
            <a:r>
              <a:rPr lang="en-US" sz="3200" dirty="0">
                <a:solidFill>
                  <a:srgbClr val="FFFF00"/>
                </a:solidFill>
              </a:rPr>
              <a:t>Wetzel A</a:t>
            </a:r>
            <a:r>
              <a:rPr lang="ru-RU" sz="3200" dirty="0">
                <a:solidFill>
                  <a:srgbClr val="FFFF00"/>
                </a:solidFill>
              </a:rPr>
              <a:t>., 1928).</a:t>
            </a:r>
          </a:p>
        </p:txBody>
      </p:sp>
    </p:spTree>
    <p:extLst>
      <p:ext uri="{BB962C8B-B14F-4D97-AF65-F5344CB8AC3E}">
        <p14:creationId xmlns:p14="http://schemas.microsoft.com/office/powerpoint/2010/main" val="206356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881" y="476672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FF00"/>
                </a:solidFill>
              </a:rPr>
              <a:t>Широкому спектру психических нарушений, возникающих в условиях современных чрезвычайных ситуаций (хронических психотравмирующих ситуаций), при длительном пребывании в сложных условиях жизнедеятельности, у исходно психически и соматически здоровых лиц присущ </a:t>
            </a:r>
            <a:r>
              <a:rPr lang="ru-RU" sz="4000" b="1" dirty="0">
                <a:solidFill>
                  <a:srgbClr val="FFFF00"/>
                </a:solidFill>
              </a:rPr>
              <a:t>ряд особенностей</a:t>
            </a:r>
            <a:r>
              <a:rPr lang="ru-RU" sz="4000" dirty="0">
                <a:solidFill>
                  <a:srgbClr val="FFFF00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1078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9644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Во-первых</a:t>
            </a:r>
            <a:r>
              <a:rPr lang="ru-RU" sz="3600" dirty="0">
                <a:solidFill>
                  <a:srgbClr val="FFFF00"/>
                </a:solidFill>
              </a:rPr>
              <a:t>, высока частота встречаемости негрубых поведенческих расстройств и когнитивных нарушений. </a:t>
            </a:r>
            <a:endParaRPr lang="ru-RU" sz="3600" dirty="0" smtClean="0">
              <a:solidFill>
                <a:srgbClr val="FFFF00"/>
              </a:solidFill>
            </a:endParaRPr>
          </a:p>
          <a:p>
            <a:endParaRPr lang="ru-RU" sz="3600" dirty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</a:rPr>
              <a:t>Такие </a:t>
            </a:r>
            <a:r>
              <a:rPr lang="ru-RU" sz="3600" dirty="0">
                <a:solidFill>
                  <a:srgbClr val="FFFF00"/>
                </a:solidFill>
              </a:rPr>
              <a:t>функциональные изменения не только снижают работоспособность и ухудшают «качество» интеллектуальной деятельности, но нередко приводят к появлению различных психологических феноменов, </a:t>
            </a:r>
            <a:r>
              <a:rPr lang="ru-RU" sz="3600" dirty="0" err="1">
                <a:solidFill>
                  <a:srgbClr val="FFFF00"/>
                </a:solidFill>
              </a:rPr>
              <a:t>предболезненных</a:t>
            </a:r>
            <a:r>
              <a:rPr lang="ru-RU" sz="3600" dirty="0">
                <a:solidFill>
                  <a:srgbClr val="FFFF00"/>
                </a:solidFill>
              </a:rPr>
              <a:t> состояний и росту числа «носителей симптомов». 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4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8924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FF00"/>
                </a:solidFill>
              </a:rPr>
              <a:t>Во-вторых</a:t>
            </a:r>
            <a:r>
              <a:rPr lang="ru-RU" sz="3600" dirty="0">
                <a:solidFill>
                  <a:srgbClr val="FFFF00"/>
                </a:solidFill>
              </a:rPr>
              <a:t>, данные расстройства характеризует способность к развитию и постепенному феноменологическому усложнению – от астенических и психовегетативных проявлений к аффективным, а при дополнительных вредных воздействиях – и к психосоматическим и интеллектуально-</a:t>
            </a:r>
            <a:r>
              <a:rPr lang="ru-RU" sz="3600" dirty="0" err="1">
                <a:solidFill>
                  <a:srgbClr val="FFFF00"/>
                </a:solidFill>
              </a:rPr>
              <a:t>мнестическим</a:t>
            </a:r>
            <a:r>
              <a:rPr lang="ru-RU" sz="3600" dirty="0">
                <a:solidFill>
                  <a:srgbClr val="FFFF00"/>
                </a:solidFill>
              </a:rPr>
              <a:t> нарушениям. 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5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379" y="620688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FF00"/>
                </a:solidFill>
              </a:rPr>
              <a:t>В-третьих</a:t>
            </a:r>
            <a:r>
              <a:rPr lang="ru-RU" sz="4400" dirty="0">
                <a:solidFill>
                  <a:srgbClr val="FFFF00"/>
                </a:solidFill>
              </a:rPr>
              <a:t>, им свойственна тенденция к стабилизации – от эпизодических проявлений к устойчивым состояниям, которые в сохраняющихся неблагоприятных условиях приобретают сходство с клинически очерченными синдромами.    </a:t>
            </a:r>
          </a:p>
        </p:txBody>
      </p:sp>
    </p:spTree>
    <p:extLst>
      <p:ext uri="{BB962C8B-B14F-4D97-AF65-F5344CB8AC3E}">
        <p14:creationId xmlns:p14="http://schemas.microsoft.com/office/powerpoint/2010/main" val="409163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-28107"/>
            <a:ext cx="88924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FFF00"/>
                </a:solidFill>
              </a:rPr>
              <a:t>Выявленные нами в ходе исследования пострадавших при хронических психотравмирующих ситуациях особенности доклинических реакций  </a:t>
            </a:r>
            <a:r>
              <a:rPr lang="ru-RU" sz="4000" dirty="0" err="1" smtClean="0">
                <a:solidFill>
                  <a:srgbClr val="FFFF00"/>
                </a:solidFill>
              </a:rPr>
              <a:t>предневротического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>
                <a:solidFill>
                  <a:srgbClr val="FFFF00"/>
                </a:solidFill>
              </a:rPr>
              <a:t>уровня позволили разработать комплексную тактику использования коррекционных  психотерапевтических и реабилитационно-оздоровительных мероприятий, которые схематически представлены  в  4 этапах.</a:t>
            </a:r>
          </a:p>
        </p:txBody>
      </p:sp>
    </p:spTree>
    <p:extLst>
      <p:ext uri="{BB962C8B-B14F-4D97-AF65-F5344CB8AC3E}">
        <p14:creationId xmlns:p14="http://schemas.microsoft.com/office/powerpoint/2010/main" val="245640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786</Words>
  <Application>Microsoft Office PowerPoint</Application>
  <PresentationFormat>Экран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Профессор</dc:creator>
  <cp:lastModifiedBy>Профессор</cp:lastModifiedBy>
  <cp:revision>25</cp:revision>
  <dcterms:created xsi:type="dcterms:W3CDTF">2019-10-16T17:47:03Z</dcterms:created>
  <dcterms:modified xsi:type="dcterms:W3CDTF">2020-11-06T05:57:15Z</dcterms:modified>
</cp:coreProperties>
</file>